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6" r:id="rId5"/>
    <p:sldMasterId id="214748368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Lst>
  <p:sldSz cy="6858000" cx="9144000"/>
  <p:notesSz cx="7315200" cy="9601200"/>
  <p:embeddedFontLst>
    <p:embeddedFont>
      <p:font typeface="Proxima Nova"/>
      <p:regular r:id="rId146"/>
      <p:bold r:id="rId147"/>
      <p:italic r:id="rId148"/>
      <p:boldItalic r:id="rId149"/>
    </p:embeddedFont>
    <p:embeddedFont>
      <p:font typeface="Roboto"/>
      <p:regular r:id="rId150"/>
      <p:bold r:id="rId151"/>
      <p:italic r:id="rId152"/>
      <p:boldItalic r:id="rId153"/>
    </p:embeddedFont>
    <p:embeddedFont>
      <p:font typeface="Roboto Mono"/>
      <p:regular r:id="rId154"/>
      <p:bold r:id="rId155"/>
      <p:italic r:id="rId156"/>
      <p:boldItalic r:id="rId1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2D200454-40CA-4A62-9FC3-DE9A4176ACB9}">
      <p15:notesGuideLst>
        <p15:guide id="1" orient="horz" pos="3026">
          <p15:clr>
            <a:srgbClr val="A4A3A4"/>
          </p15:clr>
        </p15:guide>
        <p15:guide id="2" pos="2160">
          <p15:clr>
            <a:srgbClr val="A4A3A4"/>
          </p15:clr>
        </p15:guide>
        <p15:guide id="3" orient="horz" pos="3125">
          <p15:clr>
            <a:srgbClr val="000000"/>
          </p15:clr>
        </p15:guide>
        <p15:guide id="4" pos="2304">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BAB31BF-BDF5-4A1F-88C5-BADF0574CC6D}">
  <a:tblStyle styleId="{1BAB31BF-BDF5-4A1F-88C5-BADF0574CC6D}"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BDE3684B-55FB-4FC1-827C-19A007764C61}"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EF5E6"/>
          </a:solidFill>
        </a:fill>
      </a:tcStyle>
    </a:wholeTbl>
    <a:band1H>
      <a:tcTxStyle b="off" i="off"/>
      <a:tcStyle>
        <a:fill>
          <a:solidFill>
            <a:srgbClr val="DCEACA"/>
          </a:solidFill>
        </a:fill>
      </a:tcStyle>
    </a:band1H>
    <a:band2H>
      <a:tcTxStyle b="off" i="off"/>
    </a:band2H>
    <a:band1V>
      <a:tcTxStyle b="off" i="off"/>
      <a:tcStyle>
        <a:fill>
          <a:solidFill>
            <a:srgbClr val="DCEACA"/>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3026" orient="horz"/>
        <p:guide pos="2160"/>
        <p:guide pos="3125" orient="horz"/>
        <p:guide pos="2304"/>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slide" Target="slides/slide118.xml"/><Relationship Id="rId29" Type="http://schemas.openxmlformats.org/officeDocument/2006/relationships/slide" Target="slides/slide22.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font" Target="fonts/Roboto-regular.fntdata"/><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font" Target="fonts/ProximaNova-boldItalic.fntdata"/><Relationship Id="rId4" Type="http://schemas.openxmlformats.org/officeDocument/2006/relationships/tableStyles" Target="tableStyles.xml"/><Relationship Id="rId148" Type="http://schemas.openxmlformats.org/officeDocument/2006/relationships/font" Target="fonts/ProximaNova-italic.fntdata"/><Relationship Id="rId9" Type="http://schemas.openxmlformats.org/officeDocument/2006/relationships/slide" Target="slides/slide2.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5" Type="http://schemas.openxmlformats.org/officeDocument/2006/relationships/slideMaster" Target="slideMasters/slideMaster1.xml"/><Relationship Id="rId147" Type="http://schemas.openxmlformats.org/officeDocument/2006/relationships/font" Target="fonts/ProximaNova-bold.fntdata"/><Relationship Id="rId6" Type="http://schemas.openxmlformats.org/officeDocument/2006/relationships/slideMaster" Target="slideMasters/slideMaster2.xml"/><Relationship Id="rId146" Type="http://schemas.openxmlformats.org/officeDocument/2006/relationships/font" Target="fonts/ProximaNova-regular.fntdata"/><Relationship Id="rId7" Type="http://schemas.openxmlformats.org/officeDocument/2006/relationships/notesMaster" Target="notesMasters/notesMaster1.xml"/><Relationship Id="rId145" Type="http://schemas.openxmlformats.org/officeDocument/2006/relationships/slide" Target="slides/slide138.xml"/><Relationship Id="rId8" Type="http://schemas.openxmlformats.org/officeDocument/2006/relationships/slide" Target="slides/slide1.xml"/><Relationship Id="rId144" Type="http://schemas.openxmlformats.org/officeDocument/2006/relationships/slide" Target="slides/slide137.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154" Type="http://schemas.openxmlformats.org/officeDocument/2006/relationships/font" Target="fonts/RobotoMono-regular.fntdata"/><Relationship Id="rId58" Type="http://schemas.openxmlformats.org/officeDocument/2006/relationships/slide" Target="slides/slide51.xml"/><Relationship Id="rId153" Type="http://schemas.openxmlformats.org/officeDocument/2006/relationships/font" Target="fonts/Roboto-boldItalic.fntdata"/><Relationship Id="rId152" Type="http://schemas.openxmlformats.org/officeDocument/2006/relationships/font" Target="fonts/Roboto-italic.fntdata"/><Relationship Id="rId151" Type="http://schemas.openxmlformats.org/officeDocument/2006/relationships/font" Target="fonts/Roboto-bold.fntdata"/><Relationship Id="rId157" Type="http://schemas.openxmlformats.org/officeDocument/2006/relationships/font" Target="fonts/RobotoMono-boldItalic.fntdata"/><Relationship Id="rId156" Type="http://schemas.openxmlformats.org/officeDocument/2006/relationships/font" Target="fonts/RobotoMono-italic.fntdata"/><Relationship Id="rId155" Type="http://schemas.openxmlformats.org/officeDocument/2006/relationships/font" Target="fonts/RobotoMon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219425" y="720075"/>
            <a:ext cx="4877025"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31500" y="4560550"/>
            <a:ext cx="5852150" cy="4320525"/>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ubernetes.io/docs/tasks/administer-cluster/manage-resources/quota-memory-cpu-namespace/" TargetMode="Externa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etymonline.com/index.php?term=cybernetics"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0" Type="http://schemas.openxmlformats.org/officeDocument/2006/relationships/hyperlink" Target="https://kubernetes.io/docs/concepts/workloads/controllers/statefulset/" TargetMode="External"/><Relationship Id="rId22" Type="http://schemas.openxmlformats.org/officeDocument/2006/relationships/hyperlink" Target="https://kubernetes.io/docs/concepts/workloads/controllers/daemonset/" TargetMode="External"/><Relationship Id="rId21" Type="http://schemas.openxmlformats.org/officeDocument/2006/relationships/hyperlink" Target="https://kubernetes.io/docs/concepts/workloads/controllers/daemonset/" TargetMode="External"/><Relationship Id="rId24" Type="http://schemas.openxmlformats.org/officeDocument/2006/relationships/hyperlink" Target="https://kubernetes.io/docs/concepts/workloads/controllers/jobs-run-to-completion/" TargetMode="External"/><Relationship Id="rId23" Type="http://schemas.openxmlformats.org/officeDocument/2006/relationships/hyperlink" Target="https://kubernetes.io/docs/concepts/workloads/controllers/jobs-run-to-completion/" TargetMode="External"/><Relationship Id="rId1" Type="http://schemas.openxmlformats.org/officeDocument/2006/relationships/notesMaster" Target="../notesMasters/notesMaster1.xml"/><Relationship Id="rId2" Type="http://schemas.openxmlformats.org/officeDocument/2006/relationships/hyperlink" Target="https://kubernetes.io/docs/admin/kube-apiserver/" TargetMode="External"/><Relationship Id="rId3" Type="http://schemas.openxmlformats.org/officeDocument/2006/relationships/hyperlink" Target="https://kubernetes.io/docs/admin/kube-controller-manager/" TargetMode="External"/><Relationship Id="rId4" Type="http://schemas.openxmlformats.org/officeDocument/2006/relationships/hyperlink" Target="https://kubernetes.io/docs/admin/kube-scheduler/" TargetMode="External"/><Relationship Id="rId9" Type="http://schemas.openxmlformats.org/officeDocument/2006/relationships/hyperlink" Target="https://kubernetes.io/docs/concepts/services-networking/service/" TargetMode="External"/><Relationship Id="rId25" Type="http://schemas.openxmlformats.org/officeDocument/2006/relationships/hyperlink" Target="https://kubernetes.io/docs/concepts/workloads/controllers/jobs-run-to-completion/" TargetMode="External"/><Relationship Id="rId5" Type="http://schemas.openxmlformats.org/officeDocument/2006/relationships/hyperlink" Target="https://kubernetes.io/docs/admin/kubelet/" TargetMode="External"/><Relationship Id="rId6" Type="http://schemas.openxmlformats.org/officeDocument/2006/relationships/hyperlink" Target="https://kubernetes.io/docs/admin/kube-proxy/" TargetMode="External"/><Relationship Id="rId7" Type="http://schemas.openxmlformats.org/officeDocument/2006/relationships/hyperlink" Target="https://kubernetes.io/docs/concepts/workloads/pods/pod-overview/" TargetMode="External"/><Relationship Id="rId8" Type="http://schemas.openxmlformats.org/officeDocument/2006/relationships/hyperlink" Target="https://kubernetes.io/docs/concepts/workloads/pods/pod-overview/" TargetMode="External"/><Relationship Id="rId11" Type="http://schemas.openxmlformats.org/officeDocument/2006/relationships/hyperlink" Target="https://kubernetes.io/docs/concepts/storage/volumes/" TargetMode="External"/><Relationship Id="rId10" Type="http://schemas.openxmlformats.org/officeDocument/2006/relationships/hyperlink" Target="https://kubernetes.io/docs/concepts/services-networking/service/" TargetMode="External"/><Relationship Id="rId13" Type="http://schemas.openxmlformats.org/officeDocument/2006/relationships/hyperlink" Target="https://kubernetes.io/docs/concepts/overview/working-with-objects/namespaces/" TargetMode="External"/><Relationship Id="rId12" Type="http://schemas.openxmlformats.org/officeDocument/2006/relationships/hyperlink" Target="https://kubernetes.io/docs/concepts/storage/volumes/" TargetMode="External"/><Relationship Id="rId15" Type="http://schemas.openxmlformats.org/officeDocument/2006/relationships/hyperlink" Target="https://kubernetes.io/docs/concepts/workloads/controllers/replicaset/" TargetMode="External"/><Relationship Id="rId14" Type="http://schemas.openxmlformats.org/officeDocument/2006/relationships/hyperlink" Target="https://kubernetes.io/docs/concepts/overview/working-with-objects/namespaces/" TargetMode="External"/><Relationship Id="rId17" Type="http://schemas.openxmlformats.org/officeDocument/2006/relationships/hyperlink" Target="https://kubernetes.io/docs/concepts/workloads/controllers/deployment/" TargetMode="External"/><Relationship Id="rId16" Type="http://schemas.openxmlformats.org/officeDocument/2006/relationships/hyperlink" Target="https://kubernetes.io/docs/concepts/workloads/controllers/replicaset/" TargetMode="External"/><Relationship Id="rId19" Type="http://schemas.openxmlformats.org/officeDocument/2006/relationships/hyperlink" Target="https://kubernetes.io/docs/concepts/workloads/controllers/statefulset/" TargetMode="External"/><Relationship Id="rId18" Type="http://schemas.openxmlformats.org/officeDocument/2006/relationships/hyperlink" Target="https://kubernetes.io/docs/concepts/workloads/controllers/deployment/"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ubernetes.io/docs/concepts/workloads/controllers/deployment/%23creating-a-deployment"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google-cloud/kubernetes-nodeport-vs-loadbalancer-vs-ingress-when-should-i-use-what-922f010849e0" TargetMode="External"/><Relationship Id="rId3" Type="http://schemas.openxmlformats.org/officeDocument/2006/relationships/hyperlink" Target="https://medium.com/google-cloud/kubernetes-from-load-balancer-to-pod-3f2399637b0c" TargetMode="Externa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google-cloud/kubernetes-nodeport-vs-loadbalancer-vs-ingress-when-should-i-use-what-922f010849e0" TargetMode="External"/><Relationship Id="rId3" Type="http://schemas.openxmlformats.org/officeDocument/2006/relationships/hyperlink" Target="https://medium.com/google-cloud/kubernetes-from-load-balancer-to-pod-3f2399637b0c" TargetMode="Externa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ackoverflow.com/questions/45543694/kubernetes-cluster-on-aws-with-kops-nodeport-service-unavailable/45561848#45561848" TargetMode="External"/><Relationship Id="rId3" Type="http://schemas.openxmlformats.org/officeDocument/2006/relationships/hyperlink" Target="http://34.222.12.167:32083/" TargetMode="External"/><Relationship Id="rId4" Type="http://schemas.openxmlformats.org/officeDocument/2006/relationships/hyperlink" Target="https://stackoverflow.com/questions/45543694/kubernetes-cluster-on-aws-with-kops-nodeport-service-unavailable/45561848#45561848" TargetMode="Externa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kubernetesbyexample.com/services/" TargetMode="Externa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kubernetesbyexample.com/services/" TargetMode="Externa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kubernetesbyexample.com/services/" TargetMode="Externa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bitnami-perspectives/imperative-declarative-and-a-few-kubectl-tricks-9d6deabdde" TargetMode="Externa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kubernetesbyexample.com/labels/" TargetMode="Externa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p1: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1: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3f3b2c5dcf_0_230: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276" name="Google Shape;276;g3f3b2c5dcf_0_230: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1"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1"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1"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1" lang="en-US" sz="1200" u="none" cap="none" strike="noStrike">
                <a:solidFill>
                  <a:schemeClr val="dk1"/>
                </a:solidFill>
                <a:latin typeface="Calibri"/>
                <a:ea typeface="Calibri"/>
                <a:cs typeface="Calibri"/>
                <a:sym typeface="Calibri"/>
              </a:rPr>
              <a:t>Size</a:t>
            </a:r>
            <a:r>
              <a:rPr b="0" i="0" lang="en-US" sz="1200" u="none" cap="none" strike="noStrike">
                <a:solidFill>
                  <a:schemeClr val="dk1"/>
                </a:solidFill>
                <a:latin typeface="Calibri"/>
                <a:ea typeface="Calibri"/>
                <a:cs typeface="Calibri"/>
                <a:sym typeface="Calibri"/>
              </a:rPr>
              <a:t>: VMs are very large which makes them impractical to store and transfer.</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1" lang="en-US" sz="1200" u="none" cap="none" strike="noStrike">
                <a:solidFill>
                  <a:schemeClr val="dk1"/>
                </a:solidFill>
                <a:latin typeface="Calibri"/>
                <a:ea typeface="Calibri"/>
                <a:cs typeface="Calibri"/>
                <a:sym typeface="Calibri"/>
              </a:rPr>
              <a:t>Performance</a:t>
            </a:r>
            <a:r>
              <a:rPr b="0" i="0" lang="en-US" sz="1200" u="none" cap="none" strike="noStrike">
                <a:solidFill>
                  <a:schemeClr val="dk1"/>
                </a:solidFill>
                <a:latin typeface="Calibri"/>
                <a:ea typeface="Calibri"/>
                <a:cs typeface="Calibri"/>
                <a:sym typeface="Calibri"/>
              </a:rPr>
              <a:t>: running VMs consumes significant CPU and memory, which makes them impractical in many scenarios, for example local development of multi-tier applications, and large-scale deployment of cpu and memory-intensive applications on large numbers of machines.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1" lang="en-US" sz="1200" u="none" cap="none" strike="noStrike">
                <a:solidFill>
                  <a:schemeClr val="dk1"/>
                </a:solidFill>
                <a:latin typeface="Calibri"/>
                <a:ea typeface="Calibri"/>
                <a:cs typeface="Calibri"/>
                <a:sym typeface="Calibri"/>
              </a:rPr>
              <a:t>Portability</a:t>
            </a:r>
            <a:r>
              <a:rPr b="0" i="0" lang="en-US" sz="1200" u="none" cap="none" strike="noStrike">
                <a:solidFill>
                  <a:schemeClr val="dk1"/>
                </a:solidFill>
                <a:latin typeface="Calibri"/>
                <a:ea typeface="Calibri"/>
                <a:cs typeface="Calibri"/>
                <a:sym typeface="Calibri"/>
              </a:rPr>
              <a:t>: competing VM environments don't play well with each other. Although conversion tools do exist, they are limited and add even more overhead.</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1" lang="en-US" sz="1200" u="none" cap="none" strike="noStrike">
                <a:solidFill>
                  <a:schemeClr val="dk1"/>
                </a:solidFill>
                <a:latin typeface="Calibri"/>
                <a:ea typeface="Calibri"/>
                <a:cs typeface="Calibri"/>
                <a:sym typeface="Calibri"/>
              </a:rPr>
              <a:t>Hardware-centric</a:t>
            </a:r>
            <a:r>
              <a:rPr b="0" i="0" lang="en-US" sz="1200" u="none" cap="none" strike="noStrike">
                <a:solidFill>
                  <a:schemeClr val="dk1"/>
                </a:solidFill>
                <a:latin typeface="Calibri"/>
                <a:ea typeface="Calibri"/>
                <a:cs typeface="Calibri"/>
                <a:sym typeface="Calibri"/>
              </a:rPr>
              <a:t>: VMs were designed with machine operators in mind, not software developers. As a result, they offer very limited tooling for what developers need most: building, testing and running their software. For example, VMs offer no facilities for application versioning, monitoring, configuration, logging or service discovery.</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Reference: https://github.com/docker/docker</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7" name="Shape 937"/>
        <p:cNvGrpSpPr/>
        <p:nvPr/>
      </p:nvGrpSpPr>
      <p:grpSpPr>
        <a:xfrm>
          <a:off x="0" y="0"/>
          <a:ext cx="0" cy="0"/>
          <a:chOff x="0" y="0"/>
          <a:chExt cx="0" cy="0"/>
        </a:xfrm>
      </p:grpSpPr>
      <p:sp>
        <p:nvSpPr>
          <p:cNvPr id="938" name="Google Shape;938;g4289e4c8ae_0_5:notes"/>
          <p:cNvSpPr/>
          <p:nvPr>
            <p:ph idx="2" type="sldImg"/>
          </p:nvPr>
        </p:nvSpPr>
        <p:spPr>
          <a:xfrm>
            <a:off x="766763" y="598488"/>
            <a:ext cx="5976900" cy="448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9" name="Google Shape;939;g4289e4c8ae_0_5: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101600" lvl="0" marL="17145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4" name="Shape 944"/>
        <p:cNvGrpSpPr/>
        <p:nvPr/>
      </p:nvGrpSpPr>
      <p:grpSpPr>
        <a:xfrm>
          <a:off x="0" y="0"/>
          <a:ext cx="0" cy="0"/>
          <a:chOff x="0" y="0"/>
          <a:chExt cx="0" cy="0"/>
        </a:xfrm>
      </p:grpSpPr>
      <p:sp>
        <p:nvSpPr>
          <p:cNvPr id="945" name="Google Shape;945;g4289e4c8ae_0_12:notes"/>
          <p:cNvSpPr/>
          <p:nvPr>
            <p:ph idx="2" type="sldImg"/>
          </p:nvPr>
        </p:nvSpPr>
        <p:spPr>
          <a:xfrm>
            <a:off x="766763" y="598488"/>
            <a:ext cx="5976900" cy="448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6" name="Google Shape;946;g4289e4c8ae_0_12: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101600" lvl="0" marL="17145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0" name="Shape 950"/>
        <p:cNvGrpSpPr/>
        <p:nvPr/>
      </p:nvGrpSpPr>
      <p:grpSpPr>
        <a:xfrm>
          <a:off x="0" y="0"/>
          <a:ext cx="0" cy="0"/>
          <a:chOff x="0" y="0"/>
          <a:chExt cx="0" cy="0"/>
        </a:xfrm>
      </p:grpSpPr>
      <p:sp>
        <p:nvSpPr>
          <p:cNvPr id="951" name="Google Shape;951;g4289e4c8ae_0_18:notes"/>
          <p:cNvSpPr/>
          <p:nvPr>
            <p:ph idx="2" type="sldImg"/>
          </p:nvPr>
        </p:nvSpPr>
        <p:spPr>
          <a:xfrm>
            <a:off x="766763" y="598488"/>
            <a:ext cx="5976900" cy="448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2" name="Google Shape;952;g4289e4c8ae_0_18: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101600" lvl="0" marL="17145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7" name="Shape 957"/>
        <p:cNvGrpSpPr/>
        <p:nvPr/>
      </p:nvGrpSpPr>
      <p:grpSpPr>
        <a:xfrm>
          <a:off x="0" y="0"/>
          <a:ext cx="0" cy="0"/>
          <a:chOff x="0" y="0"/>
          <a:chExt cx="0" cy="0"/>
        </a:xfrm>
      </p:grpSpPr>
      <p:sp>
        <p:nvSpPr>
          <p:cNvPr id="958" name="Google Shape;958;g40376ed21b85fcd2_5: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9" name="Google Shape;959;g40376ed21b85fcd2_5:notes"/>
          <p:cNvSpPr txBox="1"/>
          <p:nvPr>
            <p:ph idx="1" type="body"/>
          </p:nvPr>
        </p:nvSpPr>
        <p:spPr>
          <a:xfrm>
            <a:off x="688769" y="4679638"/>
            <a:ext cx="6032700" cy="20418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Git clone https://github.com/gravitational/workshop.git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b="0" i="0" sz="1200" u="none" cap="none" strike="noStrike">
              <a:solidFill>
                <a:schemeClr val="dk1"/>
              </a:solidFill>
              <a:latin typeface="Calibri"/>
              <a:ea typeface="Calibri"/>
              <a:cs typeface="Calibri"/>
              <a:sym typeface="Calibri"/>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3" name="Shape 963"/>
        <p:cNvGrpSpPr/>
        <p:nvPr/>
      </p:nvGrpSpPr>
      <p:grpSpPr>
        <a:xfrm>
          <a:off x="0" y="0"/>
          <a:ext cx="0" cy="0"/>
          <a:chOff x="0" y="0"/>
          <a:chExt cx="0" cy="0"/>
        </a:xfrm>
      </p:grpSpPr>
      <p:sp>
        <p:nvSpPr>
          <p:cNvPr id="964" name="Google Shape;964;p99: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5" name="Google Shape;965;p99:notes"/>
          <p:cNvSpPr txBox="1"/>
          <p:nvPr/>
        </p:nvSpPr>
        <p:spPr>
          <a:xfrm>
            <a:off x="657013" y="4773881"/>
            <a:ext cx="6072971" cy="1199407"/>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Print Logs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Kubectl logs logme</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Stream logs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Kubectl logs –f logme</a:t>
            </a:r>
            <a:endParaRPr b="0" i="0" sz="1200" u="none" cap="none" strike="noStrike">
              <a:solidFill>
                <a:schemeClr val="dk1"/>
              </a:solidFill>
              <a:latin typeface="Calibri"/>
              <a:ea typeface="Calibri"/>
              <a:cs typeface="Calibri"/>
              <a:sym typeface="Calibri"/>
            </a:endParaRPr>
          </a:p>
        </p:txBody>
      </p:sp>
      <p:sp>
        <p:nvSpPr>
          <p:cNvPr id="966" name="Google Shape;966;p99: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1" name="Shape 971"/>
        <p:cNvGrpSpPr/>
        <p:nvPr/>
      </p:nvGrpSpPr>
      <p:grpSpPr>
        <a:xfrm>
          <a:off x="0" y="0"/>
          <a:ext cx="0" cy="0"/>
          <a:chOff x="0" y="0"/>
          <a:chExt cx="0" cy="0"/>
        </a:xfrm>
      </p:grpSpPr>
      <p:sp>
        <p:nvSpPr>
          <p:cNvPr id="972" name="Google Shape;972;p101: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3" name="Google Shape;973;p101:notes"/>
          <p:cNvSpPr txBox="1"/>
          <p:nvPr/>
        </p:nvSpPr>
        <p:spPr>
          <a:xfrm>
            <a:off x="123463" y="4710502"/>
            <a:ext cx="6975676" cy="4807573"/>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Create a loging pod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1. kubectl create -f https://raw.githubusercontent.com/mhausenblas/kbe/master/specs/logging/pod.yaml</a:t>
            </a:r>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Grab the last few lines of logs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2. kubectl logs --tail=5 logme -c gen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Grab a stream of the logs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3. kubectl logs -f --since=10s logme -c gen</a:t>
            </a:r>
            <a:endParaRPr b="0" i="0" sz="1400" u="none" cap="none" strike="noStrike">
              <a:solidFill>
                <a:srgbClr val="000000"/>
              </a:solidFill>
              <a:latin typeface="Arial"/>
              <a:ea typeface="Arial"/>
              <a:cs typeface="Arial"/>
              <a:sym typeface="Arial"/>
            </a:endParaRPr>
          </a:p>
          <a:p>
            <a:pPr indent="-175867" lvl="0" marL="239367" marR="0" rtl="0" algn="l">
              <a:lnSpc>
                <a:spcPct val="100000"/>
              </a:lnSpc>
              <a:spcBef>
                <a:spcPts val="0"/>
              </a:spcBef>
              <a:spcAft>
                <a:spcPts val="0"/>
              </a:spcAft>
              <a:buClr>
                <a:schemeClr val="dk1"/>
              </a:buClr>
              <a:buSzPts val="1000"/>
              <a:buFont typeface="Calibri"/>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Clean up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4. kubectl delete -f https://raw.githubusercontent.com/mhausenblas/kbe/master/specs/logging/pod.yaml</a:t>
            </a:r>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Now launch a container that performs an action and then exits. Give it a minute or so to close out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5. kubectl create -f https://raw.githubusercontent.com/mhausenblas/kbe/master/specs/logging/oneshotpod.yaml</a:t>
            </a:r>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Now output the logs of this container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6. kubectl logs -p oneshot -c gen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Clean up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7. kubectl delete -f https://raw.githubusercontent.com/mhausenblas/kbe/master/specs/logging/oneshotpod.yaml</a:t>
            </a:r>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http://kubernetesbyexample.com/logging/</a:t>
            </a:r>
            <a:endParaRPr b="0" i="0" sz="1400" u="none" cap="none" strike="noStrike">
              <a:solidFill>
                <a:srgbClr val="000000"/>
              </a:solidFill>
              <a:latin typeface="Arial"/>
              <a:ea typeface="Arial"/>
              <a:cs typeface="Arial"/>
              <a:sym typeface="Arial"/>
            </a:endParaRPr>
          </a:p>
        </p:txBody>
      </p:sp>
      <p:sp>
        <p:nvSpPr>
          <p:cNvPr id="974" name="Google Shape;974;p101: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0" name="Shape 980"/>
        <p:cNvGrpSpPr/>
        <p:nvPr/>
      </p:nvGrpSpPr>
      <p:grpSpPr>
        <a:xfrm>
          <a:off x="0" y="0"/>
          <a:ext cx="0" cy="0"/>
          <a:chOff x="0" y="0"/>
          <a:chExt cx="0" cy="0"/>
        </a:xfrm>
      </p:grpSpPr>
      <p:sp>
        <p:nvSpPr>
          <p:cNvPr id="981" name="Google Shape;981;p100: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2" name="Google Shape;982;p100:notes"/>
          <p:cNvSpPr txBox="1"/>
          <p:nvPr/>
        </p:nvSpPr>
        <p:spPr>
          <a:xfrm>
            <a:off x="657014" y="4773881"/>
            <a:ext cx="6001200" cy="3809125"/>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Git clone https://github.com/gravitational/workshop.git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4" lvl="0" marL="179524"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a:p>
          <a:p>
            <a:pPr indent="-179524" lvl="0" marL="179524"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4" lvl="0" marL="179524"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4" lvl="0" marL="179524"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983" name="Google Shape;983;p100: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7" name="Shape 987"/>
        <p:cNvGrpSpPr/>
        <p:nvPr/>
      </p:nvGrpSpPr>
      <p:grpSpPr>
        <a:xfrm>
          <a:off x="0" y="0"/>
          <a:ext cx="0" cy="0"/>
          <a:chOff x="0" y="0"/>
          <a:chExt cx="0" cy="0"/>
        </a:xfrm>
      </p:grpSpPr>
      <p:sp>
        <p:nvSpPr>
          <p:cNvPr id="988" name="Google Shape;988;g40376ed21b85fcd2_40: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9" name="Google Shape;989;g40376ed21b85fcd2_40:notes"/>
          <p:cNvSpPr txBox="1"/>
          <p:nvPr/>
        </p:nvSpPr>
        <p:spPr>
          <a:xfrm>
            <a:off x="657014" y="4773881"/>
            <a:ext cx="6001200" cy="3809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Git clone https://github.com/gravitational/workshop.git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990" name="Google Shape;990;g40376ed21b85fcd2_40: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4" name="Shape 994"/>
        <p:cNvGrpSpPr/>
        <p:nvPr/>
      </p:nvGrpSpPr>
      <p:grpSpPr>
        <a:xfrm>
          <a:off x="0" y="0"/>
          <a:ext cx="0" cy="0"/>
          <a:chOff x="0" y="0"/>
          <a:chExt cx="0" cy="0"/>
        </a:xfrm>
      </p:grpSpPr>
      <p:sp>
        <p:nvSpPr>
          <p:cNvPr id="995" name="Google Shape;995;p103: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6" name="Google Shape;996;p103:notes"/>
          <p:cNvSpPr txBox="1"/>
          <p:nvPr>
            <p:ph idx="1" type="body"/>
          </p:nvPr>
        </p:nvSpPr>
        <p:spPr>
          <a:xfrm>
            <a:off x="700276" y="4782072"/>
            <a:ext cx="5982300" cy="526196"/>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https://kubernetes.io/docs/concepts/workloads/controllers/statefulset/</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1" name="Shape 1001"/>
        <p:cNvGrpSpPr/>
        <p:nvPr/>
      </p:nvGrpSpPr>
      <p:grpSpPr>
        <a:xfrm>
          <a:off x="0" y="0"/>
          <a:ext cx="0" cy="0"/>
          <a:chOff x="0" y="0"/>
          <a:chExt cx="0" cy="0"/>
        </a:xfrm>
      </p:grpSpPr>
      <p:sp>
        <p:nvSpPr>
          <p:cNvPr id="1002" name="Google Shape;1002;g40376ed21b85fcd2_120:notes"/>
          <p:cNvSpPr/>
          <p:nvPr>
            <p:ph idx="2" type="sldImg"/>
          </p:nvPr>
        </p:nvSpPr>
        <p:spPr>
          <a:xfrm>
            <a:off x="752475" y="341313"/>
            <a:ext cx="5810400" cy="4357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3" name="Google Shape;1003;g40376ed21b85fcd2_120:notes"/>
          <p:cNvSpPr txBox="1"/>
          <p:nvPr>
            <p:ph idx="1" type="body"/>
          </p:nvPr>
        </p:nvSpPr>
        <p:spPr>
          <a:xfrm>
            <a:off x="700276" y="4782072"/>
            <a:ext cx="5982300" cy="5262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https://kubernetes.io/docs/concepts/workloads/controllers/statefulset/</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40376ed21b85fcd2_173: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282" name="Google Shape;282;g40376ed21b85fcd2_173: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The CLI uses the Docker REST API to control or interact with the Docker daemon through scripting or direct CLI commands. Many other Docker applications use the underlying API and CLI.</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The daemon creates and manages Docker </a:t>
            </a:r>
            <a:r>
              <a:rPr b="0" i="1" lang="en-US" sz="1200" u="none" cap="none" strike="noStrike">
                <a:solidFill>
                  <a:schemeClr val="dk1"/>
                </a:solidFill>
                <a:latin typeface="Calibri"/>
                <a:ea typeface="Calibri"/>
                <a:cs typeface="Calibri"/>
                <a:sym typeface="Calibri"/>
              </a:rPr>
              <a:t>objects</a:t>
            </a:r>
            <a:r>
              <a:rPr b="0" i="0" lang="en-US" sz="1200" u="none" cap="none" strike="noStrike">
                <a:solidFill>
                  <a:schemeClr val="dk1"/>
                </a:solidFill>
                <a:latin typeface="Calibri"/>
                <a:ea typeface="Calibri"/>
                <a:cs typeface="Calibri"/>
                <a:sym typeface="Calibri"/>
              </a:rPr>
              <a:t>, such as images, containers, networks, and data volumes.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9" name="Shape 1009"/>
        <p:cNvGrpSpPr/>
        <p:nvPr/>
      </p:nvGrpSpPr>
      <p:grpSpPr>
        <a:xfrm>
          <a:off x="0" y="0"/>
          <a:ext cx="0" cy="0"/>
          <a:chOff x="0" y="0"/>
          <a:chExt cx="0" cy="0"/>
        </a:xfrm>
      </p:grpSpPr>
      <p:sp>
        <p:nvSpPr>
          <p:cNvPr id="1010" name="Google Shape;1010;g40376ed21b85fcd2_47: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1" name="Google Shape;1011;g40376ed21b85fcd2_47:notes"/>
          <p:cNvSpPr txBox="1"/>
          <p:nvPr/>
        </p:nvSpPr>
        <p:spPr>
          <a:xfrm>
            <a:off x="657014" y="4773881"/>
            <a:ext cx="6001200" cy="3809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Git clone https://github.com/gravitational/workshop.git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12" name="Google Shape;1012;g40376ed21b85fcd2_47: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7" name="Shape 1017"/>
        <p:cNvGrpSpPr/>
        <p:nvPr/>
      </p:nvGrpSpPr>
      <p:grpSpPr>
        <a:xfrm>
          <a:off x="0" y="0"/>
          <a:ext cx="0" cy="0"/>
          <a:chOff x="0" y="0"/>
          <a:chExt cx="0" cy="0"/>
        </a:xfrm>
      </p:grpSpPr>
      <p:sp>
        <p:nvSpPr>
          <p:cNvPr id="1018" name="Google Shape;1018;g3f3b2c5dcf_0_816:notes"/>
          <p:cNvSpPr/>
          <p:nvPr>
            <p:ph idx="2" type="sldImg"/>
          </p:nvPr>
        </p:nvSpPr>
        <p:spPr>
          <a:xfrm>
            <a:off x="752475" y="341313"/>
            <a:ext cx="5810400" cy="4357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9" name="Google Shape;1019;g3f3b2c5dcf_0_816:notes"/>
          <p:cNvSpPr txBox="1"/>
          <p:nvPr>
            <p:ph idx="1" type="body"/>
          </p:nvPr>
        </p:nvSpPr>
        <p:spPr>
          <a:xfrm>
            <a:off x="700276" y="4782072"/>
            <a:ext cx="5982300" cy="5262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https://kubernetes.io/docs/concepts/workloads/controllers/statefulset/</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6" name="Shape 1026"/>
        <p:cNvGrpSpPr/>
        <p:nvPr/>
      </p:nvGrpSpPr>
      <p:grpSpPr>
        <a:xfrm>
          <a:off x="0" y="0"/>
          <a:ext cx="0" cy="0"/>
          <a:chOff x="0" y="0"/>
          <a:chExt cx="0" cy="0"/>
        </a:xfrm>
      </p:grpSpPr>
      <p:sp>
        <p:nvSpPr>
          <p:cNvPr id="1027" name="Google Shape;1027;g40376ed21b85fcd2_59: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8" name="Google Shape;1028;g40376ed21b85fcd2_59:notes"/>
          <p:cNvSpPr txBox="1"/>
          <p:nvPr/>
        </p:nvSpPr>
        <p:spPr>
          <a:xfrm>
            <a:off x="657014" y="4773881"/>
            <a:ext cx="6001200" cy="3809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Git clone https://github.com/gravitational/workshop.git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29" name="Google Shape;1029;g40376ed21b85fcd2_59: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4" name="Shape 1034"/>
        <p:cNvGrpSpPr/>
        <p:nvPr/>
      </p:nvGrpSpPr>
      <p:grpSpPr>
        <a:xfrm>
          <a:off x="0" y="0"/>
          <a:ext cx="0" cy="0"/>
          <a:chOff x="0" y="0"/>
          <a:chExt cx="0" cy="0"/>
        </a:xfrm>
      </p:grpSpPr>
      <p:sp>
        <p:nvSpPr>
          <p:cNvPr id="1035" name="Google Shape;1035;g3f3b2c5dcf_0_810:notes"/>
          <p:cNvSpPr/>
          <p:nvPr>
            <p:ph idx="2" type="sldImg"/>
          </p:nvPr>
        </p:nvSpPr>
        <p:spPr>
          <a:xfrm>
            <a:off x="752475" y="341313"/>
            <a:ext cx="5810400" cy="4357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6" name="Google Shape;1036;g3f3b2c5dcf_0_810:notes"/>
          <p:cNvSpPr txBox="1"/>
          <p:nvPr>
            <p:ph idx="1" type="body"/>
          </p:nvPr>
        </p:nvSpPr>
        <p:spPr>
          <a:xfrm>
            <a:off x="700276" y="4782072"/>
            <a:ext cx="5982300" cy="5262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https://kubernetes.io/docs/concepts/workloads/controllers/statefulset/</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1" name="Shape 1041"/>
        <p:cNvGrpSpPr/>
        <p:nvPr/>
      </p:nvGrpSpPr>
      <p:grpSpPr>
        <a:xfrm>
          <a:off x="0" y="0"/>
          <a:ext cx="0" cy="0"/>
          <a:chOff x="0" y="0"/>
          <a:chExt cx="0" cy="0"/>
        </a:xfrm>
      </p:grpSpPr>
      <p:sp>
        <p:nvSpPr>
          <p:cNvPr id="1042" name="Google Shape;1042;p104: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3" name="Google Shape;1043;p104:notes"/>
          <p:cNvSpPr txBox="1"/>
          <p:nvPr/>
        </p:nvSpPr>
        <p:spPr>
          <a:xfrm>
            <a:off x="700276" y="4722700"/>
            <a:ext cx="5982208" cy="549947"/>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https://kubernetes.io/docs/concepts/workloads/controllers/statefulset/</a:t>
            </a:r>
            <a:endParaRPr b="0" i="0" sz="1200" u="none" cap="none" strike="noStrike">
              <a:solidFill>
                <a:schemeClr val="dk1"/>
              </a:solidFill>
              <a:latin typeface="Calibri"/>
              <a:ea typeface="Calibri"/>
              <a:cs typeface="Calibri"/>
              <a:sym typeface="Calibri"/>
            </a:endParaRPr>
          </a:p>
        </p:txBody>
      </p:sp>
      <p:sp>
        <p:nvSpPr>
          <p:cNvPr id="1044" name="Google Shape;1044;p104: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0" name="Shape 1050"/>
        <p:cNvGrpSpPr/>
        <p:nvPr/>
      </p:nvGrpSpPr>
      <p:grpSpPr>
        <a:xfrm>
          <a:off x="0" y="0"/>
          <a:ext cx="0" cy="0"/>
          <a:chOff x="0" y="0"/>
          <a:chExt cx="0" cy="0"/>
        </a:xfrm>
      </p:grpSpPr>
      <p:sp>
        <p:nvSpPr>
          <p:cNvPr id="1051" name="Google Shape;1051;g40376ed21b85fcd2_65: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2" name="Google Shape;1052;g40376ed21b85fcd2_65:notes"/>
          <p:cNvSpPr txBox="1"/>
          <p:nvPr/>
        </p:nvSpPr>
        <p:spPr>
          <a:xfrm>
            <a:off x="657014" y="4773881"/>
            <a:ext cx="6001200" cy="3809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Git clone https://github.com/gravitational/workshop.git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53" name="Google Shape;1053;g40376ed21b85fcd2_65: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8" name="Shape 1058"/>
        <p:cNvGrpSpPr/>
        <p:nvPr/>
      </p:nvGrpSpPr>
      <p:grpSpPr>
        <a:xfrm>
          <a:off x="0" y="0"/>
          <a:ext cx="0" cy="0"/>
          <a:chOff x="0" y="0"/>
          <a:chExt cx="0" cy="0"/>
        </a:xfrm>
      </p:grpSpPr>
      <p:sp>
        <p:nvSpPr>
          <p:cNvPr id="1059" name="Google Shape;1059;p106: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0" name="Google Shape;1060;p106: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6" name="Shape 1066"/>
        <p:cNvGrpSpPr/>
        <p:nvPr/>
      </p:nvGrpSpPr>
      <p:grpSpPr>
        <a:xfrm>
          <a:off x="0" y="0"/>
          <a:ext cx="0" cy="0"/>
          <a:chOff x="0" y="0"/>
          <a:chExt cx="0" cy="0"/>
        </a:xfrm>
      </p:grpSpPr>
      <p:sp>
        <p:nvSpPr>
          <p:cNvPr id="1067" name="Google Shape;1067;p107: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8" name="Google Shape;1068;p107:notes"/>
          <p:cNvSpPr txBox="1"/>
          <p:nvPr/>
        </p:nvSpPr>
        <p:spPr>
          <a:xfrm>
            <a:off x="657013" y="4722858"/>
            <a:ext cx="6133468" cy="4492394"/>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Get default namespaces</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1. kubectl get ns</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Create a ‘test’ namespace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2. kubectl create -f https://raw.githubusercontent.com/mhausenblas/kbe/master/specs/ns/ns.yaml</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Recheck namespaces and observe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3. kubectl get 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Now create a pod in this new namespace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4. kubectl create --namespace=test -f https://raw.githubusercontent.com/mhausenblas/kbe/master/specs/ns/pod.yaml</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Check pods in this new namespace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5. kubectl get pods --namespace=test</a:t>
            </a:r>
            <a:endParaRPr b="0" i="0" sz="1200" u="none" cap="none" strike="noStrike">
              <a:solidFill>
                <a:schemeClr val="dk1"/>
              </a:solidFill>
              <a:latin typeface="Calibri"/>
              <a:ea typeface="Calibri"/>
              <a:cs typeface="Calibri"/>
              <a:sym typeface="Calibri"/>
            </a:endParaRPr>
          </a:p>
        </p:txBody>
      </p:sp>
      <p:sp>
        <p:nvSpPr>
          <p:cNvPr id="1069" name="Google Shape;1069;p107: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show the resource-quota example and exercise - </a:t>
            </a:r>
            <a:endParaRPr/>
          </a:p>
          <a:p>
            <a:pPr indent="0" lvl="0" marL="0" rtl="0" algn="l">
              <a:spcBef>
                <a:spcPts val="0"/>
              </a:spcBef>
              <a:spcAft>
                <a:spcPts val="0"/>
              </a:spcAft>
              <a:buNone/>
            </a:pPr>
            <a:r>
              <a:rPr lang="en-US" u="sng">
                <a:solidFill>
                  <a:schemeClr val="hlink"/>
                </a:solidFill>
                <a:hlinkClick r:id="rId2"/>
              </a:rPr>
              <a:t>https://kubernetes.io/docs/tasks/administer-cluster/manage-resources/quota-memory-cpu-namespace/</a:t>
            </a:r>
            <a:r>
              <a:rPr lang="en-US"/>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also have a namepsace example mini</a:t>
            </a:r>
            <a:endParaRPr/>
          </a:p>
          <a:p>
            <a:pPr indent="0" lvl="0" marL="0" rtl="0" algn="l">
              <a:spcBef>
                <a:spcPts val="0"/>
              </a:spcBef>
              <a:spcAft>
                <a:spcPts val="0"/>
              </a:spcAft>
              <a:buNone/>
            </a:pPr>
            <a:r>
              <a:rPr lang="en-US"/>
              <a:t>--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4" name="Shape 1074"/>
        <p:cNvGrpSpPr/>
        <p:nvPr/>
      </p:nvGrpSpPr>
      <p:grpSpPr>
        <a:xfrm>
          <a:off x="0" y="0"/>
          <a:ext cx="0" cy="0"/>
          <a:chOff x="0" y="0"/>
          <a:chExt cx="0" cy="0"/>
        </a:xfrm>
      </p:grpSpPr>
      <p:sp>
        <p:nvSpPr>
          <p:cNvPr id="1075" name="Google Shape;1075;g40376ed21b85fcd2_71: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6" name="Google Shape;1076;g40376ed21b85fcd2_71:notes"/>
          <p:cNvSpPr txBox="1"/>
          <p:nvPr/>
        </p:nvSpPr>
        <p:spPr>
          <a:xfrm>
            <a:off x="657014" y="4773881"/>
            <a:ext cx="6001200" cy="3809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Git clone https://github.com/gravitational/workshop.git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77" name="Google Shape;1077;g40376ed21b85fcd2_71: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1" name="Shape 1081"/>
        <p:cNvGrpSpPr/>
        <p:nvPr/>
      </p:nvGrpSpPr>
      <p:grpSpPr>
        <a:xfrm>
          <a:off x="0" y="0"/>
          <a:ext cx="0" cy="0"/>
          <a:chOff x="0" y="0"/>
          <a:chExt cx="0" cy="0"/>
        </a:xfrm>
      </p:grpSpPr>
      <p:sp>
        <p:nvSpPr>
          <p:cNvPr id="1082" name="Google Shape;1082;p108: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3" name="Google Shape;1083;p108:notes"/>
          <p:cNvSpPr txBox="1"/>
          <p:nvPr/>
        </p:nvSpPr>
        <p:spPr>
          <a:xfrm>
            <a:off x="657013" y="4746682"/>
            <a:ext cx="6072971" cy="1072232"/>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Additional Info: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https://developer.ibm.com/recipes/tutorials/use-kubernetes-secrets-to-make-your-app-portable-across-clouds/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84" name="Google Shape;1084;p108: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40376ed21b85fcd2_178: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288" name="Google Shape;288;g40376ed21b85fcd2_178: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Docker uses a client-server architecture. The Docker </a:t>
            </a:r>
            <a:r>
              <a:rPr b="0" i="1" lang="en-US" sz="1200" u="none" cap="none" strike="noStrike">
                <a:solidFill>
                  <a:schemeClr val="dk1"/>
                </a:solidFill>
                <a:latin typeface="Calibri"/>
                <a:ea typeface="Calibri"/>
                <a:cs typeface="Calibri"/>
                <a:sym typeface="Calibri"/>
              </a:rPr>
              <a:t>client</a:t>
            </a:r>
            <a:r>
              <a:rPr b="0" i="0" lang="en-US" sz="1200" u="none" cap="none" strike="noStrike">
                <a:solidFill>
                  <a:schemeClr val="dk1"/>
                </a:solidFill>
                <a:latin typeface="Calibri"/>
                <a:ea typeface="Calibri"/>
                <a:cs typeface="Calibri"/>
                <a:sym typeface="Calibri"/>
              </a:rPr>
              <a:t> talks to the Docker </a:t>
            </a:r>
            <a:r>
              <a:rPr b="0" i="1" lang="en-US" sz="1200" u="none" cap="none" strike="noStrike">
                <a:solidFill>
                  <a:schemeClr val="dk1"/>
                </a:solidFill>
                <a:latin typeface="Calibri"/>
                <a:ea typeface="Calibri"/>
                <a:cs typeface="Calibri"/>
                <a:sym typeface="Calibri"/>
              </a:rPr>
              <a:t>daemon</a:t>
            </a:r>
            <a:r>
              <a:rPr b="0" i="0" lang="en-US" sz="1200" u="none" cap="none" strike="noStrike">
                <a:solidFill>
                  <a:schemeClr val="dk1"/>
                </a:solidFill>
                <a:latin typeface="Calibri"/>
                <a:ea typeface="Calibri"/>
                <a:cs typeface="Calibri"/>
                <a:sym typeface="Calibri"/>
              </a:rPr>
              <a:t>, which does the heavy lifting of building, running, and distributing your Docker containers. The Docker client and daemon </a:t>
            </a:r>
            <a:r>
              <a:rPr b="0" i="1" lang="en-US" sz="1200" u="none" cap="none" strike="noStrike">
                <a:solidFill>
                  <a:schemeClr val="dk1"/>
                </a:solidFill>
                <a:latin typeface="Calibri"/>
                <a:ea typeface="Calibri"/>
                <a:cs typeface="Calibri"/>
                <a:sym typeface="Calibri"/>
              </a:rPr>
              <a:t>can</a:t>
            </a:r>
            <a:r>
              <a:rPr b="0" i="0" lang="en-US" sz="1200" u="none" cap="none" strike="noStrike">
                <a:solidFill>
                  <a:schemeClr val="dk1"/>
                </a:solidFill>
                <a:latin typeface="Calibri"/>
                <a:ea typeface="Calibri"/>
                <a:cs typeface="Calibri"/>
                <a:sym typeface="Calibri"/>
              </a:rPr>
              <a:t> run on the same system, or you can connect a Docker client to a remote Docker daemon. The Docker client and daemon communicate via sockets or through a REST API.</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Note: The Docker daemon runs with root privileges which introduces an attack opportunity. More behind this: https://docs.docker.com/engine/security/security/</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1" name="Shape 1091"/>
        <p:cNvGrpSpPr/>
        <p:nvPr/>
      </p:nvGrpSpPr>
      <p:grpSpPr>
        <a:xfrm>
          <a:off x="0" y="0"/>
          <a:ext cx="0" cy="0"/>
          <a:chOff x="0" y="0"/>
          <a:chExt cx="0" cy="0"/>
        </a:xfrm>
      </p:grpSpPr>
      <p:sp>
        <p:nvSpPr>
          <p:cNvPr id="1092" name="Google Shape;1092;p109: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3" name="Google Shape;1093;p109:notes"/>
          <p:cNvSpPr txBox="1"/>
          <p:nvPr/>
        </p:nvSpPr>
        <p:spPr>
          <a:xfrm>
            <a:off x="657013" y="4702629"/>
            <a:ext cx="6133468" cy="386851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http://kubernetesbyexample.com/secrets/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i="0" lang="en-US" sz="1300" u="none" cap="none" strike="noStrike">
                <a:solidFill>
                  <a:schemeClr val="dk1"/>
                </a:solidFill>
                <a:latin typeface="Calibri"/>
                <a:ea typeface="Calibri"/>
                <a:cs typeface="Calibri"/>
                <a:sym typeface="Calibri"/>
              </a:rPr>
              <a:t>1. echo</a:t>
            </a:r>
            <a:r>
              <a:rPr b="0" i="0" lang="en-US" sz="1300" u="none" cap="none" strike="noStrike">
                <a:solidFill>
                  <a:schemeClr val="dk1"/>
                </a:solidFill>
                <a:latin typeface="Calibri"/>
                <a:ea typeface="Calibri"/>
                <a:cs typeface="Calibri"/>
                <a:sym typeface="Calibri"/>
              </a:rPr>
              <a:t> -n "A19fh68B001j" &gt; ./apikey.txt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2. </a:t>
            </a:r>
            <a:r>
              <a:rPr b="0" i="0" lang="en-US" sz="1300" u="none" cap="none" strike="noStrike">
                <a:solidFill>
                  <a:schemeClr val="dk1"/>
                </a:solidFill>
                <a:latin typeface="Calibri"/>
                <a:ea typeface="Calibri"/>
                <a:cs typeface="Calibri"/>
                <a:sym typeface="Calibri"/>
              </a:rPr>
              <a:t>kubectl create secret generic apikey --from-file=./apikey.txt</a:t>
            </a:r>
            <a:endParaRPr/>
          </a:p>
          <a:p>
            <a:pPr indent="0" lvl="0" marL="0" marR="0" rtl="0" algn="l">
              <a:lnSpc>
                <a:spcPct val="100000"/>
              </a:lnSpc>
              <a:spcBef>
                <a:spcPts val="0"/>
              </a:spcBef>
              <a:spcAft>
                <a:spcPts val="0"/>
              </a:spcAft>
              <a:buNone/>
            </a:pPr>
            <a:r>
              <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300" u="none" cap="none" strike="noStrike">
                <a:solidFill>
                  <a:schemeClr val="dk1"/>
                </a:solidFill>
                <a:latin typeface="Calibri"/>
                <a:ea typeface="Calibri"/>
                <a:cs typeface="Calibri"/>
                <a:sym typeface="Calibri"/>
              </a:rPr>
              <a:t>3. kubectl describe secrets/apikey</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300" u="none" cap="none" strike="noStrike">
                <a:solidFill>
                  <a:schemeClr val="dk1"/>
                </a:solidFill>
                <a:latin typeface="Calibri"/>
                <a:ea typeface="Calibri"/>
                <a:cs typeface="Calibri"/>
                <a:sym typeface="Calibri"/>
              </a:rPr>
              <a:t>4. kubectl create -f https://raw.githubusercontent.com/mhausenblas/kbe/master/specs/secrets/pod.yaml</a:t>
            </a:r>
            <a:endParaRPr/>
          </a:p>
          <a:p>
            <a:pPr indent="0" lvl="0" marL="0" marR="0" rtl="0" algn="l">
              <a:lnSpc>
                <a:spcPct val="100000"/>
              </a:lnSpc>
              <a:spcBef>
                <a:spcPts val="0"/>
              </a:spcBef>
              <a:spcAft>
                <a:spcPts val="0"/>
              </a:spcAft>
              <a:buNone/>
            </a:pPr>
            <a:r>
              <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300" u="none" cap="none" strike="noStrike">
                <a:solidFill>
                  <a:schemeClr val="dk1"/>
                </a:solidFill>
                <a:latin typeface="Calibri"/>
                <a:ea typeface="Calibri"/>
                <a:cs typeface="Calibri"/>
                <a:sym typeface="Calibri"/>
              </a:rPr>
              <a:t>5. kubectl exec consumesec -c shell -i -t – bash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300" u="none" cap="none" strike="noStrike">
                <a:solidFill>
                  <a:schemeClr val="dk1"/>
                </a:solidFill>
                <a:latin typeface="Calibri"/>
                <a:ea typeface="Calibri"/>
                <a:cs typeface="Calibri"/>
                <a:sym typeface="Calibri"/>
              </a:rPr>
              <a:t>6. mount | grep apikey</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300" u="none" cap="none" strike="noStrike">
                <a:solidFill>
                  <a:schemeClr val="dk1"/>
                </a:solidFill>
                <a:latin typeface="Calibri"/>
                <a:ea typeface="Calibri"/>
                <a:cs typeface="Calibri"/>
                <a:sym typeface="Calibri"/>
              </a:rPr>
              <a:t>7. cat /tmp/apikey/apikey.txt</a:t>
            </a:r>
            <a:endParaRPr b="0" i="0" sz="1200" u="none" cap="none" strike="noStrike">
              <a:solidFill>
                <a:schemeClr val="dk1"/>
              </a:solidFill>
              <a:latin typeface="Calibri"/>
              <a:ea typeface="Calibri"/>
              <a:cs typeface="Calibri"/>
              <a:sym typeface="Calibri"/>
            </a:endParaRPr>
          </a:p>
        </p:txBody>
      </p:sp>
      <p:sp>
        <p:nvSpPr>
          <p:cNvPr id="1094" name="Google Shape;1094;p109: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8" name="Shape 1098"/>
        <p:cNvGrpSpPr/>
        <p:nvPr/>
      </p:nvGrpSpPr>
      <p:grpSpPr>
        <a:xfrm>
          <a:off x="0" y="0"/>
          <a:ext cx="0" cy="0"/>
          <a:chOff x="0" y="0"/>
          <a:chExt cx="0" cy="0"/>
        </a:xfrm>
      </p:grpSpPr>
      <p:sp>
        <p:nvSpPr>
          <p:cNvPr id="1099" name="Google Shape;1099;g40376ed21b85fcd2_77: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0" name="Google Shape;1100;g40376ed21b85fcd2_77:notes"/>
          <p:cNvSpPr txBox="1"/>
          <p:nvPr/>
        </p:nvSpPr>
        <p:spPr>
          <a:xfrm>
            <a:off x="657014" y="4773881"/>
            <a:ext cx="6001200" cy="3809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Git clone https://github.com/gravitational/workshop.git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101" name="Google Shape;1101;g40376ed21b85fcd2_77: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5" name="Shape 1105"/>
        <p:cNvGrpSpPr/>
        <p:nvPr/>
      </p:nvGrpSpPr>
      <p:grpSpPr>
        <a:xfrm>
          <a:off x="0" y="0"/>
          <a:ext cx="0" cy="0"/>
          <a:chOff x="0" y="0"/>
          <a:chExt cx="0" cy="0"/>
        </a:xfrm>
      </p:grpSpPr>
      <p:sp>
        <p:nvSpPr>
          <p:cNvPr id="1106" name="Google Shape;1106;p110: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7" name="Google Shape;1107;p110:notes"/>
          <p:cNvSpPr txBox="1"/>
          <p:nvPr/>
        </p:nvSpPr>
        <p:spPr>
          <a:xfrm>
            <a:off x="657013" y="4785757"/>
            <a:ext cx="6072971" cy="1258783"/>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http://pwittrock.github.io/docs/user-guide/configmap/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Extra resources: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https://docs.openshift.org/latest/dev_guide/configmaps.html</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108" name="Google Shape;1108;p110: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6" name="Shape 1116"/>
        <p:cNvGrpSpPr/>
        <p:nvPr/>
      </p:nvGrpSpPr>
      <p:grpSpPr>
        <a:xfrm>
          <a:off x="0" y="0"/>
          <a:ext cx="0" cy="0"/>
          <a:chOff x="0" y="0"/>
          <a:chExt cx="0" cy="0"/>
        </a:xfrm>
      </p:grpSpPr>
      <p:sp>
        <p:nvSpPr>
          <p:cNvPr id="1117" name="Google Shape;1117;g3f3b2c5dcf_0_837: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8" name="Google Shape;1118;g3f3b2c5dcf_0_837:notes"/>
          <p:cNvSpPr txBox="1"/>
          <p:nvPr/>
        </p:nvSpPr>
        <p:spPr>
          <a:xfrm>
            <a:off x="657013" y="4785757"/>
            <a:ext cx="6072900" cy="12588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http://pwittrock.github.io/docs/user-guide/configmap/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Extra resources: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https://docs.openshift.org/latest/dev_guide/configmaps.html</a:t>
            </a:r>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
        <p:nvSpPr>
          <p:cNvPr id="1119" name="Google Shape;1119;g3f3b2c5dcf_0_837: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4" name="Shape 1124"/>
        <p:cNvGrpSpPr/>
        <p:nvPr/>
      </p:nvGrpSpPr>
      <p:grpSpPr>
        <a:xfrm>
          <a:off x="0" y="0"/>
          <a:ext cx="0" cy="0"/>
          <a:chOff x="0" y="0"/>
          <a:chExt cx="0" cy="0"/>
        </a:xfrm>
      </p:grpSpPr>
      <p:sp>
        <p:nvSpPr>
          <p:cNvPr id="1125" name="Google Shape;1125;g3f3b2c5dcf_0_845: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6" name="Google Shape;1126;g3f3b2c5dcf_0_845:notes"/>
          <p:cNvSpPr txBox="1"/>
          <p:nvPr/>
        </p:nvSpPr>
        <p:spPr>
          <a:xfrm>
            <a:off x="657013" y="4785757"/>
            <a:ext cx="6072900" cy="12588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http://pwittrock.github.io/docs/user-guide/configmap/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Extra resources: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https://docs.openshift.org/latest/dev_guide/configmaps.html</a:t>
            </a:r>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
        <p:nvSpPr>
          <p:cNvPr id="1127" name="Google Shape;1127;g3f3b2c5dcf_0_845: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3" name="Shape 1133"/>
        <p:cNvGrpSpPr/>
        <p:nvPr/>
      </p:nvGrpSpPr>
      <p:grpSpPr>
        <a:xfrm>
          <a:off x="0" y="0"/>
          <a:ext cx="0" cy="0"/>
          <a:chOff x="0" y="0"/>
          <a:chExt cx="0" cy="0"/>
        </a:xfrm>
      </p:grpSpPr>
      <p:sp>
        <p:nvSpPr>
          <p:cNvPr id="1134" name="Google Shape;1134;g40376ed21b85fcd2_83: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5" name="Google Shape;1135;g40376ed21b85fcd2_83:notes"/>
          <p:cNvSpPr txBox="1"/>
          <p:nvPr/>
        </p:nvSpPr>
        <p:spPr>
          <a:xfrm>
            <a:off x="657014" y="4773881"/>
            <a:ext cx="6001200" cy="3809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Git clone https://github.com/gravitational/workshop.git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136" name="Google Shape;1136;g40376ed21b85fcd2_83: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1" name="Shape 1141"/>
        <p:cNvGrpSpPr/>
        <p:nvPr/>
      </p:nvGrpSpPr>
      <p:grpSpPr>
        <a:xfrm>
          <a:off x="0" y="0"/>
          <a:ext cx="0" cy="0"/>
          <a:chOff x="0" y="0"/>
          <a:chExt cx="0" cy="0"/>
        </a:xfrm>
      </p:grpSpPr>
      <p:sp>
        <p:nvSpPr>
          <p:cNvPr id="1142" name="Google Shape;1142;p111: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3" name="Google Shape;1143;p111: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8" name="Shape 1148"/>
        <p:cNvGrpSpPr/>
        <p:nvPr/>
      </p:nvGrpSpPr>
      <p:grpSpPr>
        <a:xfrm>
          <a:off x="0" y="0"/>
          <a:ext cx="0" cy="0"/>
          <a:chOff x="0" y="0"/>
          <a:chExt cx="0" cy="0"/>
        </a:xfrm>
      </p:grpSpPr>
      <p:sp>
        <p:nvSpPr>
          <p:cNvPr id="1149" name="Google Shape;1149;g3f3b2c5dcf_0_822: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0" name="Google Shape;1150;g3f3b2c5dcf_0_822: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5" name="Shape 1155"/>
        <p:cNvGrpSpPr/>
        <p:nvPr/>
      </p:nvGrpSpPr>
      <p:grpSpPr>
        <a:xfrm>
          <a:off x="0" y="0"/>
          <a:ext cx="0" cy="0"/>
          <a:chOff x="0" y="0"/>
          <a:chExt cx="0" cy="0"/>
        </a:xfrm>
      </p:grpSpPr>
      <p:sp>
        <p:nvSpPr>
          <p:cNvPr id="1156" name="Google Shape;1156;g40376ed21b85fcd2_101: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7" name="Google Shape;1157;g40376ed21b85fcd2_101: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1" name="Shape 1161"/>
        <p:cNvGrpSpPr/>
        <p:nvPr/>
      </p:nvGrpSpPr>
      <p:grpSpPr>
        <a:xfrm>
          <a:off x="0" y="0"/>
          <a:ext cx="0" cy="0"/>
          <a:chOff x="0" y="0"/>
          <a:chExt cx="0" cy="0"/>
        </a:xfrm>
      </p:grpSpPr>
      <p:sp>
        <p:nvSpPr>
          <p:cNvPr id="1162" name="Google Shape;1162;g40376ed21b85fcd2_106: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3" name="Google Shape;1163;g40376ed21b85fcd2_106: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40376ed21b85fcd2_508: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294" name="Google Shape;294;g40376ed21b85fcd2_508: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Union file systems, or UnionFS, are file systems that operate by creating layers, making them very lightweight and fast. Docker Engine uses UnionFS to provide the building blocks for containers. Docker Engine can use multiple UnionFS variants, including AUFS (the default for Ubuntu), btrfs, vfs, and DeviceMapper (the default for Red Hat and Centos.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How AuFS Works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1.Mount a base image as read-only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2.Add read-write file system over read-only file system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3.Change some files and directories to top as read- write file system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4.It is committed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5.Save incremental files and directories in new image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6.Mount the image as read-only and add read-write file system on top </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9" name="Shape 1169"/>
        <p:cNvGrpSpPr/>
        <p:nvPr/>
      </p:nvGrpSpPr>
      <p:grpSpPr>
        <a:xfrm>
          <a:off x="0" y="0"/>
          <a:ext cx="0" cy="0"/>
          <a:chOff x="0" y="0"/>
          <a:chExt cx="0" cy="0"/>
        </a:xfrm>
      </p:grpSpPr>
      <p:sp>
        <p:nvSpPr>
          <p:cNvPr id="1170" name="Google Shape;1170;g40376ed21b85fcd2_89: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1" name="Google Shape;1171;g40376ed21b85fcd2_89:notes"/>
          <p:cNvSpPr txBox="1"/>
          <p:nvPr/>
        </p:nvSpPr>
        <p:spPr>
          <a:xfrm>
            <a:off x="657014" y="4773881"/>
            <a:ext cx="6001200" cy="3809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Git clone https://github.com/gravitational/workshop.git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172" name="Google Shape;1172;g40376ed21b85fcd2_89: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6" name="Shape 1176"/>
        <p:cNvGrpSpPr/>
        <p:nvPr/>
      </p:nvGrpSpPr>
      <p:grpSpPr>
        <a:xfrm>
          <a:off x="0" y="0"/>
          <a:ext cx="0" cy="0"/>
          <a:chOff x="0" y="0"/>
          <a:chExt cx="0" cy="0"/>
        </a:xfrm>
      </p:grpSpPr>
      <p:sp>
        <p:nvSpPr>
          <p:cNvPr id="1177" name="Google Shape;1177;g417da1b076_0_477: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8" name="Google Shape;1178;g417da1b076_0_477: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3" name="Shape 1183"/>
        <p:cNvGrpSpPr/>
        <p:nvPr/>
      </p:nvGrpSpPr>
      <p:grpSpPr>
        <a:xfrm>
          <a:off x="0" y="0"/>
          <a:ext cx="0" cy="0"/>
          <a:chOff x="0" y="0"/>
          <a:chExt cx="0" cy="0"/>
        </a:xfrm>
      </p:grpSpPr>
      <p:sp>
        <p:nvSpPr>
          <p:cNvPr id="1184" name="Google Shape;1184;g3f3b2c5dcf_0_883: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5" name="Google Shape;1185;g3f3b2c5dcf_0_883: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9" name="Shape 1189"/>
        <p:cNvGrpSpPr/>
        <p:nvPr/>
      </p:nvGrpSpPr>
      <p:grpSpPr>
        <a:xfrm>
          <a:off x="0" y="0"/>
          <a:ext cx="0" cy="0"/>
          <a:chOff x="0" y="0"/>
          <a:chExt cx="0" cy="0"/>
        </a:xfrm>
      </p:grpSpPr>
      <p:sp>
        <p:nvSpPr>
          <p:cNvPr id="1190" name="Google Shape;1190;g40376ed21b85fcd2_546: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1" name="Google Shape;1191;g40376ed21b85fcd2_546: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5" name="Shape 1195"/>
        <p:cNvGrpSpPr/>
        <p:nvPr/>
      </p:nvGrpSpPr>
      <p:grpSpPr>
        <a:xfrm>
          <a:off x="0" y="0"/>
          <a:ext cx="0" cy="0"/>
          <a:chOff x="0" y="0"/>
          <a:chExt cx="0" cy="0"/>
        </a:xfrm>
      </p:grpSpPr>
      <p:sp>
        <p:nvSpPr>
          <p:cNvPr id="1196" name="Google Shape;1196;g40376ed21b85fcd2_552: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7" name="Google Shape;1197;g40376ed21b85fcd2_552: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1" name="Shape 1201"/>
        <p:cNvGrpSpPr/>
        <p:nvPr/>
      </p:nvGrpSpPr>
      <p:grpSpPr>
        <a:xfrm>
          <a:off x="0" y="0"/>
          <a:ext cx="0" cy="0"/>
          <a:chOff x="0" y="0"/>
          <a:chExt cx="0" cy="0"/>
        </a:xfrm>
      </p:grpSpPr>
      <p:sp>
        <p:nvSpPr>
          <p:cNvPr id="1202" name="Google Shape;1202;g417da1b076_0_487: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3" name="Google Shape;1203;g417da1b076_0_487:notes"/>
          <p:cNvSpPr txBox="1"/>
          <p:nvPr/>
        </p:nvSpPr>
        <p:spPr>
          <a:xfrm>
            <a:off x="731520" y="4655128"/>
            <a:ext cx="5926800" cy="938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Additional Info: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https://jvns.ca/blog/2016/12/22/container-networking/</a:t>
            </a:r>
            <a:endParaRPr b="0" i="0" sz="1200" u="none" cap="none" strike="noStrike">
              <a:solidFill>
                <a:schemeClr val="dk1"/>
              </a:solidFill>
              <a:latin typeface="Calibri"/>
              <a:ea typeface="Calibri"/>
              <a:cs typeface="Calibri"/>
              <a:sym typeface="Calibri"/>
            </a:endParaRPr>
          </a:p>
        </p:txBody>
      </p:sp>
      <p:sp>
        <p:nvSpPr>
          <p:cNvPr id="1204" name="Google Shape;1204;g417da1b076_0_487: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Add more slides on Networking, and Access controls - Authentication and Authorization Architecture</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9" name="Shape 1209"/>
        <p:cNvGrpSpPr/>
        <p:nvPr/>
      </p:nvGrpSpPr>
      <p:grpSpPr>
        <a:xfrm>
          <a:off x="0" y="0"/>
          <a:ext cx="0" cy="0"/>
          <a:chOff x="0" y="0"/>
          <a:chExt cx="0" cy="0"/>
        </a:xfrm>
      </p:grpSpPr>
      <p:sp>
        <p:nvSpPr>
          <p:cNvPr id="1210" name="Google Shape;1210;g40376ed21b85fcd2_157: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1" name="Google Shape;1211;g40376ed21b85fcd2_157:notes"/>
          <p:cNvSpPr txBox="1"/>
          <p:nvPr/>
        </p:nvSpPr>
        <p:spPr>
          <a:xfrm>
            <a:off x="731520" y="4655128"/>
            <a:ext cx="5926800" cy="938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Additional Info: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https://jvns.ca/blog/2016/12/22/container-networking/</a:t>
            </a:r>
            <a:endParaRPr b="0" i="0" sz="1200" u="none" cap="none" strike="noStrike">
              <a:solidFill>
                <a:schemeClr val="dk1"/>
              </a:solidFill>
              <a:latin typeface="Calibri"/>
              <a:ea typeface="Calibri"/>
              <a:cs typeface="Calibri"/>
              <a:sym typeface="Calibri"/>
            </a:endParaRPr>
          </a:p>
        </p:txBody>
      </p:sp>
      <p:sp>
        <p:nvSpPr>
          <p:cNvPr id="1212" name="Google Shape;1212;g40376ed21b85fcd2_157: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Add more slides on Networking, and Access controls - Authentication and Authorization Architecture</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6" name="Shape 1216"/>
        <p:cNvGrpSpPr/>
        <p:nvPr/>
      </p:nvGrpSpPr>
      <p:grpSpPr>
        <a:xfrm>
          <a:off x="0" y="0"/>
          <a:ext cx="0" cy="0"/>
          <a:chOff x="0" y="0"/>
          <a:chExt cx="0" cy="0"/>
        </a:xfrm>
      </p:grpSpPr>
      <p:sp>
        <p:nvSpPr>
          <p:cNvPr id="1217" name="Google Shape;1217;g40376ed21b85fcd2_165: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8" name="Google Shape;1218;g40376ed21b85fcd2_165:notes"/>
          <p:cNvSpPr txBox="1"/>
          <p:nvPr/>
        </p:nvSpPr>
        <p:spPr>
          <a:xfrm>
            <a:off x="731520" y="4655128"/>
            <a:ext cx="5926800" cy="938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Additional Info: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https://jvns.ca/blog/2016/12/22/container-networking/</a:t>
            </a:r>
            <a:endParaRPr b="0" i="0" sz="1200" u="none" cap="none" strike="noStrike">
              <a:solidFill>
                <a:schemeClr val="dk1"/>
              </a:solidFill>
              <a:latin typeface="Calibri"/>
              <a:ea typeface="Calibri"/>
              <a:cs typeface="Calibri"/>
              <a:sym typeface="Calibri"/>
            </a:endParaRPr>
          </a:p>
        </p:txBody>
      </p:sp>
      <p:sp>
        <p:nvSpPr>
          <p:cNvPr id="1219" name="Google Shape;1219;g40376ed21b85fcd2_165: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Add more slides on Networking, and Access controls - Authentication and Authorization Architecture</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3" name="Shape 1223"/>
        <p:cNvGrpSpPr/>
        <p:nvPr/>
      </p:nvGrpSpPr>
      <p:grpSpPr>
        <a:xfrm>
          <a:off x="0" y="0"/>
          <a:ext cx="0" cy="0"/>
          <a:chOff x="0" y="0"/>
          <a:chExt cx="0" cy="0"/>
        </a:xfrm>
      </p:grpSpPr>
      <p:sp>
        <p:nvSpPr>
          <p:cNvPr id="1224" name="Google Shape;1224;g40376ed21b85fcd2_95: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5" name="Google Shape;1225;g40376ed21b85fcd2_95: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40376ed21b85fcd2_514: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301" name="Google Shape;301;g40376ed21b85fcd2_514: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40376ed21b85fcd2_284: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g40376ed21b85fcd2_284: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40376ed21b85fcd2_289: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g40376ed21b85fcd2_289: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p6: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p6: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p13: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 name="Google Shape;326;p13:notes"/>
          <p:cNvSpPr txBox="1"/>
          <p:nvPr>
            <p:ph idx="1" type="body"/>
          </p:nvPr>
        </p:nvSpPr>
        <p:spPr>
          <a:xfrm>
            <a:off x="657014" y="4723900"/>
            <a:ext cx="6001173" cy="1902531"/>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Trivia: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The founders initially wanted to call it “seven of nine” in reference to the nice, friendlier borg from Star Trek. This name did not survive, but for this reason the Kubernetes logo has seven sides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Reference: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https://cloudplatform.googleblog.com/2016/07/from-Google-to-the-world-the-Kubernetes-origin-story.html</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p15: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 name="Google Shape;333;p15:notes"/>
          <p:cNvSpPr txBox="1"/>
          <p:nvPr>
            <p:ph idx="1" type="body"/>
          </p:nvPr>
        </p:nvSpPr>
        <p:spPr>
          <a:xfrm>
            <a:off x="731520" y="4739795"/>
            <a:ext cx="5926667" cy="4142948"/>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chemeClr val="dk1"/>
                </a:solidFill>
                <a:latin typeface="Calibri"/>
                <a:ea typeface="Calibri"/>
                <a:cs typeface="Calibri"/>
                <a:sym typeface="Calibri"/>
              </a:rPr>
              <a:t>https://www.cncf.io/about/charter/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chemeClr val="dk1"/>
                </a:solidFill>
                <a:latin typeface="Calibri"/>
                <a:ea typeface="Calibri"/>
                <a:cs typeface="Calibri"/>
                <a:sym typeface="Calibri"/>
              </a:rPr>
              <a:t>1. Mission of the Cloud Native Computing Foundation.</a:t>
            </a:r>
            <a:br>
              <a:rPr b="0" i="0" lang="en-US" sz="1300" u="none" cap="none" strike="noStrike">
                <a:solidFill>
                  <a:schemeClr val="dk1"/>
                </a:solidFill>
                <a:latin typeface="Calibri"/>
                <a:ea typeface="Calibri"/>
                <a:cs typeface="Calibri"/>
                <a:sym typeface="Calibri"/>
              </a:rPr>
            </a:br>
            <a:r>
              <a:rPr b="0" i="0" lang="en-US" sz="1300" u="none" cap="none" strike="noStrike">
                <a:solidFill>
                  <a:schemeClr val="dk1"/>
                </a:solidFill>
                <a:latin typeface="Calibri"/>
                <a:ea typeface="Calibri"/>
                <a:cs typeface="Calibri"/>
                <a:sym typeface="Calibri"/>
              </a:rPr>
              <a:t>The Foundation’s mission is to create and drive the adoption of a new computing paradigm that is optimized for modern distributed systems environments capable of scaling to tens of thousands of self healing multi-tenant nodes.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Cloud native systems will have the following properties: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(a) </a:t>
            </a:r>
            <a:r>
              <a:rPr b="0" i="0" lang="en-US" sz="1300" u="sng" cap="none" strike="noStrike">
                <a:solidFill>
                  <a:schemeClr val="dk1"/>
                </a:solidFill>
                <a:latin typeface="Calibri"/>
                <a:ea typeface="Calibri"/>
                <a:cs typeface="Calibri"/>
                <a:sym typeface="Calibri"/>
              </a:rPr>
              <a:t>Container packaged.</a:t>
            </a:r>
            <a:r>
              <a:rPr b="0" i="0" lang="en-US" sz="1300" u="none" cap="none" strike="noStrike">
                <a:solidFill>
                  <a:schemeClr val="dk1"/>
                </a:solidFill>
                <a:latin typeface="Calibri"/>
                <a:ea typeface="Calibri"/>
                <a:cs typeface="Calibri"/>
                <a:sym typeface="Calibri"/>
              </a:rPr>
              <a:t> Running applications and processes in software containers as an isolated unit of application deployment, and as a mechanism to achieve high levels of resource isolation. Improves overall developer experience, fosters code and component reuse and simplify operations for cloud native applications.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(b) </a:t>
            </a:r>
            <a:r>
              <a:rPr b="0" i="0" lang="en-US" sz="1300" u="sng" cap="none" strike="noStrike">
                <a:solidFill>
                  <a:schemeClr val="dk1"/>
                </a:solidFill>
                <a:latin typeface="Calibri"/>
                <a:ea typeface="Calibri"/>
                <a:cs typeface="Calibri"/>
                <a:sym typeface="Calibri"/>
              </a:rPr>
              <a:t>Dynamically managed.</a:t>
            </a:r>
            <a:r>
              <a:rPr b="0" i="0" lang="en-US" sz="1300" u="none" cap="none" strike="noStrike">
                <a:solidFill>
                  <a:schemeClr val="dk1"/>
                </a:solidFill>
                <a:latin typeface="Calibri"/>
                <a:ea typeface="Calibri"/>
                <a:cs typeface="Calibri"/>
                <a:sym typeface="Calibri"/>
              </a:rPr>
              <a:t> Actively scheduled and actively managed by a central orchestrating process. Radically improve machine efficiency and resource utilization while reducing the cost associated with maintenance and operations.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(c) </a:t>
            </a:r>
            <a:r>
              <a:rPr b="0" i="0" lang="en-US" sz="1300" u="sng" cap="none" strike="noStrike">
                <a:solidFill>
                  <a:schemeClr val="dk1"/>
                </a:solidFill>
                <a:latin typeface="Calibri"/>
                <a:ea typeface="Calibri"/>
                <a:cs typeface="Calibri"/>
                <a:sym typeface="Calibri"/>
              </a:rPr>
              <a:t>Micro-services oriented.</a:t>
            </a:r>
            <a:r>
              <a:rPr b="0" i="0" lang="en-US" sz="1300" u="none" cap="none" strike="noStrike">
                <a:solidFill>
                  <a:schemeClr val="dk1"/>
                </a:solidFill>
                <a:latin typeface="Calibri"/>
                <a:ea typeface="Calibri"/>
                <a:cs typeface="Calibri"/>
                <a:sym typeface="Calibri"/>
              </a:rPr>
              <a:t> Loosely coupled with dependencies explicitly described (e.g. through service endpoints). Significantly increase the overall agility and maintainability of applications. The foundation will shape the evolution of the technology to advance the state of the art for application management, and to make the technology ubiquitous and easily available through reliable interfaces.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p2: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Google Shape;204;p2: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p16: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 name="Google Shape;340;p16:notes"/>
          <p:cNvSpPr txBox="1"/>
          <p:nvPr>
            <p:ph idx="1" type="body"/>
          </p:nvPr>
        </p:nvSpPr>
        <p:spPr>
          <a:xfrm>
            <a:off x="719644" y="4739000"/>
            <a:ext cx="5966163" cy="628644"/>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https://martinfowler.com/articles/microservices.html</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p21: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 name="Google Shape;347;p21:notes"/>
          <p:cNvSpPr txBox="1"/>
          <p:nvPr>
            <p:ph idx="1" type="body"/>
          </p:nvPr>
        </p:nvSpPr>
        <p:spPr>
          <a:xfrm>
            <a:off x="657014" y="4722857"/>
            <a:ext cx="6001173" cy="1096052"/>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Can be (but not always)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&lt; 6000 lines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https://martinfowler.com/articles/microservices.html</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p35: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p35:notes"/>
          <p:cNvSpPr txBox="1"/>
          <p:nvPr>
            <p:ph idx="1" type="body"/>
          </p:nvPr>
        </p:nvSpPr>
        <p:spPr>
          <a:xfrm>
            <a:off x="581891" y="4715264"/>
            <a:ext cx="6127800" cy="5337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http://gist-reveal.it/bit.ly/ato-k8s#/presented-by-ryanj</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3f3b2c5dcf_0_336: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3f3b2c5dcf_0_336:notes"/>
          <p:cNvSpPr txBox="1"/>
          <p:nvPr>
            <p:ph idx="1" type="body"/>
          </p:nvPr>
        </p:nvSpPr>
        <p:spPr>
          <a:xfrm>
            <a:off x="581891" y="4715264"/>
            <a:ext cx="6127800" cy="5337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http://gist-reveal.it/bit.ly/ato-k8s#/presented-by-ryanj</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p36: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 name="Google Shape;365;p36:notes"/>
          <p:cNvSpPr txBox="1"/>
          <p:nvPr>
            <p:ph idx="1" type="body"/>
          </p:nvPr>
        </p:nvSpPr>
        <p:spPr>
          <a:xfrm>
            <a:off x="676894" y="4798375"/>
            <a:ext cx="6080166" cy="545516"/>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lang="en-US" sz="1200">
                <a:solidFill>
                  <a:schemeClr val="dk1"/>
                </a:solidFill>
                <a:latin typeface="Calibri"/>
                <a:ea typeface="Calibri"/>
                <a:cs typeface="Calibri"/>
                <a:sym typeface="Calibri"/>
              </a:rPr>
              <a:t>https://github.com/abhikbanerjee/Kubernetes_Exercise_Files/blob/master/AWS_setup_files/Kubernetes_Setup_AWS.md</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3f3b2c5dcf_0_446:notes"/>
          <p:cNvSpPr/>
          <p:nvPr>
            <p:ph idx="2" type="sldImg"/>
          </p:nvPr>
        </p:nvSpPr>
        <p:spPr>
          <a:xfrm>
            <a:off x="752475" y="341313"/>
            <a:ext cx="5810400" cy="4357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 name="Google Shape;371;g3f3b2c5dcf_0_446:notes"/>
          <p:cNvSpPr txBox="1"/>
          <p:nvPr>
            <p:ph idx="1" type="body"/>
          </p:nvPr>
        </p:nvSpPr>
        <p:spPr>
          <a:xfrm>
            <a:off x="676894" y="4798375"/>
            <a:ext cx="6080100" cy="5454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lang="en-US" sz="1200">
                <a:solidFill>
                  <a:schemeClr val="dk1"/>
                </a:solidFill>
                <a:latin typeface="Calibri"/>
                <a:ea typeface="Calibri"/>
                <a:cs typeface="Calibri"/>
                <a:sym typeface="Calibri"/>
              </a:rPr>
              <a:t>https://github.com/abhikbanerjee/Kubernetes_Exercise_Files/blob/master/AWS_setup_files/Kubernetes_Setup_AWS.md</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p39: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8" name="Google Shape;378;p39:notes"/>
          <p:cNvSpPr txBox="1"/>
          <p:nvPr>
            <p:ph idx="1" type="body"/>
          </p:nvPr>
        </p:nvSpPr>
        <p:spPr>
          <a:xfrm>
            <a:off x="747776" y="4560570"/>
            <a:ext cx="5982208" cy="4320540"/>
          </a:xfrm>
          <a:prstGeom prst="rect">
            <a:avLst/>
          </a:prstGeom>
          <a:no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p40: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p40:notes"/>
          <p:cNvSpPr txBox="1"/>
          <p:nvPr>
            <p:ph idx="1" type="body"/>
          </p:nvPr>
        </p:nvSpPr>
        <p:spPr>
          <a:xfrm>
            <a:off x="641268" y="4691514"/>
            <a:ext cx="6103916" cy="85426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Y Axis – Traffic to Cloud Datastore</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X Axis - Date</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p41: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p41: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p42: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p42: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p3: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3: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p43: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1" name="Google Shape;411;p43:notes"/>
          <p:cNvSpPr txBox="1"/>
          <p:nvPr>
            <p:ph idx="1" type="body"/>
          </p:nvPr>
        </p:nvSpPr>
        <p:spPr>
          <a:xfrm>
            <a:off x="657013" y="4857009"/>
            <a:ext cx="6072971" cy="1413162"/>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https://news.ycombinator.com/item?id=12606995</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https://cloudplatform.googleblog.com/2016/09/bringing-Pokemon-GO-to-life-on-Google-Cloud.html</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http://www.theserverside.com/feature/How-Pokemon-Go-created-a-Kuburnetes-powered-Java-cloud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https://uploadvr.com/google-pokemon-go-server-issues-unavoidable/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3f3b2c5dcf_0_343: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g3f3b2c5dcf_0_343:notes"/>
          <p:cNvSpPr txBox="1"/>
          <p:nvPr>
            <p:ph idx="1" type="body"/>
          </p:nvPr>
        </p:nvSpPr>
        <p:spPr>
          <a:xfrm>
            <a:off x="731520" y="4561226"/>
            <a:ext cx="5852100" cy="432030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3f3b2c5dcf_0_350: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g3f3b2c5dcf_0_350:notes"/>
          <p:cNvSpPr txBox="1"/>
          <p:nvPr>
            <p:ph idx="1" type="body"/>
          </p:nvPr>
        </p:nvSpPr>
        <p:spPr>
          <a:xfrm>
            <a:off x="731520" y="4561226"/>
            <a:ext cx="5852100" cy="432030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3f3b2c5dcf_0_357: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g3f3b2c5dcf_0_357:notes"/>
          <p:cNvSpPr txBox="1"/>
          <p:nvPr>
            <p:ph idx="1" type="body"/>
          </p:nvPr>
        </p:nvSpPr>
        <p:spPr>
          <a:xfrm>
            <a:off x="731520" y="4917057"/>
            <a:ext cx="5852100" cy="3692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Google started creation of its own open source orchestration tool ‘Kubernetes’. It has slowly gained dominance as the standard container orchestration tool except for niche use cases. </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179524" lvl="0" marL="179524"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Mesos</a:t>
            </a:r>
            <a:endParaRPr b="1" i="0" sz="1100" u="none" cap="none" strike="noStrike">
              <a:solidFill>
                <a:schemeClr val="dk1"/>
              </a:solidFill>
              <a:latin typeface="Arial"/>
              <a:ea typeface="Arial"/>
              <a:cs typeface="Arial"/>
              <a:sym typeface="Arial"/>
            </a:endParaRPr>
          </a:p>
          <a:p>
            <a:pPr indent="-179524" lvl="1" marL="658258" marR="0" rtl="0" algn="l">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Still used in early container adoption shops and big data applications</a:t>
            </a:r>
            <a:endParaRPr/>
          </a:p>
          <a:p>
            <a:pPr indent="-109674" lvl="1" marL="658258"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179524" lvl="0" marL="179524"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Docker Swarm</a:t>
            </a:r>
            <a:endParaRPr/>
          </a:p>
          <a:p>
            <a:pPr indent="-179524" lvl="1" marL="658258" marR="0" rtl="0" algn="l">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Lightweight and may be useful for rapid prototyping. With the ease of deploying Kubernetes to public cloud and greater feature set of Kubernetes this use case is increasingly shrinking.</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3f3b2c5dcf_0_542: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3f3b2c5dcf_0_542:notes"/>
          <p:cNvSpPr txBox="1"/>
          <p:nvPr>
            <p:ph idx="1" type="body"/>
          </p:nvPr>
        </p:nvSpPr>
        <p:spPr>
          <a:xfrm>
            <a:off x="731520" y="4917057"/>
            <a:ext cx="5852100" cy="3692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Google started creation of its own open source orchestration tool ‘Kubernetes’. It has slowly gained dominance as the standard container orchestration tool except for niche use cases. </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179524" lvl="0" marL="179524"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Mesos</a:t>
            </a:r>
            <a:endParaRPr b="1" i="0" sz="1100" u="none" cap="none" strike="noStrike">
              <a:solidFill>
                <a:schemeClr val="dk1"/>
              </a:solidFill>
              <a:latin typeface="Arial"/>
              <a:ea typeface="Arial"/>
              <a:cs typeface="Arial"/>
              <a:sym typeface="Arial"/>
            </a:endParaRPr>
          </a:p>
          <a:p>
            <a:pPr indent="-179524" lvl="1" marL="658258" marR="0" rtl="0" algn="l">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Still used in early container adoption shops and big data applications</a:t>
            </a:r>
            <a:endParaRPr/>
          </a:p>
          <a:p>
            <a:pPr indent="-109674" lvl="1" marL="658258"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179524" lvl="0" marL="179524"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Docker Swarm</a:t>
            </a:r>
            <a:endParaRPr/>
          </a:p>
          <a:p>
            <a:pPr indent="-179524" lvl="1" marL="658258" marR="0" rtl="0" algn="l">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Lightweight and may be useful for rapid prototyping. With the ease of deploying Kubernetes to public cloud and greater feature set of Kubernetes this use case is increasingly shrinking.</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3f3b2c5dcf_0_481: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g3f3b2c5dcf_0_481:notes"/>
          <p:cNvSpPr txBox="1"/>
          <p:nvPr>
            <p:ph idx="1" type="body"/>
          </p:nvPr>
        </p:nvSpPr>
        <p:spPr>
          <a:xfrm>
            <a:off x="593766" y="4703389"/>
            <a:ext cx="6139500" cy="12699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This is a rapidly changing patch work. This snapshot is of 03/2016. (https://blog.octo.com/docker-en-production-la-bataille-sanglante-des-orchestrateurs-de-conteneurs/)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Since then Kubernetes has an improved WebUI, Autoscaling and Multi-tenancy features among others. It’s a fast moving space!</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3f3b2c5dcf_0_469: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g3f3b2c5dcf_0_469: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3f3b2c5dcf_0_476: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g3f3b2c5dcf_0_476:notes"/>
          <p:cNvSpPr txBox="1"/>
          <p:nvPr>
            <p:ph idx="1" type="body"/>
          </p:nvPr>
        </p:nvSpPr>
        <p:spPr>
          <a:xfrm>
            <a:off x="593766" y="4703389"/>
            <a:ext cx="6139500" cy="12699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This is a rapidly changing patch work. This snapshot is of 03/2016. (https://blog.octo.com/docker-en-production-la-bataille-sanglante-des-orchestrateurs-de-conteneurs/)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Since then Kubernetes has an improved WebUI, Autoscaling and Multi-tenancy features among others. It’s a fast moving space!</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3f3b2c5dcf_0_364:notes"/>
          <p:cNvSpPr/>
          <p:nvPr>
            <p:ph idx="2" type="sldImg"/>
          </p:nvPr>
        </p:nvSpPr>
        <p:spPr>
          <a:xfrm>
            <a:off x="766763" y="598488"/>
            <a:ext cx="5976900" cy="448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g3f3b2c5dcf_0_364: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171450" lvl="0" marL="171450"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Unified API</a:t>
            </a:r>
            <a:r>
              <a:rPr b="0" i="0" lang="en-US" sz="1100" u="none" cap="none" strike="noStrike">
                <a:solidFill>
                  <a:schemeClr val="dk1"/>
                </a:solidFill>
                <a:latin typeface="Arial"/>
                <a:ea typeface="Arial"/>
                <a:cs typeface="Arial"/>
                <a:sym typeface="Arial"/>
              </a:rPr>
              <a:t> – Rest API to call various applications.</a:t>
            </a:r>
            <a:endParaRPr/>
          </a:p>
          <a:p>
            <a:pPr indent="-171450" lvl="0" marL="171450"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Decouple</a:t>
            </a:r>
            <a:r>
              <a:rPr b="0" i="0" lang="en-US" sz="1100" u="none" cap="none" strike="noStrike">
                <a:solidFill>
                  <a:schemeClr val="dk1"/>
                </a:solidFill>
                <a:latin typeface="Arial"/>
                <a:ea typeface="Arial"/>
                <a:cs typeface="Arial"/>
                <a:sym typeface="Arial"/>
              </a:rPr>
              <a:t> – Works on abstraction or logical pool of infrastructure, and apps are not tied directly to machines</a:t>
            </a:r>
            <a:endParaRPr/>
          </a:p>
          <a:p>
            <a:pPr indent="-171450" lvl="0" marL="171450"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Declarative approach</a:t>
            </a:r>
            <a:r>
              <a:rPr b="0" i="0" lang="en-US" sz="1100" u="none" cap="none" strike="noStrike">
                <a:solidFill>
                  <a:schemeClr val="dk1"/>
                </a:solidFill>
                <a:latin typeface="Arial"/>
                <a:ea typeface="Arial"/>
                <a:cs typeface="Arial"/>
                <a:sym typeface="Arial"/>
              </a:rPr>
              <a:t> – define/declare the entire requirement or specs in JSON or Yaml files and submit to Kubernetes. An example:- I need a stateful application, that use SSD back-end; better I/O; 20 instances to be run anywhere in cluster; expose set of containers following under this group and expose these ports, etc.</a:t>
            </a:r>
            <a:endParaRPr/>
          </a:p>
          <a:p>
            <a:pPr indent="-171450" lvl="0" marL="171450"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Service discovery</a:t>
            </a:r>
            <a:r>
              <a:rPr b="0" i="0" lang="en-US" sz="1100" u="none" cap="none" strike="noStrike">
                <a:solidFill>
                  <a:schemeClr val="dk1"/>
                </a:solidFill>
                <a:latin typeface="Arial"/>
                <a:ea typeface="Arial"/>
                <a:cs typeface="Arial"/>
                <a:sym typeface="Arial"/>
              </a:rPr>
              <a:t> – Earlier, when apps are hosted in physical drives, the network protocols used to be static. Now, we use containers and we need massive scaling and autoscaling, here network protocols like IP/ports are dynamic, service discovery is used to manage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3f3b2c5dcf_0_488: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g3f3b2c5dcf_0_488:notes"/>
          <p:cNvSpPr txBox="1"/>
          <p:nvPr>
            <p:ph idx="1" type="body"/>
          </p:nvPr>
        </p:nvSpPr>
        <p:spPr>
          <a:xfrm>
            <a:off x="570016" y="4667764"/>
            <a:ext cx="6115800" cy="14955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What does </a:t>
            </a:r>
            <a:r>
              <a:rPr b="0" i="1" lang="en-US" sz="1300" u="none" cap="none" strike="noStrike">
                <a:solidFill>
                  <a:schemeClr val="dk1"/>
                </a:solidFill>
                <a:latin typeface="Calibri"/>
                <a:ea typeface="Calibri"/>
                <a:cs typeface="Calibri"/>
                <a:sym typeface="Calibri"/>
              </a:rPr>
              <a:t>Kubernetes</a:t>
            </a:r>
            <a:r>
              <a:rPr b="0" i="0" lang="en-US" sz="1300" u="none" cap="none" strike="noStrike">
                <a:solidFill>
                  <a:schemeClr val="dk1"/>
                </a:solidFill>
                <a:latin typeface="Calibri"/>
                <a:ea typeface="Calibri"/>
                <a:cs typeface="Calibri"/>
                <a:sym typeface="Calibri"/>
              </a:rPr>
              <a:t> mean? K8s? Pronounced ”Kates”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The name </a:t>
            </a:r>
            <a:r>
              <a:rPr b="1" i="0" lang="en-US" sz="1300" u="none" cap="none" strike="noStrike">
                <a:solidFill>
                  <a:schemeClr val="dk1"/>
                </a:solidFill>
                <a:latin typeface="Calibri"/>
                <a:ea typeface="Calibri"/>
                <a:cs typeface="Calibri"/>
                <a:sym typeface="Calibri"/>
              </a:rPr>
              <a:t>Kubernetes</a:t>
            </a:r>
            <a:r>
              <a:rPr b="0" i="0" lang="en-US" sz="1300" u="none" cap="none" strike="noStrike">
                <a:solidFill>
                  <a:schemeClr val="dk1"/>
                </a:solidFill>
                <a:latin typeface="Calibri"/>
                <a:ea typeface="Calibri"/>
                <a:cs typeface="Calibri"/>
                <a:sym typeface="Calibri"/>
              </a:rPr>
              <a:t> originates from Greek, meaning </a:t>
            </a:r>
            <a:r>
              <a:rPr b="0" i="1" lang="en-US" sz="1300" u="none" cap="none" strike="noStrike">
                <a:solidFill>
                  <a:schemeClr val="dk1"/>
                </a:solidFill>
                <a:latin typeface="Calibri"/>
                <a:ea typeface="Calibri"/>
                <a:cs typeface="Calibri"/>
                <a:sym typeface="Calibri"/>
              </a:rPr>
              <a:t>helmsman</a:t>
            </a:r>
            <a:r>
              <a:rPr b="0" i="0" lang="en-US" sz="1300" u="none" cap="none" strike="noStrike">
                <a:solidFill>
                  <a:schemeClr val="dk1"/>
                </a:solidFill>
                <a:latin typeface="Calibri"/>
                <a:ea typeface="Calibri"/>
                <a:cs typeface="Calibri"/>
                <a:sym typeface="Calibri"/>
              </a:rPr>
              <a:t> or </a:t>
            </a:r>
            <a:r>
              <a:rPr b="0" i="1" lang="en-US" sz="1300" u="none" cap="none" strike="noStrike">
                <a:solidFill>
                  <a:schemeClr val="dk1"/>
                </a:solidFill>
                <a:latin typeface="Calibri"/>
                <a:ea typeface="Calibri"/>
                <a:cs typeface="Calibri"/>
                <a:sym typeface="Calibri"/>
              </a:rPr>
              <a:t>pilot</a:t>
            </a:r>
            <a:r>
              <a:rPr b="0" i="0" lang="en-US" sz="1300" u="none" cap="none" strike="noStrike">
                <a:solidFill>
                  <a:schemeClr val="dk1"/>
                </a:solidFill>
                <a:latin typeface="Calibri"/>
                <a:ea typeface="Calibri"/>
                <a:cs typeface="Calibri"/>
                <a:sym typeface="Calibri"/>
              </a:rPr>
              <a:t>, and is the root of </a:t>
            </a:r>
            <a:r>
              <a:rPr b="0" i="1" lang="en-US" sz="1300" u="none" cap="none" strike="noStrike">
                <a:solidFill>
                  <a:schemeClr val="dk1"/>
                </a:solidFill>
                <a:latin typeface="Calibri"/>
                <a:ea typeface="Calibri"/>
                <a:cs typeface="Calibri"/>
                <a:sym typeface="Calibri"/>
              </a:rPr>
              <a:t>governor</a:t>
            </a:r>
            <a:r>
              <a:rPr b="0" i="0" lang="en-US" sz="1300" u="none" cap="none" strike="noStrike">
                <a:solidFill>
                  <a:schemeClr val="dk1"/>
                </a:solidFill>
                <a:latin typeface="Calibri"/>
                <a:ea typeface="Calibri"/>
                <a:cs typeface="Calibri"/>
                <a:sym typeface="Calibri"/>
              </a:rPr>
              <a:t> and </a:t>
            </a:r>
            <a:r>
              <a:rPr b="0" i="0" lang="en-US" sz="1300" u="sng" cap="none" strike="noStrike">
                <a:solidFill>
                  <a:schemeClr val="hlink"/>
                </a:solidFill>
                <a:latin typeface="Calibri"/>
                <a:ea typeface="Calibri"/>
                <a:cs typeface="Calibri"/>
                <a:sym typeface="Calibri"/>
                <a:hlinkClick r:id="rId2"/>
              </a:rPr>
              <a:t>cybernetic</a:t>
            </a:r>
            <a:r>
              <a:rPr b="0" i="0" lang="en-US" sz="1300" u="none" cap="none" strike="noStrike">
                <a:solidFill>
                  <a:schemeClr val="dk1"/>
                </a:solidFill>
                <a:latin typeface="Calibri"/>
                <a:ea typeface="Calibri"/>
                <a:cs typeface="Calibri"/>
                <a:sym typeface="Calibri"/>
              </a:rPr>
              <a:t>. </a:t>
            </a:r>
            <a:r>
              <a:rPr b="0" i="1" lang="en-US" sz="1300" u="none" cap="none" strike="noStrike">
                <a:solidFill>
                  <a:schemeClr val="dk1"/>
                </a:solidFill>
                <a:latin typeface="Calibri"/>
                <a:ea typeface="Calibri"/>
                <a:cs typeface="Calibri"/>
                <a:sym typeface="Calibri"/>
              </a:rPr>
              <a:t>K8s</a:t>
            </a:r>
            <a:r>
              <a:rPr b="0" i="0" lang="en-US" sz="1300" u="none" cap="none" strike="noStrike">
                <a:solidFill>
                  <a:schemeClr val="dk1"/>
                </a:solidFill>
                <a:latin typeface="Calibri"/>
                <a:ea typeface="Calibri"/>
                <a:cs typeface="Calibri"/>
                <a:sym typeface="Calibri"/>
              </a:rPr>
              <a:t> is an abbreviation derived by replacing the 8 letters “ubernete” with “8”</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p4: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4: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3f3b2c5dcf_0_505:notes"/>
          <p:cNvSpPr/>
          <p:nvPr>
            <p:ph idx="2" type="sldImg"/>
          </p:nvPr>
        </p:nvSpPr>
        <p:spPr>
          <a:xfrm>
            <a:off x="766763" y="598488"/>
            <a:ext cx="5976900" cy="448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g3f3b2c5dcf_0_505: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0" lvl="0" marL="0" rtl="0" algn="l">
              <a:lnSpc>
                <a:spcPct val="175000"/>
              </a:lnSpc>
              <a:spcBef>
                <a:spcPts val="0"/>
              </a:spcBef>
              <a:spcAft>
                <a:spcPts val="0"/>
              </a:spcAft>
              <a:buClr>
                <a:srgbClr val="000000"/>
              </a:buClr>
              <a:buSzPts val="1100"/>
              <a:buFont typeface="Arial"/>
              <a:buNone/>
            </a:pPr>
            <a:r>
              <a:rPr lang="en-US" sz="1200">
                <a:solidFill>
                  <a:schemeClr val="dk1"/>
                </a:solidFill>
                <a:highlight>
                  <a:schemeClr val="lt1"/>
                </a:highlight>
                <a:latin typeface="Roboto"/>
                <a:ea typeface="Roboto"/>
                <a:cs typeface="Roboto"/>
                <a:sym typeface="Roboto"/>
              </a:rPr>
              <a:t>you use </a:t>
            </a:r>
            <a:r>
              <a:rPr i="1" lang="en-US" sz="1200">
                <a:solidFill>
                  <a:schemeClr val="dk1"/>
                </a:solidFill>
                <a:highlight>
                  <a:schemeClr val="lt1"/>
                </a:highlight>
                <a:latin typeface="Roboto"/>
                <a:ea typeface="Roboto"/>
                <a:cs typeface="Roboto"/>
                <a:sym typeface="Roboto"/>
              </a:rPr>
              <a:t>Kubernetes API objects</a:t>
            </a:r>
            <a:r>
              <a:rPr lang="en-US" sz="1200">
                <a:solidFill>
                  <a:schemeClr val="dk1"/>
                </a:solidFill>
                <a:highlight>
                  <a:schemeClr val="lt1"/>
                </a:highlight>
                <a:latin typeface="Roboto"/>
                <a:ea typeface="Roboto"/>
                <a:cs typeface="Roboto"/>
                <a:sym typeface="Roboto"/>
              </a:rPr>
              <a:t> to describe your cluster’s </a:t>
            </a:r>
            <a:r>
              <a:rPr i="1" lang="en-US" sz="1200">
                <a:solidFill>
                  <a:schemeClr val="dk1"/>
                </a:solidFill>
                <a:highlight>
                  <a:schemeClr val="lt1"/>
                </a:highlight>
                <a:latin typeface="Roboto"/>
                <a:ea typeface="Roboto"/>
                <a:cs typeface="Roboto"/>
                <a:sym typeface="Roboto"/>
              </a:rPr>
              <a:t>desired state</a:t>
            </a:r>
            <a:r>
              <a:rPr lang="en-US" sz="1200">
                <a:solidFill>
                  <a:schemeClr val="dk1"/>
                </a:solidFill>
                <a:highlight>
                  <a:schemeClr val="lt1"/>
                </a:highlight>
                <a:latin typeface="Roboto"/>
                <a:ea typeface="Roboto"/>
                <a:cs typeface="Roboto"/>
                <a:sym typeface="Roboto"/>
              </a:rPr>
              <a:t>: what applications or other workloads you want to run, what container images they use, the number of replicas, what network and disk resources you want to make available, and more. You set your desired state by creating objects using the Kubernetes API, typically via the command-line interface, </a:t>
            </a:r>
            <a:r>
              <a:rPr b="1" lang="en-US" sz="1050">
                <a:solidFill>
                  <a:srgbClr val="303030"/>
                </a:solidFill>
                <a:highlight>
                  <a:srgbClr val="F7F7F7"/>
                </a:highlight>
                <a:latin typeface="Roboto Mono"/>
                <a:ea typeface="Roboto Mono"/>
                <a:cs typeface="Roboto Mono"/>
                <a:sym typeface="Roboto Mono"/>
              </a:rPr>
              <a:t>kubectl</a:t>
            </a:r>
            <a:r>
              <a:rPr lang="en-US" sz="1200">
                <a:solidFill>
                  <a:schemeClr val="dk1"/>
                </a:solidFill>
                <a:highlight>
                  <a:schemeClr val="lt1"/>
                </a:highlight>
                <a:latin typeface="Roboto"/>
                <a:ea typeface="Roboto"/>
                <a:cs typeface="Roboto"/>
                <a:sym typeface="Roboto"/>
              </a:rPr>
              <a:t>. You can also use the Kubernetes API directly to interact with the cluster and set or modify your desired state.</a:t>
            </a:r>
            <a:endParaRPr sz="1200">
              <a:solidFill>
                <a:schemeClr val="dk1"/>
              </a:solidFill>
              <a:highlight>
                <a:schemeClr val="lt1"/>
              </a:highlight>
              <a:latin typeface="Roboto"/>
              <a:ea typeface="Roboto"/>
              <a:cs typeface="Roboto"/>
              <a:sym typeface="Roboto"/>
            </a:endParaRPr>
          </a:p>
          <a:p>
            <a:pPr indent="0" lvl="0" marL="0" rtl="0" algn="l">
              <a:lnSpc>
                <a:spcPct val="175000"/>
              </a:lnSpc>
              <a:spcBef>
                <a:spcPts val="800"/>
              </a:spcBef>
              <a:spcAft>
                <a:spcPts val="0"/>
              </a:spcAft>
              <a:buClr>
                <a:srgbClr val="000000"/>
              </a:buClr>
              <a:buSzPts val="1100"/>
              <a:buFont typeface="Arial"/>
              <a:buNone/>
            </a:pPr>
            <a:r>
              <a:rPr lang="en-US" sz="1200">
                <a:solidFill>
                  <a:schemeClr val="dk1"/>
                </a:solidFill>
                <a:highlight>
                  <a:schemeClr val="lt1"/>
                </a:highlight>
                <a:latin typeface="Roboto"/>
                <a:ea typeface="Roboto"/>
                <a:cs typeface="Roboto"/>
                <a:sym typeface="Roboto"/>
              </a:rPr>
              <a:t>Once you’ve set your desired state, the </a:t>
            </a:r>
            <a:r>
              <a:rPr i="1" lang="en-US" sz="1200">
                <a:solidFill>
                  <a:schemeClr val="dk1"/>
                </a:solidFill>
                <a:highlight>
                  <a:schemeClr val="lt1"/>
                </a:highlight>
                <a:latin typeface="Roboto"/>
                <a:ea typeface="Roboto"/>
                <a:cs typeface="Roboto"/>
                <a:sym typeface="Roboto"/>
              </a:rPr>
              <a:t>Kubernetes Control Plane</a:t>
            </a:r>
            <a:r>
              <a:rPr lang="en-US" sz="1200">
                <a:solidFill>
                  <a:schemeClr val="dk1"/>
                </a:solidFill>
                <a:highlight>
                  <a:schemeClr val="lt1"/>
                </a:highlight>
                <a:latin typeface="Roboto"/>
                <a:ea typeface="Roboto"/>
                <a:cs typeface="Roboto"/>
                <a:sym typeface="Roboto"/>
              </a:rPr>
              <a:t> works to make the cluster’s current state match the desired state. To do so, Kubernetes performs a variety of tasks automatically–such as starting or restarting containers, scaling the number of replicas of a given application, and more. The Kubernetes Control Plane consists of a collection of processes running on your cluster:</a:t>
            </a:r>
            <a:endParaRPr sz="1200">
              <a:solidFill>
                <a:schemeClr val="dk1"/>
              </a:solidFill>
              <a:highlight>
                <a:schemeClr val="lt1"/>
              </a:highlight>
              <a:latin typeface="Roboto"/>
              <a:ea typeface="Roboto"/>
              <a:cs typeface="Roboto"/>
              <a:sym typeface="Roboto"/>
            </a:endParaRPr>
          </a:p>
          <a:p>
            <a:pPr indent="-304800" lvl="0" marL="457200" rtl="0" algn="l">
              <a:lnSpc>
                <a:spcPct val="175000"/>
              </a:lnSpc>
              <a:spcBef>
                <a:spcPts val="1500"/>
              </a:spcBef>
              <a:spcAft>
                <a:spcPts val="0"/>
              </a:spcAft>
              <a:buClr>
                <a:schemeClr val="dk1"/>
              </a:buClr>
              <a:buSzPts val="1200"/>
              <a:buFont typeface="Roboto"/>
              <a:buChar char="●"/>
            </a:pPr>
            <a:r>
              <a:rPr lang="en-US" sz="1200">
                <a:solidFill>
                  <a:schemeClr val="dk1"/>
                </a:solidFill>
                <a:highlight>
                  <a:schemeClr val="lt1"/>
                </a:highlight>
                <a:latin typeface="Roboto"/>
                <a:ea typeface="Roboto"/>
                <a:cs typeface="Roboto"/>
                <a:sym typeface="Roboto"/>
              </a:rPr>
              <a:t>The </a:t>
            </a:r>
            <a:r>
              <a:rPr b="1" lang="en-US" sz="1200">
                <a:solidFill>
                  <a:schemeClr val="dk1"/>
                </a:solidFill>
                <a:highlight>
                  <a:schemeClr val="lt1"/>
                </a:highlight>
                <a:latin typeface="Roboto"/>
                <a:ea typeface="Roboto"/>
                <a:cs typeface="Roboto"/>
                <a:sym typeface="Roboto"/>
              </a:rPr>
              <a:t>Kubernetes Master</a:t>
            </a:r>
            <a:r>
              <a:rPr lang="en-US" sz="1200">
                <a:solidFill>
                  <a:schemeClr val="dk1"/>
                </a:solidFill>
                <a:highlight>
                  <a:schemeClr val="lt1"/>
                </a:highlight>
                <a:latin typeface="Roboto"/>
                <a:ea typeface="Roboto"/>
                <a:cs typeface="Roboto"/>
                <a:sym typeface="Roboto"/>
              </a:rPr>
              <a:t> is a collection of three processes that run on a single node in your cluster, which is designated as the master node. Those processes are: </a:t>
            </a:r>
            <a:r>
              <a:rPr lang="en-US" sz="1200" u="sng">
                <a:solidFill>
                  <a:srgbClr val="E68200"/>
                </a:solidFill>
                <a:highlight>
                  <a:schemeClr val="lt1"/>
                </a:highlight>
                <a:latin typeface="Roboto"/>
                <a:ea typeface="Roboto"/>
                <a:cs typeface="Roboto"/>
                <a:sym typeface="Roboto"/>
                <a:hlinkClick r:id="rId2"/>
              </a:rPr>
              <a:t>kube-apiserver</a:t>
            </a:r>
            <a:r>
              <a:rPr lang="en-US" sz="1200">
                <a:solidFill>
                  <a:schemeClr val="dk1"/>
                </a:solidFill>
                <a:highlight>
                  <a:schemeClr val="lt1"/>
                </a:highlight>
                <a:latin typeface="Roboto"/>
                <a:ea typeface="Roboto"/>
                <a:cs typeface="Roboto"/>
                <a:sym typeface="Roboto"/>
              </a:rPr>
              <a:t>, </a:t>
            </a:r>
            <a:r>
              <a:rPr lang="en-US" sz="1200" u="sng">
                <a:solidFill>
                  <a:srgbClr val="E68200"/>
                </a:solidFill>
                <a:highlight>
                  <a:schemeClr val="lt1"/>
                </a:highlight>
                <a:latin typeface="Roboto"/>
                <a:ea typeface="Roboto"/>
                <a:cs typeface="Roboto"/>
                <a:sym typeface="Roboto"/>
                <a:hlinkClick r:id="rId3"/>
              </a:rPr>
              <a:t>kube-controller-manager</a:t>
            </a:r>
            <a:r>
              <a:rPr lang="en-US" sz="1200">
                <a:solidFill>
                  <a:schemeClr val="dk1"/>
                </a:solidFill>
                <a:highlight>
                  <a:schemeClr val="lt1"/>
                </a:highlight>
                <a:latin typeface="Roboto"/>
                <a:ea typeface="Roboto"/>
                <a:cs typeface="Roboto"/>
                <a:sym typeface="Roboto"/>
              </a:rPr>
              <a:t> and </a:t>
            </a:r>
            <a:r>
              <a:rPr lang="en-US" sz="1200" u="sng">
                <a:solidFill>
                  <a:srgbClr val="E68200"/>
                </a:solidFill>
                <a:highlight>
                  <a:schemeClr val="lt1"/>
                </a:highlight>
                <a:latin typeface="Roboto"/>
                <a:ea typeface="Roboto"/>
                <a:cs typeface="Roboto"/>
                <a:sym typeface="Roboto"/>
                <a:hlinkClick r:id="rId4"/>
              </a:rPr>
              <a:t>kube-scheduler</a:t>
            </a:r>
            <a:r>
              <a:rPr lang="en-US" sz="1200">
                <a:solidFill>
                  <a:schemeClr val="dk1"/>
                </a:solidFill>
                <a:highlight>
                  <a:schemeClr val="lt1"/>
                </a:highlight>
                <a:latin typeface="Roboto"/>
                <a:ea typeface="Roboto"/>
                <a:cs typeface="Roboto"/>
                <a:sym typeface="Roboto"/>
              </a:rPr>
              <a:t>.</a:t>
            </a:r>
            <a:endParaRPr sz="1200">
              <a:solidFill>
                <a:schemeClr val="dk1"/>
              </a:solidFill>
              <a:highlight>
                <a:schemeClr val="lt1"/>
              </a:highlight>
              <a:latin typeface="Roboto"/>
              <a:ea typeface="Roboto"/>
              <a:cs typeface="Roboto"/>
              <a:sym typeface="Roboto"/>
            </a:endParaRPr>
          </a:p>
          <a:p>
            <a:pPr indent="-304800" lvl="0" marL="457200" rtl="0" algn="l">
              <a:lnSpc>
                <a:spcPct val="175000"/>
              </a:lnSpc>
              <a:spcBef>
                <a:spcPts val="0"/>
              </a:spcBef>
              <a:spcAft>
                <a:spcPts val="0"/>
              </a:spcAft>
              <a:buClr>
                <a:schemeClr val="dk1"/>
              </a:buClr>
              <a:buSzPts val="1200"/>
              <a:buFont typeface="Roboto"/>
              <a:buChar char="●"/>
            </a:pPr>
            <a:r>
              <a:rPr lang="en-US" sz="1200">
                <a:solidFill>
                  <a:schemeClr val="dk1"/>
                </a:solidFill>
                <a:highlight>
                  <a:schemeClr val="lt1"/>
                </a:highlight>
                <a:latin typeface="Roboto"/>
                <a:ea typeface="Roboto"/>
                <a:cs typeface="Roboto"/>
                <a:sym typeface="Roboto"/>
              </a:rPr>
              <a:t>Each individual non-master node in your cluster runs two processes:</a:t>
            </a:r>
            <a:endParaRPr sz="1200">
              <a:solidFill>
                <a:schemeClr val="dk1"/>
              </a:solidFill>
              <a:highlight>
                <a:schemeClr val="lt1"/>
              </a:highlight>
              <a:latin typeface="Roboto"/>
              <a:ea typeface="Roboto"/>
              <a:cs typeface="Roboto"/>
              <a:sym typeface="Roboto"/>
            </a:endParaRPr>
          </a:p>
          <a:p>
            <a:pPr indent="-304800" lvl="1" marL="914400" rtl="0" algn="l">
              <a:lnSpc>
                <a:spcPct val="175000"/>
              </a:lnSpc>
              <a:spcBef>
                <a:spcPts val="0"/>
              </a:spcBef>
              <a:spcAft>
                <a:spcPts val="0"/>
              </a:spcAft>
              <a:buClr>
                <a:schemeClr val="dk1"/>
              </a:buClr>
              <a:buSzPts val="1200"/>
              <a:buFont typeface="Roboto"/>
              <a:buChar char="○"/>
            </a:pPr>
            <a:r>
              <a:rPr b="1" lang="en-US" sz="1200" u="sng">
                <a:solidFill>
                  <a:srgbClr val="E68200"/>
                </a:solidFill>
                <a:highlight>
                  <a:schemeClr val="lt1"/>
                </a:highlight>
                <a:latin typeface="Roboto"/>
                <a:ea typeface="Roboto"/>
                <a:cs typeface="Roboto"/>
                <a:sym typeface="Roboto"/>
                <a:hlinkClick r:id="rId5"/>
              </a:rPr>
              <a:t>kubelet</a:t>
            </a:r>
            <a:r>
              <a:rPr lang="en-US" sz="1200">
                <a:solidFill>
                  <a:schemeClr val="dk1"/>
                </a:solidFill>
                <a:highlight>
                  <a:schemeClr val="lt1"/>
                </a:highlight>
                <a:latin typeface="Roboto"/>
                <a:ea typeface="Roboto"/>
                <a:cs typeface="Roboto"/>
                <a:sym typeface="Roboto"/>
              </a:rPr>
              <a:t>, which communicates with the Kubernetes Master.</a:t>
            </a:r>
            <a:endParaRPr sz="1200">
              <a:solidFill>
                <a:schemeClr val="dk1"/>
              </a:solidFill>
              <a:highlight>
                <a:schemeClr val="lt1"/>
              </a:highlight>
              <a:latin typeface="Roboto"/>
              <a:ea typeface="Roboto"/>
              <a:cs typeface="Roboto"/>
              <a:sym typeface="Roboto"/>
            </a:endParaRPr>
          </a:p>
          <a:p>
            <a:pPr indent="-304800" lvl="1" marL="914400" rtl="0" algn="l">
              <a:lnSpc>
                <a:spcPct val="175000"/>
              </a:lnSpc>
              <a:spcBef>
                <a:spcPts val="0"/>
              </a:spcBef>
              <a:spcAft>
                <a:spcPts val="0"/>
              </a:spcAft>
              <a:buClr>
                <a:schemeClr val="dk1"/>
              </a:buClr>
              <a:buSzPts val="1200"/>
              <a:buFont typeface="Roboto"/>
              <a:buChar char="○"/>
            </a:pPr>
            <a:r>
              <a:rPr b="1" lang="en-US" sz="1200" u="sng">
                <a:solidFill>
                  <a:srgbClr val="E68200"/>
                </a:solidFill>
                <a:highlight>
                  <a:schemeClr val="lt1"/>
                </a:highlight>
                <a:latin typeface="Roboto"/>
                <a:ea typeface="Roboto"/>
                <a:cs typeface="Roboto"/>
                <a:sym typeface="Roboto"/>
                <a:hlinkClick r:id="rId6"/>
              </a:rPr>
              <a:t>kube-proxy</a:t>
            </a:r>
            <a:r>
              <a:rPr lang="en-US" sz="1200">
                <a:solidFill>
                  <a:schemeClr val="dk1"/>
                </a:solidFill>
                <a:highlight>
                  <a:schemeClr val="lt1"/>
                </a:highlight>
                <a:latin typeface="Roboto"/>
                <a:ea typeface="Roboto"/>
                <a:cs typeface="Roboto"/>
                <a:sym typeface="Roboto"/>
              </a:rPr>
              <a:t>, a network proxy which reflects Kubernetes networking services on each node.</a:t>
            </a:r>
            <a:endParaRPr sz="1200">
              <a:solidFill>
                <a:schemeClr val="dk1"/>
              </a:solidFill>
              <a:highlight>
                <a:schemeClr val="lt1"/>
              </a:highlight>
              <a:latin typeface="Roboto"/>
              <a:ea typeface="Roboto"/>
              <a:cs typeface="Roboto"/>
              <a:sym typeface="Roboto"/>
            </a:endParaRPr>
          </a:p>
          <a:p>
            <a:pPr indent="0" lvl="0" marL="0" rtl="0" algn="l">
              <a:lnSpc>
                <a:spcPct val="175000"/>
              </a:lnSpc>
              <a:spcBef>
                <a:spcPts val="4100"/>
              </a:spcBef>
              <a:spcAft>
                <a:spcPts val="0"/>
              </a:spcAft>
              <a:buClr>
                <a:srgbClr val="000000"/>
              </a:buClr>
              <a:buSzPts val="1100"/>
              <a:buFont typeface="Arial"/>
              <a:buNone/>
            </a:pPr>
            <a:r>
              <a:rPr lang="en-US" sz="1200">
                <a:solidFill>
                  <a:schemeClr val="dk1"/>
                </a:solidFill>
                <a:highlight>
                  <a:schemeClr val="lt1"/>
                </a:highlight>
                <a:latin typeface="Roboto"/>
                <a:ea typeface="Roboto"/>
                <a:cs typeface="Roboto"/>
                <a:sym typeface="Roboto"/>
              </a:rPr>
              <a:t>The basic Kubernetes objects include:</a:t>
            </a:r>
            <a:endParaRPr sz="1200">
              <a:solidFill>
                <a:schemeClr val="dk1"/>
              </a:solidFill>
              <a:highlight>
                <a:schemeClr val="lt1"/>
              </a:highlight>
              <a:latin typeface="Roboto"/>
              <a:ea typeface="Roboto"/>
              <a:cs typeface="Roboto"/>
              <a:sym typeface="Roboto"/>
            </a:endParaRPr>
          </a:p>
          <a:p>
            <a:pPr indent="-304800" lvl="0" marL="457200" rtl="0" algn="l">
              <a:lnSpc>
                <a:spcPct val="175000"/>
              </a:lnSpc>
              <a:spcBef>
                <a:spcPts val="1500"/>
              </a:spcBef>
              <a:spcAft>
                <a:spcPts val="0"/>
              </a:spcAft>
              <a:buClr>
                <a:schemeClr val="dk1"/>
              </a:buClr>
              <a:buSzPts val="1200"/>
              <a:buFont typeface="Roboto"/>
              <a:buChar char="●"/>
            </a:pPr>
            <a:r>
              <a:rPr lang="en-US" sz="1200" u="sng">
                <a:solidFill>
                  <a:srgbClr val="E68200"/>
                </a:solidFill>
                <a:highlight>
                  <a:schemeClr val="lt1"/>
                </a:highlight>
                <a:latin typeface="Roboto"/>
                <a:ea typeface="Roboto"/>
                <a:cs typeface="Roboto"/>
                <a:sym typeface="Roboto"/>
                <a:hlinkClick r:id="rId7"/>
              </a:rPr>
              <a:t>Pod</a:t>
            </a:r>
            <a:endParaRPr sz="1200" u="sng">
              <a:solidFill>
                <a:srgbClr val="E68200"/>
              </a:solidFill>
              <a:highlight>
                <a:schemeClr val="lt1"/>
              </a:highlight>
              <a:latin typeface="Roboto"/>
              <a:ea typeface="Roboto"/>
              <a:cs typeface="Roboto"/>
              <a:sym typeface="Roboto"/>
              <a:hlinkClick r:id="rId8"/>
            </a:endParaRPr>
          </a:p>
          <a:p>
            <a:pPr indent="-304800" lvl="0" marL="457200" rtl="0" algn="l">
              <a:lnSpc>
                <a:spcPct val="175000"/>
              </a:lnSpc>
              <a:spcBef>
                <a:spcPts val="0"/>
              </a:spcBef>
              <a:spcAft>
                <a:spcPts val="0"/>
              </a:spcAft>
              <a:buClr>
                <a:schemeClr val="dk1"/>
              </a:buClr>
              <a:buSzPts val="1200"/>
              <a:buFont typeface="Roboto"/>
              <a:buChar char="●"/>
            </a:pPr>
            <a:r>
              <a:rPr lang="en-US" sz="1200" u="sng">
                <a:solidFill>
                  <a:srgbClr val="E68200"/>
                </a:solidFill>
                <a:highlight>
                  <a:schemeClr val="lt1"/>
                </a:highlight>
                <a:latin typeface="Roboto"/>
                <a:ea typeface="Roboto"/>
                <a:cs typeface="Roboto"/>
                <a:sym typeface="Roboto"/>
                <a:hlinkClick r:id="rId9"/>
              </a:rPr>
              <a:t>Service</a:t>
            </a:r>
            <a:endParaRPr sz="1200" u="sng">
              <a:solidFill>
                <a:srgbClr val="E68200"/>
              </a:solidFill>
              <a:highlight>
                <a:schemeClr val="lt1"/>
              </a:highlight>
              <a:latin typeface="Roboto"/>
              <a:ea typeface="Roboto"/>
              <a:cs typeface="Roboto"/>
              <a:sym typeface="Roboto"/>
              <a:hlinkClick r:id="rId10"/>
            </a:endParaRPr>
          </a:p>
          <a:p>
            <a:pPr indent="-304800" lvl="0" marL="457200" rtl="0" algn="l">
              <a:lnSpc>
                <a:spcPct val="175000"/>
              </a:lnSpc>
              <a:spcBef>
                <a:spcPts val="0"/>
              </a:spcBef>
              <a:spcAft>
                <a:spcPts val="0"/>
              </a:spcAft>
              <a:buClr>
                <a:schemeClr val="dk1"/>
              </a:buClr>
              <a:buSzPts val="1200"/>
              <a:buFont typeface="Roboto"/>
              <a:buChar char="●"/>
            </a:pPr>
            <a:r>
              <a:rPr lang="en-US" sz="1200" u="sng">
                <a:solidFill>
                  <a:srgbClr val="E68200"/>
                </a:solidFill>
                <a:highlight>
                  <a:schemeClr val="lt1"/>
                </a:highlight>
                <a:latin typeface="Roboto"/>
                <a:ea typeface="Roboto"/>
                <a:cs typeface="Roboto"/>
                <a:sym typeface="Roboto"/>
                <a:hlinkClick r:id="rId11"/>
              </a:rPr>
              <a:t>Volume</a:t>
            </a:r>
            <a:endParaRPr sz="1200" u="sng">
              <a:solidFill>
                <a:srgbClr val="E68200"/>
              </a:solidFill>
              <a:highlight>
                <a:schemeClr val="lt1"/>
              </a:highlight>
              <a:latin typeface="Roboto"/>
              <a:ea typeface="Roboto"/>
              <a:cs typeface="Roboto"/>
              <a:sym typeface="Roboto"/>
              <a:hlinkClick r:id="rId12"/>
            </a:endParaRPr>
          </a:p>
          <a:p>
            <a:pPr indent="-304800" lvl="0" marL="457200" rtl="0" algn="l">
              <a:lnSpc>
                <a:spcPct val="175000"/>
              </a:lnSpc>
              <a:spcBef>
                <a:spcPts val="0"/>
              </a:spcBef>
              <a:spcAft>
                <a:spcPts val="0"/>
              </a:spcAft>
              <a:buClr>
                <a:schemeClr val="dk1"/>
              </a:buClr>
              <a:buSzPts val="1200"/>
              <a:buFont typeface="Roboto"/>
              <a:buChar char="●"/>
            </a:pPr>
            <a:r>
              <a:rPr lang="en-US" sz="1200" u="sng">
                <a:solidFill>
                  <a:srgbClr val="E68200"/>
                </a:solidFill>
                <a:highlight>
                  <a:schemeClr val="lt1"/>
                </a:highlight>
                <a:latin typeface="Roboto"/>
                <a:ea typeface="Roboto"/>
                <a:cs typeface="Roboto"/>
                <a:sym typeface="Roboto"/>
                <a:hlinkClick r:id="rId13"/>
              </a:rPr>
              <a:t>Namespace</a:t>
            </a:r>
            <a:endParaRPr sz="1200" u="sng">
              <a:solidFill>
                <a:srgbClr val="E68200"/>
              </a:solidFill>
              <a:highlight>
                <a:schemeClr val="lt1"/>
              </a:highlight>
              <a:latin typeface="Roboto"/>
              <a:ea typeface="Roboto"/>
              <a:cs typeface="Roboto"/>
              <a:sym typeface="Roboto"/>
              <a:hlinkClick r:id="rId14"/>
            </a:endParaRPr>
          </a:p>
          <a:p>
            <a:pPr indent="0" lvl="0" marL="0" rtl="0" algn="l">
              <a:lnSpc>
                <a:spcPct val="175000"/>
              </a:lnSpc>
              <a:spcBef>
                <a:spcPts val="2300"/>
              </a:spcBef>
              <a:spcAft>
                <a:spcPts val="0"/>
              </a:spcAft>
              <a:buClr>
                <a:srgbClr val="000000"/>
              </a:buClr>
              <a:buSzPts val="1100"/>
              <a:buFont typeface="Arial"/>
              <a:buNone/>
            </a:pPr>
            <a:r>
              <a:rPr lang="en-US" sz="1200">
                <a:solidFill>
                  <a:schemeClr val="dk1"/>
                </a:solidFill>
                <a:highlight>
                  <a:schemeClr val="lt1"/>
                </a:highlight>
                <a:latin typeface="Roboto"/>
                <a:ea typeface="Roboto"/>
                <a:cs typeface="Roboto"/>
                <a:sym typeface="Roboto"/>
              </a:rPr>
              <a:t>In addition, Kubernetes contains a number of higher-level abstractions called Controllers. Controllers build upon the basic objects, and provide additional functionality and convenience features. They include:</a:t>
            </a:r>
            <a:endParaRPr sz="1200">
              <a:solidFill>
                <a:schemeClr val="dk1"/>
              </a:solidFill>
              <a:highlight>
                <a:schemeClr val="lt1"/>
              </a:highlight>
              <a:latin typeface="Roboto"/>
              <a:ea typeface="Roboto"/>
              <a:cs typeface="Roboto"/>
              <a:sym typeface="Roboto"/>
            </a:endParaRPr>
          </a:p>
          <a:p>
            <a:pPr indent="-304800" lvl="0" marL="457200" rtl="0" algn="l">
              <a:lnSpc>
                <a:spcPct val="175000"/>
              </a:lnSpc>
              <a:spcBef>
                <a:spcPts val="1500"/>
              </a:spcBef>
              <a:spcAft>
                <a:spcPts val="0"/>
              </a:spcAft>
              <a:buClr>
                <a:schemeClr val="dk1"/>
              </a:buClr>
              <a:buSzPts val="1200"/>
              <a:buFont typeface="Roboto"/>
              <a:buChar char="●"/>
            </a:pPr>
            <a:r>
              <a:rPr lang="en-US" sz="1200" u="sng">
                <a:solidFill>
                  <a:srgbClr val="E68200"/>
                </a:solidFill>
                <a:highlight>
                  <a:schemeClr val="lt1"/>
                </a:highlight>
                <a:latin typeface="Roboto"/>
                <a:ea typeface="Roboto"/>
                <a:cs typeface="Roboto"/>
                <a:sym typeface="Roboto"/>
                <a:hlinkClick r:id="rId15"/>
              </a:rPr>
              <a:t>ReplicaSet</a:t>
            </a:r>
            <a:endParaRPr sz="1200" u="sng">
              <a:solidFill>
                <a:srgbClr val="E68200"/>
              </a:solidFill>
              <a:highlight>
                <a:schemeClr val="lt1"/>
              </a:highlight>
              <a:latin typeface="Roboto"/>
              <a:ea typeface="Roboto"/>
              <a:cs typeface="Roboto"/>
              <a:sym typeface="Roboto"/>
              <a:hlinkClick r:id="rId16"/>
            </a:endParaRPr>
          </a:p>
          <a:p>
            <a:pPr indent="-304800" lvl="0" marL="457200" rtl="0" algn="l">
              <a:lnSpc>
                <a:spcPct val="175000"/>
              </a:lnSpc>
              <a:spcBef>
                <a:spcPts val="0"/>
              </a:spcBef>
              <a:spcAft>
                <a:spcPts val="0"/>
              </a:spcAft>
              <a:buClr>
                <a:schemeClr val="dk1"/>
              </a:buClr>
              <a:buSzPts val="1200"/>
              <a:buFont typeface="Roboto"/>
              <a:buChar char="●"/>
            </a:pPr>
            <a:r>
              <a:rPr lang="en-US" sz="1200" u="sng">
                <a:solidFill>
                  <a:srgbClr val="E68200"/>
                </a:solidFill>
                <a:highlight>
                  <a:schemeClr val="lt1"/>
                </a:highlight>
                <a:latin typeface="Roboto"/>
                <a:ea typeface="Roboto"/>
                <a:cs typeface="Roboto"/>
                <a:sym typeface="Roboto"/>
                <a:hlinkClick r:id="rId17"/>
              </a:rPr>
              <a:t>Deployment</a:t>
            </a:r>
            <a:endParaRPr sz="1200" u="sng">
              <a:solidFill>
                <a:srgbClr val="E68200"/>
              </a:solidFill>
              <a:highlight>
                <a:schemeClr val="lt1"/>
              </a:highlight>
              <a:latin typeface="Roboto"/>
              <a:ea typeface="Roboto"/>
              <a:cs typeface="Roboto"/>
              <a:sym typeface="Roboto"/>
              <a:hlinkClick r:id="rId18"/>
            </a:endParaRPr>
          </a:p>
          <a:p>
            <a:pPr indent="-304800" lvl="0" marL="457200" rtl="0" algn="l">
              <a:lnSpc>
                <a:spcPct val="175000"/>
              </a:lnSpc>
              <a:spcBef>
                <a:spcPts val="0"/>
              </a:spcBef>
              <a:spcAft>
                <a:spcPts val="0"/>
              </a:spcAft>
              <a:buClr>
                <a:schemeClr val="dk1"/>
              </a:buClr>
              <a:buSzPts val="1200"/>
              <a:buFont typeface="Roboto"/>
              <a:buChar char="●"/>
            </a:pPr>
            <a:r>
              <a:rPr lang="en-US" sz="1200" u="sng">
                <a:solidFill>
                  <a:srgbClr val="E68200"/>
                </a:solidFill>
                <a:highlight>
                  <a:schemeClr val="lt1"/>
                </a:highlight>
                <a:latin typeface="Roboto"/>
                <a:ea typeface="Roboto"/>
                <a:cs typeface="Roboto"/>
                <a:sym typeface="Roboto"/>
                <a:hlinkClick r:id="rId19"/>
              </a:rPr>
              <a:t>StatefulSet</a:t>
            </a:r>
            <a:endParaRPr sz="1200" u="sng">
              <a:solidFill>
                <a:srgbClr val="E68200"/>
              </a:solidFill>
              <a:highlight>
                <a:schemeClr val="lt1"/>
              </a:highlight>
              <a:latin typeface="Roboto"/>
              <a:ea typeface="Roboto"/>
              <a:cs typeface="Roboto"/>
              <a:sym typeface="Roboto"/>
              <a:hlinkClick r:id="rId20"/>
            </a:endParaRPr>
          </a:p>
          <a:p>
            <a:pPr indent="-304800" lvl="0" marL="457200" rtl="0" algn="l">
              <a:lnSpc>
                <a:spcPct val="175000"/>
              </a:lnSpc>
              <a:spcBef>
                <a:spcPts val="0"/>
              </a:spcBef>
              <a:spcAft>
                <a:spcPts val="0"/>
              </a:spcAft>
              <a:buClr>
                <a:schemeClr val="dk1"/>
              </a:buClr>
              <a:buSzPts val="1200"/>
              <a:buFont typeface="Roboto"/>
              <a:buChar char="●"/>
            </a:pPr>
            <a:r>
              <a:rPr lang="en-US" sz="1200" u="sng">
                <a:solidFill>
                  <a:srgbClr val="E68200"/>
                </a:solidFill>
                <a:highlight>
                  <a:schemeClr val="lt1"/>
                </a:highlight>
                <a:latin typeface="Roboto"/>
                <a:ea typeface="Roboto"/>
                <a:cs typeface="Roboto"/>
                <a:sym typeface="Roboto"/>
                <a:hlinkClick r:id="rId21"/>
              </a:rPr>
              <a:t>DaemonSet</a:t>
            </a:r>
            <a:endParaRPr sz="1200" u="sng">
              <a:solidFill>
                <a:srgbClr val="E68200"/>
              </a:solidFill>
              <a:highlight>
                <a:schemeClr val="lt1"/>
              </a:highlight>
              <a:latin typeface="Roboto"/>
              <a:ea typeface="Roboto"/>
              <a:cs typeface="Roboto"/>
              <a:sym typeface="Roboto"/>
              <a:hlinkClick r:id="rId22"/>
            </a:endParaRPr>
          </a:p>
          <a:p>
            <a:pPr indent="-304800" lvl="0" marL="457200" rtl="0" algn="l">
              <a:lnSpc>
                <a:spcPct val="175000"/>
              </a:lnSpc>
              <a:spcBef>
                <a:spcPts val="0"/>
              </a:spcBef>
              <a:spcAft>
                <a:spcPts val="0"/>
              </a:spcAft>
              <a:buClr>
                <a:schemeClr val="dk1"/>
              </a:buClr>
              <a:buSzPts val="1200"/>
              <a:buFont typeface="Roboto"/>
              <a:buChar char="●"/>
            </a:pPr>
            <a:r>
              <a:rPr lang="en-US" sz="1200" u="sng">
                <a:solidFill>
                  <a:srgbClr val="E68200"/>
                </a:solidFill>
                <a:highlight>
                  <a:schemeClr val="lt1"/>
                </a:highlight>
                <a:latin typeface="Roboto"/>
                <a:ea typeface="Roboto"/>
                <a:cs typeface="Roboto"/>
                <a:sym typeface="Roboto"/>
                <a:hlinkClick r:id="rId23"/>
              </a:rPr>
              <a:t>Job</a:t>
            </a:r>
            <a:endParaRPr sz="1200" u="sng">
              <a:solidFill>
                <a:srgbClr val="E68200"/>
              </a:solidFill>
              <a:highlight>
                <a:schemeClr val="lt1"/>
              </a:highlight>
              <a:latin typeface="Roboto"/>
              <a:ea typeface="Roboto"/>
              <a:cs typeface="Roboto"/>
              <a:sym typeface="Roboto"/>
              <a:hlinkClick r:id="rId24"/>
            </a:endParaRPr>
          </a:p>
          <a:p>
            <a:pPr indent="-295275" lvl="0" marL="457200" rtl="0" algn="l">
              <a:lnSpc>
                <a:spcPct val="175000"/>
              </a:lnSpc>
              <a:spcBef>
                <a:spcPts val="0"/>
              </a:spcBef>
              <a:spcAft>
                <a:spcPts val="0"/>
              </a:spcAft>
              <a:buClr>
                <a:schemeClr val="dk1"/>
              </a:buClr>
              <a:buSzPts val="1050"/>
              <a:buFont typeface="Roboto"/>
              <a:buChar char="●"/>
            </a:pPr>
            <a:r>
              <a:t/>
            </a:r>
            <a:endParaRPr sz="1200" u="sng">
              <a:solidFill>
                <a:srgbClr val="E68200"/>
              </a:solidFill>
              <a:highlight>
                <a:schemeClr val="lt1"/>
              </a:highlight>
              <a:latin typeface="Roboto"/>
              <a:ea typeface="Roboto"/>
              <a:cs typeface="Roboto"/>
              <a:sym typeface="Roboto"/>
              <a:hlinkClick r:id="rId25"/>
            </a:endParaRPr>
          </a:p>
          <a:p>
            <a:pPr indent="0" lvl="0" marL="0" rtl="0" algn="l">
              <a:lnSpc>
                <a:spcPct val="175000"/>
              </a:lnSpc>
              <a:spcBef>
                <a:spcPts val="2400"/>
              </a:spcBef>
              <a:spcAft>
                <a:spcPts val="0"/>
              </a:spcAft>
              <a:buClr>
                <a:srgbClr val="000000"/>
              </a:buClr>
              <a:buSzPts val="1100"/>
              <a:buFont typeface="Arial"/>
              <a:buNone/>
            </a:pPr>
            <a:r>
              <a:t/>
            </a:r>
            <a:endParaRPr sz="1200">
              <a:solidFill>
                <a:schemeClr val="dk1"/>
              </a:solidFill>
              <a:highlight>
                <a:schemeClr val="lt1"/>
              </a:highlight>
              <a:latin typeface="Roboto"/>
              <a:ea typeface="Roboto"/>
              <a:cs typeface="Roboto"/>
              <a:sym typeface="Roboto"/>
            </a:endParaRPr>
          </a:p>
          <a:p>
            <a:pPr indent="-171450" lvl="0" marL="171450" marR="0" rtl="0" algn="l">
              <a:spcBef>
                <a:spcPts val="4100"/>
              </a:spcBef>
              <a:spcAft>
                <a:spcPts val="0"/>
              </a:spcAft>
              <a:buClr>
                <a:schemeClr val="dk1"/>
              </a:buClr>
              <a:buSzPts val="1100"/>
              <a:buFont typeface="Arial"/>
              <a:buChar char="•"/>
            </a:pPr>
            <a:r>
              <a:t/>
            </a:r>
            <a:endParaRPr b="1">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3f3b2c5dcf_0_370:notes"/>
          <p:cNvSpPr/>
          <p:nvPr>
            <p:ph idx="2" type="sldImg"/>
          </p:nvPr>
        </p:nvSpPr>
        <p:spPr>
          <a:xfrm>
            <a:off x="766763" y="598488"/>
            <a:ext cx="5976900" cy="448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g3f3b2c5dcf_0_370: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171450" lvl="0" marL="171450" marR="0" rtl="0" algn="l">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Kubernetes is a distributed system, it has a </a:t>
            </a:r>
            <a:r>
              <a:rPr b="1" i="0" lang="en-US" sz="1100" u="none" cap="none" strike="noStrike">
                <a:solidFill>
                  <a:schemeClr val="dk1"/>
                </a:solidFill>
                <a:latin typeface="Arial"/>
                <a:ea typeface="Arial"/>
                <a:cs typeface="Arial"/>
                <a:sym typeface="Arial"/>
              </a:rPr>
              <a:t>master</a:t>
            </a:r>
            <a:r>
              <a:rPr b="0" i="0" lang="en-US" sz="1100" u="none" cap="none" strike="noStrike">
                <a:solidFill>
                  <a:schemeClr val="dk1"/>
                </a:solidFill>
                <a:latin typeface="Arial"/>
                <a:ea typeface="Arial"/>
                <a:cs typeface="Arial"/>
                <a:sym typeface="Arial"/>
              </a:rPr>
              <a:t> that maintains the global view and has access to set of nodes that runs the workloads.</a:t>
            </a:r>
            <a:endParaRPr/>
          </a:p>
          <a:p>
            <a:pPr indent="-171450" lvl="0" marL="171450"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API, UI (has dashboard) or CLI</a:t>
            </a:r>
            <a:r>
              <a:rPr b="0" i="0" lang="en-US" sz="1100" u="none" cap="none" strike="noStrike">
                <a:solidFill>
                  <a:schemeClr val="dk1"/>
                </a:solidFill>
                <a:latin typeface="Arial"/>
                <a:ea typeface="Arial"/>
                <a:cs typeface="Arial"/>
                <a:sym typeface="Arial"/>
              </a:rPr>
              <a:t> (kubectl) are used to submit the workload or interact with the master. They submit using Yaml or Json (config) file. The role of the </a:t>
            </a:r>
            <a:r>
              <a:rPr b="1" i="0" lang="en-US" sz="1100" u="none" cap="none" strike="noStrike">
                <a:solidFill>
                  <a:schemeClr val="dk1"/>
                </a:solidFill>
                <a:latin typeface="Arial"/>
                <a:ea typeface="Arial"/>
                <a:cs typeface="Arial"/>
                <a:sym typeface="Arial"/>
              </a:rPr>
              <a:t>master</a:t>
            </a:r>
            <a:r>
              <a:rPr b="0" i="0" lang="en-US" sz="1100" u="none" cap="none" strike="noStrike">
                <a:solidFill>
                  <a:schemeClr val="dk1"/>
                </a:solidFill>
                <a:latin typeface="Arial"/>
                <a:ea typeface="Arial"/>
                <a:cs typeface="Arial"/>
                <a:sym typeface="Arial"/>
              </a:rPr>
              <a:t> is to understand the definition of Yaml, figure out constraints/policies/requirements, cores/memory requirements, any specific node or type of hardware like ssd, if required, and finally throws the container to schedule the environments. All these are pushed to nodes.</a:t>
            </a:r>
            <a:endParaRPr/>
          </a:p>
          <a:p>
            <a:pPr indent="-171450" lvl="0" marL="171450" marR="0" rtl="0" algn="l">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The job of a </a:t>
            </a:r>
            <a:r>
              <a:rPr b="1" i="0" lang="en-US" sz="1100" u="none" cap="none" strike="noStrike">
                <a:solidFill>
                  <a:schemeClr val="dk1"/>
                </a:solidFill>
                <a:latin typeface="Arial"/>
                <a:ea typeface="Arial"/>
                <a:cs typeface="Arial"/>
                <a:sym typeface="Arial"/>
              </a:rPr>
              <a:t>node</a:t>
            </a:r>
            <a:r>
              <a:rPr b="0" i="0" lang="en-US" sz="1100" u="none" cap="none" strike="noStrike">
                <a:solidFill>
                  <a:schemeClr val="dk1"/>
                </a:solidFill>
                <a:latin typeface="Arial"/>
                <a:ea typeface="Arial"/>
                <a:cs typeface="Arial"/>
                <a:sym typeface="Arial"/>
              </a:rPr>
              <a:t> is to pull appropriate container images from private/public registry and translates the entire spec into deployment.</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g3f3b2c5dcf_0_403: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g3f3b2c5dcf_0_403:notes"/>
          <p:cNvSpPr txBox="1"/>
          <p:nvPr>
            <p:ph idx="1" type="body"/>
          </p:nvPr>
        </p:nvSpPr>
        <p:spPr>
          <a:xfrm>
            <a:off x="731520" y="4620250"/>
            <a:ext cx="5852100" cy="378090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g3f3b2c5dcf_0_409: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g3f3b2c5dcf_0_409: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 name="Shape 534"/>
        <p:cNvGrpSpPr/>
        <p:nvPr/>
      </p:nvGrpSpPr>
      <p:grpSpPr>
        <a:xfrm>
          <a:off x="0" y="0"/>
          <a:ext cx="0" cy="0"/>
          <a:chOff x="0" y="0"/>
          <a:chExt cx="0" cy="0"/>
        </a:xfrm>
      </p:grpSpPr>
      <p:sp>
        <p:nvSpPr>
          <p:cNvPr id="535" name="Google Shape;535;g3f3b2c5dcf_0_415: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g3f3b2c5dcf_0_415: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g3f3b2c5dcf_0_420: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g3f3b2c5dcf_0_420: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 name="Shape 546"/>
        <p:cNvGrpSpPr/>
        <p:nvPr/>
      </p:nvGrpSpPr>
      <p:grpSpPr>
        <a:xfrm>
          <a:off x="0" y="0"/>
          <a:ext cx="0" cy="0"/>
          <a:chOff x="0" y="0"/>
          <a:chExt cx="0" cy="0"/>
        </a:xfrm>
      </p:grpSpPr>
      <p:sp>
        <p:nvSpPr>
          <p:cNvPr id="547" name="Google Shape;547;g3f3b2c5dcf_0_425: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g3f3b2c5dcf_0_425: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3" name="Shape 553"/>
        <p:cNvGrpSpPr/>
        <p:nvPr/>
      </p:nvGrpSpPr>
      <p:grpSpPr>
        <a:xfrm>
          <a:off x="0" y="0"/>
          <a:ext cx="0" cy="0"/>
          <a:chOff x="0" y="0"/>
          <a:chExt cx="0" cy="0"/>
        </a:xfrm>
      </p:grpSpPr>
      <p:sp>
        <p:nvSpPr>
          <p:cNvPr id="554" name="Google Shape;554;g3f3b2c5dcf_0_511: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 name="Google Shape;555;g3f3b2c5dcf_0_511: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Google Shape;561;g3f3b2c5dcf_0_517: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2" name="Google Shape;562;g3f3b2c5dcf_0_517: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g3f3b2c5dcf_0_524: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g3f3b2c5dcf_0_524: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p5: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5: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Google Shape;575;g3f3b2c5dcf_0_529: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g3f3b2c5dcf_0_529:notes"/>
          <p:cNvSpPr txBox="1"/>
          <p:nvPr>
            <p:ph idx="1" type="body"/>
          </p:nvPr>
        </p:nvSpPr>
        <p:spPr>
          <a:xfrm>
            <a:off x="593766" y="4667763"/>
            <a:ext cx="6115800" cy="1519200"/>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nodes</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As long as you have a working cluster and connection to the cluster this command should work. This is usually one of the first commands you call to ensure the cluster is alive.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http://kubernetesbyexample.com/nodes/</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 name="Shape 581"/>
        <p:cNvGrpSpPr/>
        <p:nvPr/>
      </p:nvGrpSpPr>
      <p:grpSpPr>
        <a:xfrm>
          <a:off x="0" y="0"/>
          <a:ext cx="0" cy="0"/>
          <a:chOff x="0" y="0"/>
          <a:chExt cx="0" cy="0"/>
        </a:xfrm>
      </p:grpSpPr>
      <p:sp>
        <p:nvSpPr>
          <p:cNvPr id="582" name="Google Shape;582;g3f3b2c5dcf_0_549: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g3f3b2c5dcf_0_549: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Google Shape;588;g3f3b2c5dcf_0_554: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g3f3b2c5dcf_0_554: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g3f3b2c5dcf_0_535: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5" name="Google Shape;595;g3f3b2c5dcf_0_535: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Google Shape;602;g3f3b2c5dcf_0_494: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g3f3b2c5dcf_0_494: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Google Shape;608;p62: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9" name="Google Shape;609;p62: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a:t>Ref - </a:t>
            </a:r>
            <a:r>
              <a:rPr lang="en-US"/>
              <a:t>https://cloudplatform.googleblog.com/2018/04/Kubernetes-best-practices-Organizing-with-Namespaces.html</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Google Shape;614;g3f3b2c5dcf_0_589: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5" name="Google Shape;615;g3f3b2c5dcf_0_589:notes"/>
          <p:cNvSpPr txBox="1"/>
          <p:nvPr>
            <p:ph idx="1" type="body"/>
          </p:nvPr>
        </p:nvSpPr>
        <p:spPr>
          <a:xfrm>
            <a:off x="696017" y="5078531"/>
            <a:ext cx="5982300" cy="2697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Additionally, pods can be tagged with a label for recommended scheduling advice</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g3f3b2c5dcf_0_569: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4" name="Google Shape;624;g3f3b2c5dcf_0_569:notes"/>
          <p:cNvSpPr txBox="1"/>
          <p:nvPr>
            <p:ph idx="1" type="body"/>
          </p:nvPr>
        </p:nvSpPr>
        <p:spPr>
          <a:xfrm>
            <a:off x="629392" y="4667764"/>
            <a:ext cx="6068400" cy="6405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Additionally, pods can be tagged with a label for recommended scheduling advice</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Google Shape;630;g3f3b2c5dcf_0_578: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g3f3b2c5dcf_0_578:notes"/>
          <p:cNvSpPr txBox="1"/>
          <p:nvPr>
            <p:ph idx="1" type="body"/>
          </p:nvPr>
        </p:nvSpPr>
        <p:spPr>
          <a:xfrm>
            <a:off x="629392" y="4667764"/>
            <a:ext cx="6068400" cy="6405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Additionally, pods can be tagged with a label for recommended scheduling advice</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Google Shape;636;g3f3b2c5dcf_0_604: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7" name="Google Shape;637;g3f3b2c5dcf_0_604:notes"/>
          <p:cNvSpPr txBox="1"/>
          <p:nvPr>
            <p:ph idx="1" type="body"/>
          </p:nvPr>
        </p:nvSpPr>
        <p:spPr>
          <a:xfrm>
            <a:off x="666211" y="4848043"/>
            <a:ext cx="6275400" cy="4589400"/>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spcBef>
                <a:spcPts val="0"/>
              </a:spcBef>
              <a:spcAft>
                <a:spcPts val="0"/>
              </a:spcAft>
              <a:buClr>
                <a:schemeClr val="dk1"/>
              </a:buClr>
              <a:buSzPts val="1100"/>
              <a:buFont typeface="Arial"/>
              <a:buAutoNum type="arabicPeriod"/>
            </a:pPr>
            <a:r>
              <a:rPr b="1" i="0" lang="en-US" sz="1100" u="none" cap="none" strike="noStrike">
                <a:solidFill>
                  <a:schemeClr val="dk1"/>
                </a:solidFill>
                <a:latin typeface="Arial"/>
                <a:ea typeface="Arial"/>
                <a:cs typeface="Arial"/>
                <a:sym typeface="Arial"/>
              </a:rPr>
              <a:t>Create a simple pod.yaml with the following contents</a:t>
            </a:r>
            <a:endParaRPr/>
          </a:p>
          <a:p>
            <a:pPr indent="-169517" lvl="0" marL="239367"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apiVersion: v1</a:t>
            </a:r>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kind: Pod</a:t>
            </a:r>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metadata:</a:t>
            </a:r>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name: nginx</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labels:</a:t>
            </a:r>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name: nginx</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spec:</a:t>
            </a:r>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containers:</a:t>
            </a:r>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 name: nginx</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image: nginx</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ports:</a:t>
            </a:r>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 containerPort: 80</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2. Kubectl create –f pod.yaml</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3. Kubectl get pods</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This highlights an example of Kubernetes deployment creation. As with many Kubernetes objects, deployments are usually created from a file such as a yaml or json. While this could be done via command line it is often impractical to do so. </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Further reading:</a:t>
            </a:r>
            <a:endParaRPr/>
          </a:p>
          <a:p>
            <a:pPr indent="0" lvl="0" marL="0" marR="0" rtl="0" algn="l">
              <a:spcBef>
                <a:spcPts val="0"/>
              </a:spcBef>
              <a:spcAft>
                <a:spcPts val="0"/>
              </a:spcAft>
              <a:buNone/>
            </a:pPr>
            <a:r>
              <a:rPr b="0" i="0" lang="en-US" sz="1100" u="sng" cap="none" strike="noStrike">
                <a:solidFill>
                  <a:schemeClr val="hlink"/>
                </a:solidFill>
                <a:latin typeface="Arial"/>
                <a:ea typeface="Arial"/>
                <a:cs typeface="Arial"/>
                <a:sym typeface="Arial"/>
                <a:hlinkClick r:id="rId2"/>
              </a:rPr>
              <a:t>https://kubernetes.io/docs/concepts/workloads/controllers/deployment/#creating-a-deployment</a:t>
            </a:r>
            <a:r>
              <a:rPr b="0" i="0" lang="en-US" sz="1100" u="none" cap="none" strike="noStrike">
                <a:solidFill>
                  <a:schemeClr val="dk1"/>
                </a:solidFill>
                <a:latin typeface="Arial"/>
                <a:ea typeface="Arial"/>
                <a:cs typeface="Arial"/>
                <a:sym typeface="Arial"/>
              </a:rPr>
              <a:t> </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3f3b2c5dcf_0_5:notes"/>
          <p:cNvSpPr/>
          <p:nvPr>
            <p:ph idx="2" type="sldImg"/>
          </p:nvPr>
        </p:nvSpPr>
        <p:spPr>
          <a:xfrm>
            <a:off x="752475" y="341313"/>
            <a:ext cx="5810400" cy="43578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250" name="Google Shape;250;g3f3b2c5dcf_0_5:notes"/>
          <p:cNvSpPr txBox="1"/>
          <p:nvPr>
            <p:ph idx="1" type="body"/>
          </p:nvPr>
        </p:nvSpPr>
        <p:spPr>
          <a:xfrm>
            <a:off x="731520" y="4960619"/>
            <a:ext cx="5852100" cy="3920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Google Shape;644;p70: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5" name="Google Shape;645;p70:notes"/>
          <p:cNvSpPr txBox="1"/>
          <p:nvPr>
            <p:ph idx="1" type="body"/>
          </p:nvPr>
        </p:nvSpPr>
        <p:spPr>
          <a:xfrm>
            <a:off x="708088" y="4655888"/>
            <a:ext cx="5942094" cy="486125"/>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Deployments (and controllers) are loops that maintain state.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g3f3b2c5dcf_0_611:notes"/>
          <p:cNvSpPr/>
          <p:nvPr>
            <p:ph idx="2" type="sldImg"/>
          </p:nvPr>
        </p:nvSpPr>
        <p:spPr>
          <a:xfrm>
            <a:off x="766763" y="598488"/>
            <a:ext cx="5976900" cy="448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3" name="Google Shape;653;g3f3b2c5dcf_0_611: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101600" lvl="0" marL="17145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9" name="Shape 659"/>
        <p:cNvGrpSpPr/>
        <p:nvPr/>
      </p:nvGrpSpPr>
      <p:grpSpPr>
        <a:xfrm>
          <a:off x="0" y="0"/>
          <a:ext cx="0" cy="0"/>
          <a:chOff x="0" y="0"/>
          <a:chExt cx="0" cy="0"/>
        </a:xfrm>
      </p:grpSpPr>
      <p:sp>
        <p:nvSpPr>
          <p:cNvPr id="660" name="Google Shape;660;g3f3b2c5dcf_0_618: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g3f3b2c5dcf_0_618: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Google Shape;667;p71: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8" name="Google Shape;668;p71:notes"/>
          <p:cNvSpPr txBox="1"/>
          <p:nvPr>
            <p:ph idx="1" type="body"/>
          </p:nvPr>
        </p:nvSpPr>
        <p:spPr>
          <a:xfrm>
            <a:off x="439387" y="4703388"/>
            <a:ext cx="6341423" cy="4630613"/>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lnSpc>
                <a:spcPct val="100000"/>
              </a:lnSpc>
              <a:spcBef>
                <a:spcPts val="0"/>
              </a:spcBef>
              <a:spcAft>
                <a:spcPts val="0"/>
              </a:spcAft>
              <a:buClr>
                <a:schemeClr val="dk1"/>
              </a:buClr>
              <a:buSzPts val="1150"/>
              <a:buFont typeface="Calibri"/>
              <a:buAutoNum type="arabicPeriod"/>
            </a:pPr>
            <a:r>
              <a:rPr b="0" i="0" lang="en-US" sz="1150" u="none" cap="none" strike="noStrike">
                <a:solidFill>
                  <a:schemeClr val="dk1"/>
                </a:solidFill>
                <a:latin typeface="Calibri"/>
                <a:ea typeface="Calibri"/>
                <a:cs typeface="Calibri"/>
                <a:sym typeface="Calibri"/>
              </a:rPr>
              <a:t>Create a pod.yaml with the following contents</a:t>
            </a:r>
            <a:endParaRPr b="0" i="0" sz="1400" u="none" cap="none" strike="noStrike">
              <a:solidFill>
                <a:srgbClr val="000000"/>
              </a:solidFill>
              <a:latin typeface="Arial"/>
              <a:ea typeface="Arial"/>
              <a:cs typeface="Arial"/>
              <a:sym typeface="Arial"/>
            </a:endParaRPr>
          </a:p>
          <a:p>
            <a:pPr indent="-166342" lvl="0" marL="239367" marR="0" rtl="0" algn="l">
              <a:lnSpc>
                <a:spcPct val="100000"/>
              </a:lnSpc>
              <a:spcBef>
                <a:spcPts val="0"/>
              </a:spcBef>
              <a:spcAft>
                <a:spcPts val="0"/>
              </a:spcAft>
              <a:buClr>
                <a:schemeClr val="dk1"/>
              </a:buClr>
              <a:buSzPts val="1150"/>
              <a:buFont typeface="Calibri"/>
              <a:buNone/>
            </a:pPr>
            <a:r>
              <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apiVersion: v1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kind: Pod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metadata: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name: nginx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labels: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name: nginx</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spec: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containers: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 name: nginx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image: nginx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ports: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 containerPort: 80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2. Kubectl create –f pod.yaml</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3. Kubectl get pods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This highlights an example of Kubernetes deployment creation. As with many Kubernetes objects, deployments are usually created from a file such as a yaml or json. While this could be done via command line it is often impractical to do so.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Further reading: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https://kubernetes.io/docs/concepts/workloads/controllers/deployment/#creating-a-deployment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Note: This is a simple pod. This is interesting.</a:t>
            </a:r>
            <a:endParaRPr b="0" i="0" sz="115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5" name="Shape 675"/>
        <p:cNvGrpSpPr/>
        <p:nvPr/>
      </p:nvGrpSpPr>
      <p:grpSpPr>
        <a:xfrm>
          <a:off x="0" y="0"/>
          <a:ext cx="0" cy="0"/>
          <a:chOff x="0" y="0"/>
          <a:chExt cx="0" cy="0"/>
        </a:xfrm>
      </p:grpSpPr>
      <p:sp>
        <p:nvSpPr>
          <p:cNvPr id="676" name="Google Shape;676;p73: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7" name="Google Shape;677;p73: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2" name="Shape 682"/>
        <p:cNvGrpSpPr/>
        <p:nvPr/>
      </p:nvGrpSpPr>
      <p:grpSpPr>
        <a:xfrm>
          <a:off x="0" y="0"/>
          <a:ext cx="0" cy="0"/>
          <a:chOff x="0" y="0"/>
          <a:chExt cx="0" cy="0"/>
        </a:xfrm>
      </p:grpSpPr>
      <p:sp>
        <p:nvSpPr>
          <p:cNvPr id="683" name="Google Shape;683;g3f3b2c5dcf_0_655: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4" name="Google Shape;684;g3f3b2c5dcf_0_655: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9" name="Shape 689"/>
        <p:cNvGrpSpPr/>
        <p:nvPr/>
      </p:nvGrpSpPr>
      <p:grpSpPr>
        <a:xfrm>
          <a:off x="0" y="0"/>
          <a:ext cx="0" cy="0"/>
          <a:chOff x="0" y="0"/>
          <a:chExt cx="0" cy="0"/>
        </a:xfrm>
      </p:grpSpPr>
      <p:sp>
        <p:nvSpPr>
          <p:cNvPr id="690" name="Google Shape;690;p75: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1" name="Google Shape;691;p75: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7" name="Shape 697"/>
        <p:cNvGrpSpPr/>
        <p:nvPr/>
      </p:nvGrpSpPr>
      <p:grpSpPr>
        <a:xfrm>
          <a:off x="0" y="0"/>
          <a:ext cx="0" cy="0"/>
          <a:chOff x="0" y="0"/>
          <a:chExt cx="0" cy="0"/>
        </a:xfrm>
      </p:grpSpPr>
      <p:sp>
        <p:nvSpPr>
          <p:cNvPr id="698" name="Google Shape;698;g3f3b2c5dcf_0_641:notes"/>
          <p:cNvSpPr/>
          <p:nvPr>
            <p:ph idx="2" type="sldImg"/>
          </p:nvPr>
        </p:nvSpPr>
        <p:spPr>
          <a:xfrm>
            <a:off x="766763" y="598488"/>
            <a:ext cx="5976900" cy="448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9" name="Google Shape;699;g3f3b2c5dcf_0_641: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0" lvl="0" marL="0" rtl="0" algn="l">
              <a:lnSpc>
                <a:spcPct val="175000"/>
              </a:lnSpc>
              <a:spcBef>
                <a:spcPts val="800"/>
              </a:spcBef>
              <a:spcAft>
                <a:spcPts val="0"/>
              </a:spcAft>
              <a:buClr>
                <a:schemeClr val="dk1"/>
              </a:buClr>
              <a:buSzPts val="1100"/>
              <a:buFont typeface="Arial"/>
              <a:buNone/>
            </a:pPr>
            <a:r>
              <a:rPr lang="en-US" sz="1200">
                <a:highlight>
                  <a:srgbClr val="FFFFFF"/>
                </a:highlight>
                <a:latin typeface="Roboto"/>
                <a:ea typeface="Roboto"/>
                <a:cs typeface="Roboto"/>
                <a:sym typeface="Roboto"/>
              </a:rPr>
              <a:t>When the service type is set to </a:t>
            </a:r>
            <a:r>
              <a:rPr b="1" lang="en-US" sz="1050">
                <a:solidFill>
                  <a:srgbClr val="303030"/>
                </a:solidFill>
                <a:highlight>
                  <a:srgbClr val="F7F7F7"/>
                </a:highlight>
                <a:latin typeface="Roboto Mono"/>
                <a:ea typeface="Roboto Mono"/>
                <a:cs typeface="Roboto Mono"/>
                <a:sym typeface="Roboto Mono"/>
              </a:rPr>
              <a:t>LoadBalancer</a:t>
            </a:r>
            <a:r>
              <a:rPr lang="en-US" sz="1200">
                <a:highlight>
                  <a:srgbClr val="FFFFFF"/>
                </a:highlight>
                <a:latin typeface="Roboto"/>
                <a:ea typeface="Roboto"/>
                <a:cs typeface="Roboto"/>
                <a:sym typeface="Roboto"/>
              </a:rPr>
              <a:t>, Kubernetes provides functionality equivalent to </a:t>
            </a:r>
            <a:r>
              <a:rPr b="1" lang="en-US" sz="1050">
                <a:solidFill>
                  <a:srgbClr val="303030"/>
                </a:solidFill>
                <a:highlight>
                  <a:srgbClr val="F7F7F7"/>
                </a:highlight>
                <a:latin typeface="Roboto Mono"/>
                <a:ea typeface="Roboto Mono"/>
                <a:cs typeface="Roboto Mono"/>
                <a:sym typeface="Roboto Mono"/>
              </a:rPr>
              <a:t>type=&lt;ClusterIP&gt;</a:t>
            </a:r>
            <a:r>
              <a:rPr lang="en-US" sz="1200">
                <a:highlight>
                  <a:srgbClr val="FFFFFF"/>
                </a:highlight>
                <a:latin typeface="Roboto"/>
                <a:ea typeface="Roboto"/>
                <a:cs typeface="Roboto"/>
                <a:sym typeface="Roboto"/>
              </a:rPr>
              <a:t> to pods within the cluster and extends it by programming the (external to Kubernetes) load balancer with entries for the Kubernetes pods. The Kubernetes service controller automates the creation of the external load balancer, health checks (if needed), firewall rules (if needed) and retrieves the external IP allocated by the cloud provider and populates it in the service object.</a:t>
            </a:r>
            <a:endParaRPr sz="1200">
              <a:highlight>
                <a:srgbClr val="FFFFFF"/>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highlight>
                <a:srgbClr val="FFFFFF"/>
              </a:highlight>
              <a:latin typeface="Roboto"/>
              <a:ea typeface="Roboto"/>
              <a:cs typeface="Roboto"/>
              <a:sym typeface="Roboto"/>
            </a:endParaRPr>
          </a:p>
          <a:p>
            <a:pPr indent="0" lvl="0" marL="69850" marR="0" rtl="0" algn="l">
              <a:spcBef>
                <a:spcPts val="0"/>
              </a:spcBef>
              <a:spcAft>
                <a:spcPts val="0"/>
              </a:spcAft>
              <a:buClr>
                <a:schemeClr val="dk1"/>
              </a:buClr>
              <a:buSzPts val="1100"/>
              <a:buFont typeface="Arial"/>
              <a:buNone/>
            </a:pPr>
            <a:r>
              <a:rPr lang="en-US" sz="1050" u="sng">
                <a:solidFill>
                  <a:srgbClr val="047AC6"/>
                </a:solidFill>
                <a:hlinkClick r:id="rId2"/>
              </a:rPr>
              <a:t>https://medium.com/google-cloud/kubernetes-nodeport-vs-loadbalancer-vs-ingress-when-should-i-use-what-922f010849e0</a:t>
            </a:r>
            <a:r>
              <a:rPr lang="en-US" sz="1050">
                <a:solidFill>
                  <a:srgbClr val="383838"/>
                </a:solidFill>
              </a:rPr>
              <a:t>  and </a:t>
            </a:r>
            <a:r>
              <a:rPr lang="en-US" sz="1050" u="sng">
                <a:solidFill>
                  <a:srgbClr val="047AC6"/>
                </a:solidFill>
                <a:hlinkClick r:id="rId3"/>
              </a:rPr>
              <a:t>https://medium.com/google-cloud/kubernetes-from-load-balancer-to-pod-3f2399637b0c</a:t>
            </a:r>
            <a:endParaRPr/>
          </a:p>
          <a:p>
            <a:pPr indent="0" lvl="0" marL="69850" marR="0" rtl="0" algn="l">
              <a:spcBef>
                <a:spcPts val="0"/>
              </a:spcBef>
              <a:spcAft>
                <a:spcPts val="0"/>
              </a:spcAft>
              <a:buClr>
                <a:schemeClr val="dk1"/>
              </a:buClr>
              <a:buSzPts val="1100"/>
              <a:buFont typeface="Arial"/>
              <a:buNone/>
            </a:pPr>
            <a:r>
              <a:t/>
            </a:r>
            <a:endParaRPr/>
          </a:p>
          <a:p>
            <a:pPr indent="0" lvl="0" marL="69850" marR="0" rtl="0" algn="l">
              <a:spcBef>
                <a:spcPts val="0"/>
              </a:spcBef>
              <a:spcAft>
                <a:spcPts val="0"/>
              </a:spcAft>
              <a:buClr>
                <a:schemeClr val="dk1"/>
              </a:buClr>
              <a:buSzPts val="1100"/>
              <a:buFont typeface="Arial"/>
              <a:buNone/>
            </a:pPr>
            <a:r>
              <a:t/>
            </a:r>
            <a:endParaRPr sz="1350">
              <a:solidFill>
                <a:srgbClr val="383838"/>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g3f3b2c5dcf_0_889:notes"/>
          <p:cNvSpPr/>
          <p:nvPr>
            <p:ph idx="2" type="sldImg"/>
          </p:nvPr>
        </p:nvSpPr>
        <p:spPr>
          <a:xfrm>
            <a:off x="766763" y="598488"/>
            <a:ext cx="5976900" cy="448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5" name="Google Shape;705;g3f3b2c5dcf_0_889: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0" lvl="0" marL="0" rtl="0" algn="l">
              <a:lnSpc>
                <a:spcPct val="175000"/>
              </a:lnSpc>
              <a:spcBef>
                <a:spcPts val="800"/>
              </a:spcBef>
              <a:spcAft>
                <a:spcPts val="0"/>
              </a:spcAft>
              <a:buClr>
                <a:schemeClr val="dk1"/>
              </a:buClr>
              <a:buSzPts val="1100"/>
              <a:buFont typeface="Arial"/>
              <a:buNone/>
            </a:pPr>
            <a:r>
              <a:rPr lang="en-US" sz="1200">
                <a:highlight>
                  <a:srgbClr val="FFFFFF"/>
                </a:highlight>
                <a:latin typeface="Roboto"/>
                <a:ea typeface="Roboto"/>
                <a:cs typeface="Roboto"/>
                <a:sym typeface="Roboto"/>
              </a:rPr>
              <a:t>When the service type is set to </a:t>
            </a:r>
            <a:r>
              <a:rPr b="1" lang="en-US" sz="1050">
                <a:solidFill>
                  <a:srgbClr val="303030"/>
                </a:solidFill>
                <a:highlight>
                  <a:srgbClr val="F7F7F7"/>
                </a:highlight>
                <a:latin typeface="Roboto Mono"/>
                <a:ea typeface="Roboto Mono"/>
                <a:cs typeface="Roboto Mono"/>
                <a:sym typeface="Roboto Mono"/>
              </a:rPr>
              <a:t>LoadBalancer</a:t>
            </a:r>
            <a:r>
              <a:rPr lang="en-US" sz="1200">
                <a:highlight>
                  <a:srgbClr val="FFFFFF"/>
                </a:highlight>
                <a:latin typeface="Roboto"/>
                <a:ea typeface="Roboto"/>
                <a:cs typeface="Roboto"/>
                <a:sym typeface="Roboto"/>
              </a:rPr>
              <a:t>, Kubernetes provides functionality equivalent to </a:t>
            </a:r>
            <a:r>
              <a:rPr b="1" lang="en-US" sz="1050">
                <a:solidFill>
                  <a:srgbClr val="303030"/>
                </a:solidFill>
                <a:highlight>
                  <a:srgbClr val="F7F7F7"/>
                </a:highlight>
                <a:latin typeface="Roboto Mono"/>
                <a:ea typeface="Roboto Mono"/>
                <a:cs typeface="Roboto Mono"/>
                <a:sym typeface="Roboto Mono"/>
              </a:rPr>
              <a:t>type=&lt;ClusterIP&gt;</a:t>
            </a:r>
            <a:r>
              <a:rPr lang="en-US" sz="1200">
                <a:highlight>
                  <a:srgbClr val="FFFFFF"/>
                </a:highlight>
                <a:latin typeface="Roboto"/>
                <a:ea typeface="Roboto"/>
                <a:cs typeface="Roboto"/>
                <a:sym typeface="Roboto"/>
              </a:rPr>
              <a:t> to pods within the cluster and extends it by programming the (external to Kubernetes) load balancer with entries for the Kubernetes pods. The Kubernetes service controller automates the creation of the external load balancer, health checks (if needed), firewall rules (if needed) and retrieves the external IP allocated by the cloud provider and populates it in the service object.</a:t>
            </a:r>
            <a:endParaRPr sz="1200">
              <a:highlight>
                <a:srgbClr val="FFFFFF"/>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highlight>
                <a:srgbClr val="FFFFFF"/>
              </a:highlight>
              <a:latin typeface="Roboto"/>
              <a:ea typeface="Roboto"/>
              <a:cs typeface="Roboto"/>
              <a:sym typeface="Roboto"/>
            </a:endParaRPr>
          </a:p>
          <a:p>
            <a:pPr indent="0" lvl="0" marL="69850" marR="0" rtl="0" algn="l">
              <a:spcBef>
                <a:spcPts val="0"/>
              </a:spcBef>
              <a:spcAft>
                <a:spcPts val="0"/>
              </a:spcAft>
              <a:buClr>
                <a:schemeClr val="dk1"/>
              </a:buClr>
              <a:buSzPts val="1100"/>
              <a:buFont typeface="Arial"/>
              <a:buNone/>
            </a:pPr>
            <a:r>
              <a:rPr lang="en-US" sz="1050" u="sng">
                <a:solidFill>
                  <a:srgbClr val="047AC6"/>
                </a:solidFill>
                <a:hlinkClick r:id="rId2"/>
              </a:rPr>
              <a:t>https://medium.com/google-cloud/kubernetes-nodeport-vs-loadbalancer-vs-ingress-when-should-i-use-what-922f010849e0</a:t>
            </a:r>
            <a:r>
              <a:rPr lang="en-US" sz="1050">
                <a:solidFill>
                  <a:srgbClr val="383838"/>
                </a:solidFill>
              </a:rPr>
              <a:t>  and </a:t>
            </a:r>
            <a:r>
              <a:rPr lang="en-US" sz="1050" u="sng">
                <a:solidFill>
                  <a:srgbClr val="047AC6"/>
                </a:solidFill>
                <a:hlinkClick r:id="rId3"/>
              </a:rPr>
              <a:t>https://medium.com/google-cloud/kubernetes-from-load-balancer-to-pod-3f2399637b0c</a:t>
            </a:r>
            <a:endParaRPr/>
          </a:p>
          <a:p>
            <a:pPr indent="0" lvl="0" marL="69850" marR="0" rtl="0" algn="l">
              <a:spcBef>
                <a:spcPts val="0"/>
              </a:spcBef>
              <a:spcAft>
                <a:spcPts val="0"/>
              </a:spcAft>
              <a:buClr>
                <a:schemeClr val="dk1"/>
              </a:buClr>
              <a:buSzPts val="1100"/>
              <a:buFont typeface="Arial"/>
              <a:buNone/>
            </a:pPr>
            <a:r>
              <a:t/>
            </a:r>
            <a:endParaRPr/>
          </a:p>
          <a:p>
            <a:pPr indent="0" lvl="0" marL="69850" marR="0" rtl="0" algn="l">
              <a:spcBef>
                <a:spcPts val="0"/>
              </a:spcBef>
              <a:spcAft>
                <a:spcPts val="0"/>
              </a:spcAft>
              <a:buClr>
                <a:schemeClr val="dk1"/>
              </a:buClr>
              <a:buSzPts val="1100"/>
              <a:buFont typeface="Arial"/>
              <a:buNone/>
            </a:pPr>
            <a:r>
              <a:t/>
            </a:r>
            <a:endParaRPr sz="1350">
              <a:solidFill>
                <a:srgbClr val="383838"/>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3" name="Shape 713"/>
        <p:cNvGrpSpPr/>
        <p:nvPr/>
      </p:nvGrpSpPr>
      <p:grpSpPr>
        <a:xfrm>
          <a:off x="0" y="0"/>
          <a:ext cx="0" cy="0"/>
          <a:chOff x="0" y="0"/>
          <a:chExt cx="0" cy="0"/>
        </a:xfrm>
      </p:grpSpPr>
      <p:sp>
        <p:nvSpPr>
          <p:cNvPr id="714" name="Google Shape;714;g3f3b2c5dcf_0_900: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5" name="Google Shape;715;g3f3b2c5dcf_0_900: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a:t>Ingress explained as a part of nodePort, ClusterIP, LoadBalancer and Ingress</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3f3b2c5dcf_0_113:notes"/>
          <p:cNvSpPr txBox="1"/>
          <p:nvPr>
            <p:ph idx="1" type="body"/>
          </p:nvPr>
        </p:nvSpPr>
        <p:spPr>
          <a:xfrm>
            <a:off x="731500" y="4560550"/>
            <a:ext cx="5852100" cy="43206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304800" lvl="0" marL="457200" marR="0" rtl="0" algn="l">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Official Repositories - These are repositories of popular commercial and open-source software and systems that are maintained by their “Official” providers. THese undergo special vetting, static analysis for malware, and are usually among the best-documented container images.</a:t>
            </a:r>
            <a:endParaRPr/>
          </a:p>
        </p:txBody>
      </p:sp>
      <p:sp>
        <p:nvSpPr>
          <p:cNvPr id="257" name="Google Shape;257;g3f3b2c5dcf_0_113: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1" name="Shape 721"/>
        <p:cNvGrpSpPr/>
        <p:nvPr/>
      </p:nvGrpSpPr>
      <p:grpSpPr>
        <a:xfrm>
          <a:off x="0" y="0"/>
          <a:ext cx="0" cy="0"/>
          <a:chOff x="0" y="0"/>
          <a:chExt cx="0" cy="0"/>
        </a:xfrm>
      </p:grpSpPr>
      <p:sp>
        <p:nvSpPr>
          <p:cNvPr id="722" name="Google Shape;722;g3f3b2c5dcf_0_647: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69850" rtl="0" algn="l">
              <a:spcBef>
                <a:spcPts val="0"/>
              </a:spcBef>
              <a:spcAft>
                <a:spcPts val="0"/>
              </a:spcAft>
              <a:buNone/>
            </a:pPr>
            <a:r>
              <a:rPr lang="en-US" sz="1050">
                <a:solidFill>
                  <a:srgbClr val="383838"/>
                </a:solidFill>
              </a:rPr>
              <a:t>-- to make NodePort work - </a:t>
            </a:r>
            <a:r>
              <a:rPr lang="en-US" sz="1050" u="sng">
                <a:solidFill>
                  <a:srgbClr val="047AC6"/>
                </a:solidFill>
                <a:hlinkClick r:id="rId2"/>
              </a:rPr>
              <a:t>https://stackoverflow.com/questions/45543694/kubernetes-cluster-on-aws-with-kops-nodeport-service-unavailable/45561848#45561848</a:t>
            </a:r>
            <a:r>
              <a:rPr lang="en-US" sz="1050">
                <a:solidFill>
                  <a:srgbClr val="383838"/>
                </a:solidFill>
              </a:rPr>
              <a:t> , show this in a 2 cluster node, using nodeport and exposing , only the inbound rule for that node - </a:t>
            </a:r>
            <a:r>
              <a:rPr lang="en-US" sz="1050" u="sng">
                <a:solidFill>
                  <a:schemeClr val="hlink"/>
                </a:solidFill>
                <a:hlinkClick r:id="rId3"/>
              </a:rPr>
              <a:t>http://34.222.12.167:32083/</a:t>
            </a:r>
            <a:endParaRPr sz="1050">
              <a:solidFill>
                <a:srgbClr val="383838"/>
              </a:solidFill>
            </a:endParaRPr>
          </a:p>
          <a:p>
            <a:pPr indent="0" lvl="0" marL="69850" rtl="0" algn="l">
              <a:spcBef>
                <a:spcPts val="0"/>
              </a:spcBef>
              <a:spcAft>
                <a:spcPts val="0"/>
              </a:spcAft>
              <a:buNone/>
            </a:pPr>
            <a:r>
              <a:t/>
            </a:r>
            <a:endParaRPr sz="1050">
              <a:solidFill>
                <a:srgbClr val="383838"/>
              </a:solidFill>
            </a:endParaRPr>
          </a:p>
          <a:p>
            <a:pPr indent="0" lvl="0" marL="69850" rtl="0" algn="l">
              <a:spcBef>
                <a:spcPts val="0"/>
              </a:spcBef>
              <a:spcAft>
                <a:spcPts val="0"/>
              </a:spcAft>
              <a:buNone/>
            </a:pPr>
            <a:r>
              <a:rPr lang="en-US" sz="1350">
                <a:solidFill>
                  <a:srgbClr val="383838"/>
                </a:solidFill>
              </a:rPr>
              <a:t>kubectl expose pod sharevol --type NodePort --name sharevol-service --port 3006</a:t>
            </a:r>
            <a:endParaRPr sz="1350">
              <a:solidFill>
                <a:srgbClr val="383838"/>
              </a:solidFill>
            </a:endParaRPr>
          </a:p>
          <a:p>
            <a:pPr indent="0" lvl="0" marL="69850" rtl="0" algn="l">
              <a:spcBef>
                <a:spcPts val="0"/>
              </a:spcBef>
              <a:spcAft>
                <a:spcPts val="0"/>
              </a:spcAft>
              <a:buNone/>
            </a:pPr>
            <a:r>
              <a:t/>
            </a:r>
            <a:endParaRPr sz="1350">
              <a:solidFill>
                <a:srgbClr val="383838"/>
              </a:solidFill>
            </a:endParaRPr>
          </a:p>
          <a:p>
            <a:pPr indent="0" lvl="0" marL="0" rtl="0" algn="l">
              <a:lnSpc>
                <a:spcPct val="157143"/>
              </a:lnSpc>
              <a:spcBef>
                <a:spcPts val="0"/>
              </a:spcBef>
              <a:spcAft>
                <a:spcPts val="0"/>
              </a:spcAft>
              <a:buNone/>
            </a:pPr>
            <a:r>
              <a:rPr b="1" lang="en-US" sz="1350">
                <a:solidFill>
                  <a:srgbClr val="0000FF"/>
                </a:solidFill>
              </a:rPr>
              <a:t>Example - create node , expose as nodePort service</a:t>
            </a:r>
            <a:endParaRPr b="1" sz="1350">
              <a:solidFill>
                <a:srgbClr val="0000FF"/>
              </a:solidFill>
            </a:endParaRPr>
          </a:p>
          <a:p>
            <a:pPr indent="0" lvl="0" marL="0" rtl="0" algn="l">
              <a:lnSpc>
                <a:spcPct val="157143"/>
              </a:lnSpc>
              <a:spcBef>
                <a:spcPts val="800"/>
              </a:spcBef>
              <a:spcAft>
                <a:spcPts val="0"/>
              </a:spcAft>
              <a:buNone/>
            </a:pPr>
            <a:r>
              <a:rPr lang="en-US" sz="1350"/>
              <a:t>kubectl expose pod nginx-apparmor --type NodePort --name nginx-apparmor-service --port 3003</a:t>
            </a:r>
            <a:endParaRPr sz="1350"/>
          </a:p>
          <a:p>
            <a:pPr indent="0" lvl="0" marL="0" rtl="0" algn="l">
              <a:lnSpc>
                <a:spcPct val="157143"/>
              </a:lnSpc>
              <a:spcBef>
                <a:spcPts val="800"/>
              </a:spcBef>
              <a:spcAft>
                <a:spcPts val="0"/>
              </a:spcAft>
              <a:buNone/>
            </a:pPr>
            <a:r>
              <a:rPr lang="en-US" sz="1350">
                <a:solidFill>
                  <a:srgbClr val="383838"/>
                </a:solidFill>
              </a:rPr>
              <a:t>-- to make NodePort work - </a:t>
            </a:r>
            <a:r>
              <a:rPr lang="en-US" sz="1350" u="sng">
                <a:solidFill>
                  <a:srgbClr val="047AC6"/>
                </a:solidFill>
                <a:hlinkClick r:id="rId4"/>
              </a:rPr>
              <a:t>https://stackoverflow.com/questions/45543694/kubernetes-cluster-on-aws-with-kops-nodeport-service-unavailable/45561848#45561848</a:t>
            </a:r>
            <a:r>
              <a:rPr lang="en-US" sz="1350">
                <a:solidFill>
                  <a:srgbClr val="383838"/>
                </a:solidFill>
              </a:rPr>
              <a:t> , show this in a 2 cluster node, using nodeport and exposing , only the inbound rule for that node - http://34.222.12.167:32083/</a:t>
            </a:r>
            <a:endParaRPr/>
          </a:p>
        </p:txBody>
      </p:sp>
      <p:sp>
        <p:nvSpPr>
          <p:cNvPr id="723" name="Google Shape;723;g3f3b2c5dcf_0_647: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7" name="Shape 727"/>
        <p:cNvGrpSpPr/>
        <p:nvPr/>
      </p:nvGrpSpPr>
      <p:grpSpPr>
        <a:xfrm>
          <a:off x="0" y="0"/>
          <a:ext cx="0" cy="0"/>
          <a:chOff x="0" y="0"/>
          <a:chExt cx="0" cy="0"/>
        </a:xfrm>
      </p:grpSpPr>
      <p:sp>
        <p:nvSpPr>
          <p:cNvPr id="728" name="Google Shape;728;p76: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9" name="Google Shape;729;p76:notes"/>
          <p:cNvSpPr txBox="1"/>
          <p:nvPr>
            <p:ph idx="1" type="body"/>
          </p:nvPr>
        </p:nvSpPr>
        <p:spPr>
          <a:xfrm>
            <a:off x="629392" y="4703388"/>
            <a:ext cx="6127668" cy="1471777"/>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services --all-namespaces</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This reveals the kubernetes services that are usually running as part of the kubernetes system namespace.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chemeClr val="hlink"/>
                </a:solidFill>
                <a:latin typeface="Calibri"/>
                <a:ea typeface="Calibri"/>
                <a:cs typeface="Calibri"/>
                <a:sym typeface="Calibri"/>
                <a:hlinkClick r:id="rId2"/>
              </a:rPr>
              <a:t>http://kubernetesbyexample.com/services/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dk1"/>
              </a:solidFill>
              <a:latin typeface="Calibri"/>
              <a:ea typeface="Calibri"/>
              <a:cs typeface="Calibri"/>
              <a:sym typeface="Calibri"/>
            </a:endParaRPr>
          </a:p>
          <a:p>
            <a:pPr indent="0" lvl="0" marL="0" rtl="0" algn="l">
              <a:lnSpc>
                <a:spcPct val="175000"/>
              </a:lnSpc>
              <a:spcBef>
                <a:spcPts val="0"/>
              </a:spcBef>
              <a:spcAft>
                <a:spcPts val="0"/>
              </a:spcAft>
              <a:buClr>
                <a:schemeClr val="dk1"/>
              </a:buClr>
              <a:buSzPts val="1100"/>
              <a:buFont typeface="Arial"/>
              <a:buNone/>
            </a:pPr>
            <a:r>
              <a:rPr lang="en-US" sz="1200">
                <a:solidFill>
                  <a:schemeClr val="dk1"/>
                </a:solidFill>
                <a:highlight>
                  <a:srgbClr val="FFFFFF"/>
                </a:highlight>
                <a:latin typeface="Roboto"/>
                <a:ea typeface="Roboto"/>
                <a:cs typeface="Roboto"/>
                <a:sym typeface="Roboto"/>
              </a:rPr>
              <a:t>As mentioned previously, a Service is backed by a group of Pods. These Pods are exposed through </a:t>
            </a:r>
            <a:r>
              <a:rPr b="1" lang="en-US" sz="1050">
                <a:solidFill>
                  <a:srgbClr val="303030"/>
                </a:solidFill>
                <a:highlight>
                  <a:srgbClr val="F7F7F7"/>
                </a:highlight>
                <a:latin typeface="Roboto Mono"/>
                <a:ea typeface="Roboto Mono"/>
                <a:cs typeface="Roboto Mono"/>
                <a:sym typeface="Roboto Mono"/>
              </a:rPr>
              <a:t>endpoints</a:t>
            </a:r>
            <a:r>
              <a:rPr lang="en-US" sz="1200">
                <a:solidFill>
                  <a:schemeClr val="dk1"/>
                </a:solidFill>
                <a:highlight>
                  <a:srgbClr val="FFFFFF"/>
                </a:highlight>
                <a:latin typeface="Roboto"/>
                <a:ea typeface="Roboto"/>
                <a:cs typeface="Roboto"/>
                <a:sym typeface="Roboto"/>
              </a:rPr>
              <a:t>. The Service’s selector will be evaluated continuously and the results will be POSTed to an </a:t>
            </a:r>
            <a:r>
              <a:rPr b="1" lang="en-US" sz="1200">
                <a:solidFill>
                  <a:schemeClr val="dk1"/>
                </a:solidFill>
                <a:highlight>
                  <a:srgbClr val="FFFFFF"/>
                </a:highlight>
                <a:latin typeface="Roboto"/>
                <a:ea typeface="Roboto"/>
                <a:cs typeface="Roboto"/>
                <a:sym typeface="Roboto"/>
              </a:rPr>
              <a:t>Endpoints</a:t>
            </a:r>
            <a:r>
              <a:rPr lang="en-US" sz="1200">
                <a:solidFill>
                  <a:schemeClr val="dk1"/>
                </a:solidFill>
                <a:highlight>
                  <a:srgbClr val="FFFFFF"/>
                </a:highlight>
                <a:latin typeface="Roboto"/>
                <a:ea typeface="Roboto"/>
                <a:cs typeface="Roboto"/>
                <a:sym typeface="Roboto"/>
              </a:rPr>
              <a:t> object also named </a:t>
            </a:r>
            <a:r>
              <a:rPr b="1" lang="en-US" sz="1050">
                <a:solidFill>
                  <a:srgbClr val="303030"/>
                </a:solidFill>
                <a:highlight>
                  <a:srgbClr val="F7F7F7"/>
                </a:highlight>
                <a:latin typeface="Roboto Mono"/>
                <a:ea typeface="Roboto Mono"/>
                <a:cs typeface="Roboto Mono"/>
                <a:sym typeface="Roboto Mono"/>
              </a:rPr>
              <a:t>my-nginx</a:t>
            </a:r>
            <a:r>
              <a:rPr lang="en-US" sz="1200">
                <a:solidFill>
                  <a:schemeClr val="dk1"/>
                </a:solidFill>
                <a:highlight>
                  <a:srgbClr val="FFFFFF"/>
                </a:highlight>
                <a:latin typeface="Roboto"/>
                <a:ea typeface="Roboto"/>
                <a:cs typeface="Roboto"/>
                <a:sym typeface="Roboto"/>
              </a:rPr>
              <a:t>. When a Pod dies, it is automatically removed from the endpoints, and new Pods matching the Service’s selector will automatically get added to the endpoints. Check the endpoints, and note that the IPs are the same as the Pods created in the first step:</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5" name="Shape 735"/>
        <p:cNvGrpSpPr/>
        <p:nvPr/>
      </p:nvGrpSpPr>
      <p:grpSpPr>
        <a:xfrm>
          <a:off x="0" y="0"/>
          <a:ext cx="0" cy="0"/>
          <a:chOff x="0" y="0"/>
          <a:chExt cx="0" cy="0"/>
        </a:xfrm>
      </p:grpSpPr>
      <p:sp>
        <p:nvSpPr>
          <p:cNvPr id="736" name="Google Shape;736;g3f3b2c5dcf_0_793: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7" name="Google Shape;737;g3f3b2c5dcf_0_793:notes"/>
          <p:cNvSpPr txBox="1"/>
          <p:nvPr>
            <p:ph idx="1" type="body"/>
          </p:nvPr>
        </p:nvSpPr>
        <p:spPr>
          <a:xfrm>
            <a:off x="629392" y="4703388"/>
            <a:ext cx="6127800" cy="1471800"/>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services --all-namespaces</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This reveals the kubernetes services that are usually running as part of the kubernetes system namespace.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chemeClr val="hlink"/>
                </a:solidFill>
                <a:latin typeface="Calibri"/>
                <a:ea typeface="Calibri"/>
                <a:cs typeface="Calibri"/>
                <a:sym typeface="Calibri"/>
                <a:hlinkClick r:id="rId2"/>
              </a:rPr>
              <a:t>http://kubernetesbyexample.com/services/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dk1"/>
              </a:solidFill>
              <a:latin typeface="Calibri"/>
              <a:ea typeface="Calibri"/>
              <a:cs typeface="Calibri"/>
              <a:sym typeface="Calibri"/>
            </a:endParaRPr>
          </a:p>
          <a:p>
            <a:pPr indent="0" lvl="0" marL="0" rtl="0" algn="l">
              <a:lnSpc>
                <a:spcPct val="175000"/>
              </a:lnSpc>
              <a:spcBef>
                <a:spcPts val="0"/>
              </a:spcBef>
              <a:spcAft>
                <a:spcPts val="0"/>
              </a:spcAft>
              <a:buClr>
                <a:schemeClr val="dk1"/>
              </a:buClr>
              <a:buSzPts val="1100"/>
              <a:buFont typeface="Arial"/>
              <a:buNone/>
            </a:pPr>
            <a:r>
              <a:rPr lang="en-US" sz="1200">
                <a:solidFill>
                  <a:schemeClr val="dk1"/>
                </a:solidFill>
                <a:highlight>
                  <a:srgbClr val="FFFFFF"/>
                </a:highlight>
                <a:latin typeface="Roboto"/>
                <a:ea typeface="Roboto"/>
                <a:cs typeface="Roboto"/>
                <a:sym typeface="Roboto"/>
              </a:rPr>
              <a:t>As mentioned previously, a Service is backed by a group of Pods. These Pods are exposed through </a:t>
            </a:r>
            <a:r>
              <a:rPr b="1" lang="en-US" sz="1050">
                <a:solidFill>
                  <a:srgbClr val="303030"/>
                </a:solidFill>
                <a:highlight>
                  <a:srgbClr val="F7F7F7"/>
                </a:highlight>
                <a:latin typeface="Roboto Mono"/>
                <a:ea typeface="Roboto Mono"/>
                <a:cs typeface="Roboto Mono"/>
                <a:sym typeface="Roboto Mono"/>
              </a:rPr>
              <a:t>endpoints</a:t>
            </a:r>
            <a:r>
              <a:rPr lang="en-US" sz="1200">
                <a:solidFill>
                  <a:schemeClr val="dk1"/>
                </a:solidFill>
                <a:highlight>
                  <a:srgbClr val="FFFFFF"/>
                </a:highlight>
                <a:latin typeface="Roboto"/>
                <a:ea typeface="Roboto"/>
                <a:cs typeface="Roboto"/>
                <a:sym typeface="Roboto"/>
              </a:rPr>
              <a:t>. The Service’s selector will be evaluated continuously and the results will be POSTed to an </a:t>
            </a:r>
            <a:r>
              <a:rPr b="1" lang="en-US" sz="1200">
                <a:solidFill>
                  <a:schemeClr val="dk1"/>
                </a:solidFill>
                <a:highlight>
                  <a:srgbClr val="FFFFFF"/>
                </a:highlight>
                <a:latin typeface="Roboto"/>
                <a:ea typeface="Roboto"/>
                <a:cs typeface="Roboto"/>
                <a:sym typeface="Roboto"/>
              </a:rPr>
              <a:t>Endpoints</a:t>
            </a:r>
            <a:r>
              <a:rPr lang="en-US" sz="1200">
                <a:solidFill>
                  <a:schemeClr val="dk1"/>
                </a:solidFill>
                <a:highlight>
                  <a:srgbClr val="FFFFFF"/>
                </a:highlight>
                <a:latin typeface="Roboto"/>
                <a:ea typeface="Roboto"/>
                <a:cs typeface="Roboto"/>
                <a:sym typeface="Roboto"/>
              </a:rPr>
              <a:t> object also named </a:t>
            </a:r>
            <a:r>
              <a:rPr b="1" lang="en-US" sz="1050">
                <a:solidFill>
                  <a:srgbClr val="303030"/>
                </a:solidFill>
                <a:highlight>
                  <a:srgbClr val="F7F7F7"/>
                </a:highlight>
                <a:latin typeface="Roboto Mono"/>
                <a:ea typeface="Roboto Mono"/>
                <a:cs typeface="Roboto Mono"/>
                <a:sym typeface="Roboto Mono"/>
              </a:rPr>
              <a:t>my-nginx</a:t>
            </a:r>
            <a:r>
              <a:rPr lang="en-US" sz="1200">
                <a:solidFill>
                  <a:schemeClr val="dk1"/>
                </a:solidFill>
                <a:highlight>
                  <a:srgbClr val="FFFFFF"/>
                </a:highlight>
                <a:latin typeface="Roboto"/>
                <a:ea typeface="Roboto"/>
                <a:cs typeface="Roboto"/>
                <a:sym typeface="Roboto"/>
              </a:rPr>
              <a:t>. When a Pod dies, it is automatically removed from the endpoints, and new Pods matching the Service’s selector will automatically get added to the endpoints. Check the endpoints, and note that the IPs are the same as the Pods created in the first step:</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1" name="Shape 741"/>
        <p:cNvGrpSpPr/>
        <p:nvPr/>
      </p:nvGrpSpPr>
      <p:grpSpPr>
        <a:xfrm>
          <a:off x="0" y="0"/>
          <a:ext cx="0" cy="0"/>
          <a:chOff x="0" y="0"/>
          <a:chExt cx="0" cy="0"/>
        </a:xfrm>
      </p:grpSpPr>
      <p:sp>
        <p:nvSpPr>
          <p:cNvPr id="742" name="Google Shape;742;g3f3b2c5dcf_0_870: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3" name="Google Shape;743;g3f3b2c5dcf_0_870:notes"/>
          <p:cNvSpPr txBox="1"/>
          <p:nvPr>
            <p:ph idx="1" type="body"/>
          </p:nvPr>
        </p:nvSpPr>
        <p:spPr>
          <a:xfrm>
            <a:off x="629392" y="4703388"/>
            <a:ext cx="6127800" cy="1471800"/>
          </a:xfrm>
          <a:prstGeom prst="rect">
            <a:avLst/>
          </a:prstGeom>
          <a:solidFill>
            <a:schemeClr val="lt1"/>
          </a:solidFill>
          <a:ln>
            <a:noFill/>
          </a:ln>
        </p:spPr>
        <p:txBody>
          <a:bodyPr anchorCtr="0" anchor="t" bIns="47850" lIns="95725" spcFirstLastPara="1" rIns="95725" wrap="square" tIns="47850">
            <a:noAutofit/>
          </a:bodyPr>
          <a:lstStyle/>
          <a:p>
            <a:pPr indent="0" lvl="0" marL="0" rtl="0" algn="l">
              <a:lnSpc>
                <a:spcPct val="175000"/>
              </a:lnSpc>
              <a:spcBef>
                <a:spcPts val="0"/>
              </a:spcBef>
              <a:spcAft>
                <a:spcPts val="0"/>
              </a:spcAft>
              <a:buClr>
                <a:schemeClr val="dk1"/>
              </a:buClr>
              <a:buSzPts val="1100"/>
              <a:buFont typeface="Arial"/>
              <a:buNone/>
            </a:pPr>
            <a:r>
              <a:rPr lang="en-US" sz="1200">
                <a:solidFill>
                  <a:schemeClr val="dk1"/>
                </a:solidFill>
                <a:highlight>
                  <a:srgbClr val="FFFFFF"/>
                </a:highlight>
                <a:latin typeface="Roboto"/>
                <a:ea typeface="Roboto"/>
                <a:cs typeface="Roboto"/>
                <a:sym typeface="Roboto"/>
              </a:rPr>
              <a:t>The </a:t>
            </a:r>
            <a:r>
              <a:rPr b="1" lang="en-US" sz="1050">
                <a:solidFill>
                  <a:srgbClr val="303030"/>
                </a:solidFill>
                <a:highlight>
                  <a:srgbClr val="F7F7F7"/>
                </a:highlight>
                <a:latin typeface="Roboto Mono"/>
                <a:ea typeface="Roboto Mono"/>
                <a:cs typeface="Roboto Mono"/>
                <a:sym typeface="Roboto Mono"/>
              </a:rPr>
              <a:t>kubectl apply</a:t>
            </a:r>
            <a:r>
              <a:rPr lang="en-US" sz="1200">
                <a:solidFill>
                  <a:schemeClr val="dk1"/>
                </a:solidFill>
                <a:highlight>
                  <a:srgbClr val="FFFFFF"/>
                </a:highlight>
                <a:latin typeface="Roboto"/>
                <a:ea typeface="Roboto"/>
                <a:cs typeface="Roboto"/>
                <a:sym typeface="Roboto"/>
              </a:rPr>
              <a:t> command calculates this patch request using the configuration file, the live configuration, and the </a:t>
            </a:r>
            <a:r>
              <a:rPr b="1" lang="en-US" sz="1050">
                <a:solidFill>
                  <a:srgbClr val="303030"/>
                </a:solidFill>
                <a:highlight>
                  <a:srgbClr val="F7F7F7"/>
                </a:highlight>
                <a:latin typeface="Roboto Mono"/>
                <a:ea typeface="Roboto Mono"/>
                <a:cs typeface="Roboto Mono"/>
                <a:sym typeface="Roboto Mono"/>
              </a:rPr>
              <a:t>last-applied-configuration</a:t>
            </a:r>
            <a:r>
              <a:rPr lang="en-US" sz="1200">
                <a:solidFill>
                  <a:schemeClr val="dk1"/>
                </a:solidFill>
                <a:highlight>
                  <a:srgbClr val="FFFFFF"/>
                </a:highlight>
                <a:latin typeface="Roboto"/>
                <a:ea typeface="Roboto"/>
                <a:cs typeface="Roboto"/>
                <a:sym typeface="Roboto"/>
              </a:rPr>
              <a:t> annotation stored in the live configuration</a:t>
            </a:r>
            <a:endParaRPr sz="1200">
              <a:solidFill>
                <a:schemeClr val="dk1"/>
              </a:solidFill>
              <a:highlight>
                <a:srgbClr val="FFFFFF"/>
              </a:highlight>
              <a:latin typeface="Roboto"/>
              <a:ea typeface="Roboto"/>
              <a:cs typeface="Roboto"/>
              <a:sym typeface="Roboto"/>
            </a:endParaRPr>
          </a:p>
          <a:p>
            <a:pPr indent="0" lvl="0" marL="0" rtl="0" algn="l">
              <a:lnSpc>
                <a:spcPct val="175000"/>
              </a:lnSpc>
              <a:spcBef>
                <a:spcPts val="0"/>
              </a:spcBef>
              <a:spcAft>
                <a:spcPts val="0"/>
              </a:spcAft>
              <a:buClr>
                <a:schemeClr val="dk1"/>
              </a:buClr>
              <a:buSzPts val="1100"/>
              <a:buFont typeface="Arial"/>
              <a:buNone/>
            </a:pPr>
            <a:r>
              <a:rPr lang="en-US" sz="1200">
                <a:solidFill>
                  <a:schemeClr val="dk1"/>
                </a:solidFill>
                <a:highlight>
                  <a:srgbClr val="FFFFFF"/>
                </a:highlight>
                <a:latin typeface="Roboto"/>
                <a:ea typeface="Roboto"/>
                <a:cs typeface="Roboto"/>
                <a:sym typeface="Roboto"/>
              </a:rPr>
              <a:t>The </a:t>
            </a:r>
            <a:r>
              <a:rPr b="1" lang="en-US" sz="1050">
                <a:solidFill>
                  <a:srgbClr val="303030"/>
                </a:solidFill>
                <a:highlight>
                  <a:srgbClr val="F7F7F7"/>
                </a:highlight>
                <a:latin typeface="Roboto Mono"/>
                <a:ea typeface="Roboto Mono"/>
                <a:cs typeface="Roboto Mono"/>
                <a:sym typeface="Roboto Mono"/>
              </a:rPr>
              <a:t>kubectl apply</a:t>
            </a:r>
            <a:r>
              <a:rPr lang="en-US" sz="1200">
                <a:solidFill>
                  <a:schemeClr val="dk1"/>
                </a:solidFill>
                <a:highlight>
                  <a:srgbClr val="FFFFFF"/>
                </a:highlight>
                <a:latin typeface="Roboto"/>
                <a:ea typeface="Roboto"/>
                <a:cs typeface="Roboto"/>
                <a:sym typeface="Roboto"/>
              </a:rPr>
              <a:t> command writes the contents of the configuration file to the </a:t>
            </a:r>
            <a:r>
              <a:rPr b="1" lang="en-US" sz="1050">
                <a:solidFill>
                  <a:srgbClr val="303030"/>
                </a:solidFill>
                <a:highlight>
                  <a:srgbClr val="F7F7F7"/>
                </a:highlight>
                <a:latin typeface="Roboto Mono"/>
                <a:ea typeface="Roboto Mono"/>
                <a:cs typeface="Roboto Mono"/>
                <a:sym typeface="Roboto Mono"/>
              </a:rPr>
              <a:t>kubectl.kubernetes.io/last-applied-configuration</a:t>
            </a:r>
            <a:r>
              <a:rPr lang="en-US" sz="1200">
                <a:solidFill>
                  <a:schemeClr val="dk1"/>
                </a:solidFill>
                <a:highlight>
                  <a:srgbClr val="FFFFFF"/>
                </a:highlight>
                <a:latin typeface="Roboto"/>
                <a:ea typeface="Roboto"/>
                <a:cs typeface="Roboto"/>
                <a:sym typeface="Roboto"/>
              </a:rPr>
              <a:t> annotation. This is used to identify fields that have been removed from the configuration file and need to be cleared from the live configuration. Here are the steps used to calculate which fields should be deleted or set:</a:t>
            </a:r>
            <a:endParaRPr sz="1200">
              <a:solidFill>
                <a:schemeClr val="dk1"/>
              </a:solidFill>
              <a:highlight>
                <a:srgbClr val="FFFFFF"/>
              </a:highlight>
              <a:latin typeface="Roboto"/>
              <a:ea typeface="Roboto"/>
              <a:cs typeface="Roboto"/>
              <a:sym typeface="Roboto"/>
            </a:endParaRPr>
          </a:p>
          <a:p>
            <a:pPr indent="-304800" lvl="0" marL="457200" rtl="0" algn="l">
              <a:lnSpc>
                <a:spcPct val="175000"/>
              </a:lnSpc>
              <a:spcBef>
                <a:spcPts val="1500"/>
              </a:spcBef>
              <a:spcAft>
                <a:spcPts val="0"/>
              </a:spcAft>
              <a:buClr>
                <a:schemeClr val="dk1"/>
              </a:buClr>
              <a:buSzPts val="1200"/>
              <a:buFont typeface="Roboto"/>
              <a:buAutoNum type="arabicPeriod"/>
            </a:pPr>
            <a:r>
              <a:rPr lang="en-US" sz="1200">
                <a:solidFill>
                  <a:schemeClr val="dk1"/>
                </a:solidFill>
                <a:highlight>
                  <a:srgbClr val="FFFFFF"/>
                </a:highlight>
                <a:latin typeface="Roboto"/>
                <a:ea typeface="Roboto"/>
                <a:cs typeface="Roboto"/>
                <a:sym typeface="Roboto"/>
              </a:rPr>
              <a:t>Calculate the fields to delete. These are the fields present in </a:t>
            </a:r>
            <a:r>
              <a:rPr b="1" lang="en-US" sz="1050">
                <a:solidFill>
                  <a:srgbClr val="303030"/>
                </a:solidFill>
                <a:highlight>
                  <a:srgbClr val="F7F7F7"/>
                </a:highlight>
                <a:latin typeface="Roboto Mono"/>
                <a:ea typeface="Roboto Mono"/>
                <a:cs typeface="Roboto Mono"/>
                <a:sym typeface="Roboto Mono"/>
              </a:rPr>
              <a:t>last-applied-configuration</a:t>
            </a:r>
            <a:r>
              <a:rPr lang="en-US" sz="1200">
                <a:solidFill>
                  <a:schemeClr val="dk1"/>
                </a:solidFill>
                <a:highlight>
                  <a:srgbClr val="FFFFFF"/>
                </a:highlight>
                <a:latin typeface="Roboto"/>
                <a:ea typeface="Roboto"/>
                <a:cs typeface="Roboto"/>
                <a:sym typeface="Roboto"/>
              </a:rPr>
              <a:t> and missing from the configuration file.</a:t>
            </a:r>
            <a:endParaRPr sz="1200">
              <a:solidFill>
                <a:schemeClr val="dk1"/>
              </a:solidFill>
              <a:highlight>
                <a:srgbClr val="FFFFFF"/>
              </a:highlight>
              <a:latin typeface="Roboto"/>
              <a:ea typeface="Roboto"/>
              <a:cs typeface="Roboto"/>
              <a:sym typeface="Roboto"/>
            </a:endParaRPr>
          </a:p>
          <a:p>
            <a:pPr indent="-304800" lvl="0" marL="457200" rtl="0" algn="l">
              <a:lnSpc>
                <a:spcPct val="175000"/>
              </a:lnSpc>
              <a:spcBef>
                <a:spcPts val="0"/>
              </a:spcBef>
              <a:spcAft>
                <a:spcPts val="0"/>
              </a:spcAft>
              <a:buClr>
                <a:schemeClr val="dk1"/>
              </a:buClr>
              <a:buSzPts val="1200"/>
              <a:buFont typeface="Roboto"/>
              <a:buAutoNum type="arabicPeriod"/>
            </a:pPr>
            <a:r>
              <a:rPr lang="en-US" sz="1200">
                <a:solidFill>
                  <a:schemeClr val="dk1"/>
                </a:solidFill>
                <a:highlight>
                  <a:srgbClr val="FFFFFF"/>
                </a:highlight>
                <a:latin typeface="Roboto"/>
                <a:ea typeface="Roboto"/>
                <a:cs typeface="Roboto"/>
                <a:sym typeface="Roboto"/>
              </a:rPr>
              <a:t>Calculate the fields to add or set. These are the fields present in the configuration file whose values don’t match the live configuration.</a:t>
            </a:r>
            <a:endParaRPr sz="1200">
              <a:solidFill>
                <a:schemeClr val="dk1"/>
              </a:solidFill>
              <a:highlight>
                <a:srgbClr val="FFFFFF"/>
              </a:highlight>
              <a:latin typeface="Roboto"/>
              <a:ea typeface="Roboto"/>
              <a:cs typeface="Roboto"/>
              <a:sym typeface="Roboto"/>
            </a:endParaRPr>
          </a:p>
          <a:p>
            <a:pPr indent="0" lvl="0" marL="0" rtl="0" algn="l">
              <a:lnSpc>
                <a:spcPct val="175000"/>
              </a:lnSpc>
              <a:spcBef>
                <a:spcPts val="2300"/>
              </a:spcBef>
              <a:spcAft>
                <a:spcPts val="0"/>
              </a:spcAft>
              <a:buClr>
                <a:schemeClr val="dk1"/>
              </a:buClr>
              <a:buSzPts val="1100"/>
              <a:buFont typeface="Arial"/>
              <a:buNone/>
            </a:pPr>
            <a:r>
              <a:rPr lang="en-US" sz="1200">
                <a:solidFill>
                  <a:schemeClr val="dk1"/>
                </a:solidFill>
                <a:highlight>
                  <a:srgbClr val="FFFFFF"/>
                </a:highlight>
                <a:latin typeface="Roboto"/>
                <a:ea typeface="Roboto"/>
                <a:cs typeface="Roboto"/>
                <a:sym typeface="Roboto"/>
              </a:rPr>
              <a:t>Here’s an example. Suppose this is the configuration file for a Deployment object:</a:t>
            </a:r>
            <a:endParaRPr sz="1200">
              <a:solidFill>
                <a:schemeClr val="dk1"/>
              </a:solidFill>
              <a:highlight>
                <a:srgbClr val="FFFFFF"/>
              </a:highlight>
              <a:latin typeface="Roboto"/>
              <a:ea typeface="Roboto"/>
              <a:cs typeface="Roboto"/>
              <a:sym typeface="Roboto"/>
            </a:endParaRPr>
          </a:p>
          <a:p>
            <a:pPr indent="0" lvl="0" marL="0" rtl="0" algn="l">
              <a:lnSpc>
                <a:spcPct val="175000"/>
              </a:lnSpc>
              <a:spcBef>
                <a:spcPts val="0"/>
              </a:spcBef>
              <a:spcAft>
                <a:spcPts val="0"/>
              </a:spcAft>
              <a:buClr>
                <a:schemeClr val="dk1"/>
              </a:buClr>
              <a:buSzPts val="1100"/>
              <a:buFont typeface="Arial"/>
              <a:buNone/>
            </a:pPr>
            <a:r>
              <a:t/>
            </a:r>
            <a:endParaRPr sz="1200">
              <a:solidFill>
                <a:schemeClr val="dk1"/>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Google Shape;748;g3f3b2c5dcf_0_674: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9" name="Google Shape;749;g3f3b2c5dcf_0_674:notes"/>
          <p:cNvSpPr txBox="1"/>
          <p:nvPr>
            <p:ph idx="1" type="body"/>
          </p:nvPr>
        </p:nvSpPr>
        <p:spPr>
          <a:xfrm>
            <a:off x="629392" y="4703388"/>
            <a:ext cx="6127800" cy="1471800"/>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services --all-namespaces</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This reveals the kubernetes services that are usually running as part of the kubernetes system namespace.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chemeClr val="hlink"/>
                </a:solidFill>
                <a:latin typeface="Calibri"/>
                <a:ea typeface="Calibri"/>
                <a:cs typeface="Calibri"/>
                <a:sym typeface="Calibri"/>
                <a:hlinkClick r:id="rId2"/>
              </a:rPr>
              <a:t>http://kubernetesbyexample.com/services/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dk1"/>
              </a:solidFill>
              <a:latin typeface="Calibri"/>
              <a:ea typeface="Calibri"/>
              <a:cs typeface="Calibri"/>
              <a:sym typeface="Calibri"/>
            </a:endParaRPr>
          </a:p>
          <a:p>
            <a:pPr indent="0" lvl="0" marL="0" rtl="0" algn="l">
              <a:lnSpc>
                <a:spcPct val="175000"/>
              </a:lnSpc>
              <a:spcBef>
                <a:spcPts val="0"/>
              </a:spcBef>
              <a:spcAft>
                <a:spcPts val="0"/>
              </a:spcAft>
              <a:buClr>
                <a:schemeClr val="dk1"/>
              </a:buClr>
              <a:buSzPts val="1100"/>
              <a:buFont typeface="Arial"/>
              <a:buNone/>
            </a:pPr>
            <a:r>
              <a:rPr lang="en-US" sz="1200">
                <a:solidFill>
                  <a:schemeClr val="dk1"/>
                </a:solidFill>
                <a:highlight>
                  <a:srgbClr val="FFFFFF"/>
                </a:highlight>
                <a:latin typeface="Roboto"/>
                <a:ea typeface="Roboto"/>
                <a:cs typeface="Roboto"/>
                <a:sym typeface="Roboto"/>
              </a:rPr>
              <a:t>As mentioned previously, a Service is backed by a group of Pods. These Pods are exposed through </a:t>
            </a:r>
            <a:r>
              <a:rPr b="1" lang="en-US" sz="1050">
                <a:solidFill>
                  <a:srgbClr val="303030"/>
                </a:solidFill>
                <a:highlight>
                  <a:srgbClr val="F7F7F7"/>
                </a:highlight>
                <a:latin typeface="Roboto Mono"/>
                <a:ea typeface="Roboto Mono"/>
                <a:cs typeface="Roboto Mono"/>
                <a:sym typeface="Roboto Mono"/>
              </a:rPr>
              <a:t>endpoints</a:t>
            </a:r>
            <a:r>
              <a:rPr lang="en-US" sz="1200">
                <a:solidFill>
                  <a:schemeClr val="dk1"/>
                </a:solidFill>
                <a:highlight>
                  <a:srgbClr val="FFFFFF"/>
                </a:highlight>
                <a:latin typeface="Roboto"/>
                <a:ea typeface="Roboto"/>
                <a:cs typeface="Roboto"/>
                <a:sym typeface="Roboto"/>
              </a:rPr>
              <a:t>. The Service’s selector will be evaluated continuously and the results will be POSTed to an </a:t>
            </a:r>
            <a:r>
              <a:rPr b="1" lang="en-US" sz="1200">
                <a:solidFill>
                  <a:schemeClr val="dk1"/>
                </a:solidFill>
                <a:highlight>
                  <a:srgbClr val="FFFFFF"/>
                </a:highlight>
                <a:latin typeface="Roboto"/>
                <a:ea typeface="Roboto"/>
                <a:cs typeface="Roboto"/>
                <a:sym typeface="Roboto"/>
              </a:rPr>
              <a:t>Endpoints</a:t>
            </a:r>
            <a:r>
              <a:rPr lang="en-US" sz="1200">
                <a:solidFill>
                  <a:schemeClr val="dk1"/>
                </a:solidFill>
                <a:highlight>
                  <a:srgbClr val="FFFFFF"/>
                </a:highlight>
                <a:latin typeface="Roboto"/>
                <a:ea typeface="Roboto"/>
                <a:cs typeface="Roboto"/>
                <a:sym typeface="Roboto"/>
              </a:rPr>
              <a:t> object also named </a:t>
            </a:r>
            <a:r>
              <a:rPr b="1" lang="en-US" sz="1050">
                <a:solidFill>
                  <a:srgbClr val="303030"/>
                </a:solidFill>
                <a:highlight>
                  <a:srgbClr val="F7F7F7"/>
                </a:highlight>
                <a:latin typeface="Roboto Mono"/>
                <a:ea typeface="Roboto Mono"/>
                <a:cs typeface="Roboto Mono"/>
                <a:sym typeface="Roboto Mono"/>
              </a:rPr>
              <a:t>my-nginx</a:t>
            </a:r>
            <a:r>
              <a:rPr lang="en-US" sz="1200">
                <a:solidFill>
                  <a:schemeClr val="dk1"/>
                </a:solidFill>
                <a:highlight>
                  <a:srgbClr val="FFFFFF"/>
                </a:highlight>
                <a:latin typeface="Roboto"/>
                <a:ea typeface="Roboto"/>
                <a:cs typeface="Roboto"/>
                <a:sym typeface="Roboto"/>
              </a:rPr>
              <a:t>. When a Pod dies, it is automatically removed from the endpoints, and new Pods matching the Service’s selector will automatically get added to the endpoints. Check the endpoints, and note that the IPs are the same as the Pods created in the first step:</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4" name="Shape 754"/>
        <p:cNvGrpSpPr/>
        <p:nvPr/>
      </p:nvGrpSpPr>
      <p:grpSpPr>
        <a:xfrm>
          <a:off x="0" y="0"/>
          <a:ext cx="0" cy="0"/>
          <a:chOff x="0" y="0"/>
          <a:chExt cx="0" cy="0"/>
        </a:xfrm>
      </p:grpSpPr>
      <p:sp>
        <p:nvSpPr>
          <p:cNvPr id="755" name="Google Shape;755;p78: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6" name="Google Shape;756;p78:notes"/>
          <p:cNvSpPr txBox="1"/>
          <p:nvPr>
            <p:ph idx="1" type="body"/>
          </p:nvPr>
        </p:nvSpPr>
        <p:spPr>
          <a:xfrm>
            <a:off x="731838" y="4644013"/>
            <a:ext cx="5918344" cy="593003"/>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Trivia: Some internal Kubernetes engineers pronounce kubectl as ‘kubecuttle’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lang="en-US" sz="1200">
                <a:solidFill>
                  <a:schemeClr val="dk1"/>
                </a:solidFill>
                <a:latin typeface="Calibri"/>
                <a:ea typeface="Calibri"/>
                <a:cs typeface="Calibri"/>
                <a:sym typeface="Calibri"/>
              </a:rPr>
              <a:t>kubectl apply vs kubectl replace, create , vs using config files - </a:t>
            </a:r>
            <a:r>
              <a:rPr lang="en-US" sz="1200" u="sng">
                <a:solidFill>
                  <a:schemeClr val="hlink"/>
                </a:solidFill>
                <a:latin typeface="Calibri"/>
                <a:ea typeface="Calibri"/>
                <a:cs typeface="Calibri"/>
                <a:sym typeface="Calibri"/>
                <a:hlinkClick r:id="rId2"/>
              </a:rPr>
              <a:t>https://medium.com/bitnami-perspectives/imperative-declarative-and-a-few-kubectl-tricks-9d6deabdde</a:t>
            </a:r>
            <a:r>
              <a:rPr lang="en-US"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lang="en-US" sz="1200">
                <a:solidFill>
                  <a:schemeClr val="dk1"/>
                </a:solidFill>
                <a:latin typeface="Calibri"/>
                <a:ea typeface="Calibri"/>
                <a:cs typeface="Calibri"/>
                <a:sym typeface="Calibri"/>
              </a:rPr>
              <a:t>Objects using Imperative commands, objects using imperative config files, and declarative commands </a:t>
            </a:r>
            <a:endParaRPr sz="1200">
              <a:solidFill>
                <a:schemeClr val="dk1"/>
              </a:solidFill>
              <a:latin typeface="Calibri"/>
              <a:ea typeface="Calibri"/>
              <a:cs typeface="Calibri"/>
              <a:sym typeface="Calibri"/>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1" name="Shape 761"/>
        <p:cNvGrpSpPr/>
        <p:nvPr/>
      </p:nvGrpSpPr>
      <p:grpSpPr>
        <a:xfrm>
          <a:off x="0" y="0"/>
          <a:ext cx="0" cy="0"/>
          <a:chOff x="0" y="0"/>
          <a:chExt cx="0" cy="0"/>
        </a:xfrm>
      </p:grpSpPr>
      <p:sp>
        <p:nvSpPr>
          <p:cNvPr id="762" name="Google Shape;762;p77: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3" name="Google Shape;763;p77: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a:t>-- Add Selectors and Field Selectors, options too for some sample commands like this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lang="en-US"/>
              <a:t>.metadata.name or </a:t>
            </a:r>
            <a:r>
              <a:rPr b="1" lang="en-US" sz="1050">
                <a:solidFill>
                  <a:srgbClr val="303030"/>
                </a:solidFill>
                <a:highlight>
                  <a:srgbClr val="F7F7F7"/>
                </a:highlight>
                <a:latin typeface="Roboto Mono"/>
                <a:ea typeface="Roboto Mono"/>
                <a:cs typeface="Roboto Mono"/>
                <a:sym typeface="Roboto Mono"/>
              </a:rPr>
              <a:t>metadata.namespace!=default or status.phase=Pending</a:t>
            </a:r>
            <a:endParaRPr b="1" sz="1050">
              <a:solidFill>
                <a:srgbClr val="303030"/>
              </a:solidFill>
              <a:highlight>
                <a:srgbClr val="F7F7F7"/>
              </a:highlight>
              <a:latin typeface="Roboto Mono"/>
              <a:ea typeface="Roboto Mono"/>
              <a:cs typeface="Roboto Mono"/>
              <a:sym typeface="Roboto Mono"/>
            </a:endParaRPr>
          </a:p>
          <a:p>
            <a:pPr indent="0" lvl="0" marL="0" marR="0" rtl="0" algn="l">
              <a:lnSpc>
                <a:spcPct val="100000"/>
              </a:lnSpc>
              <a:spcBef>
                <a:spcPts val="0"/>
              </a:spcBef>
              <a:spcAft>
                <a:spcPts val="0"/>
              </a:spcAft>
              <a:buNone/>
            </a:pPr>
            <a:r>
              <a:t/>
            </a:r>
            <a:endParaRPr b="1" sz="1050">
              <a:solidFill>
                <a:srgbClr val="303030"/>
              </a:solidFill>
              <a:highlight>
                <a:srgbClr val="F7F7F7"/>
              </a:highlight>
              <a:latin typeface="Roboto Mono"/>
              <a:ea typeface="Roboto Mono"/>
              <a:cs typeface="Roboto Mono"/>
              <a:sym typeface="Roboto Mono"/>
            </a:endParaRPr>
          </a:p>
          <a:p>
            <a:pPr indent="0" lvl="0" marL="0" marR="0" rtl="0" algn="l">
              <a:lnSpc>
                <a:spcPct val="100000"/>
              </a:lnSpc>
              <a:spcBef>
                <a:spcPts val="0"/>
              </a:spcBef>
              <a:spcAft>
                <a:spcPts val="0"/>
              </a:spcAft>
              <a:buNone/>
            </a:pPr>
            <a:r>
              <a:rPr b="1" lang="en-US" sz="1050">
                <a:solidFill>
                  <a:srgbClr val="303030"/>
                </a:solidFill>
                <a:highlight>
                  <a:srgbClr val="F7F7F7"/>
                </a:highlight>
                <a:latin typeface="Roboto Mono"/>
                <a:ea typeface="Roboto Mono"/>
                <a:cs typeface="Roboto Mono"/>
                <a:sym typeface="Roboto Mono"/>
              </a:rPr>
              <a:t>kubectl get pods --field-selector status.phase</a:t>
            </a:r>
            <a:r>
              <a:rPr b="1" lang="en-US" sz="1050">
                <a:solidFill>
                  <a:srgbClr val="666666"/>
                </a:solidFill>
                <a:highlight>
                  <a:srgbClr val="F7F7F7"/>
                </a:highlight>
                <a:latin typeface="Roboto Mono"/>
                <a:ea typeface="Roboto Mono"/>
                <a:cs typeface="Roboto Mono"/>
                <a:sym typeface="Roboto Mono"/>
              </a:rPr>
              <a:t>=</a:t>
            </a:r>
            <a:r>
              <a:rPr b="1" lang="en-US" sz="1050">
                <a:solidFill>
                  <a:srgbClr val="303030"/>
                </a:solidFill>
                <a:highlight>
                  <a:srgbClr val="F7F7F7"/>
                </a:highlight>
                <a:latin typeface="Roboto Mono"/>
                <a:ea typeface="Roboto Mono"/>
                <a:cs typeface="Roboto Mono"/>
                <a:sym typeface="Roboto Mono"/>
              </a:rPr>
              <a:t>Running</a:t>
            </a:r>
            <a:endParaRPr b="1" sz="1050">
              <a:solidFill>
                <a:srgbClr val="303030"/>
              </a:solidFill>
              <a:highlight>
                <a:srgbClr val="F7F7F7"/>
              </a:highlight>
              <a:latin typeface="Roboto Mono"/>
              <a:ea typeface="Roboto Mono"/>
              <a:cs typeface="Roboto Mono"/>
              <a:sym typeface="Roboto Mono"/>
            </a:endParaRPr>
          </a:p>
          <a:p>
            <a:pPr indent="0" lvl="0" marL="0" marR="0" rtl="0" algn="l">
              <a:lnSpc>
                <a:spcPct val="100000"/>
              </a:lnSpc>
              <a:spcBef>
                <a:spcPts val="0"/>
              </a:spcBef>
              <a:spcAft>
                <a:spcPts val="0"/>
              </a:spcAft>
              <a:buNone/>
            </a:pPr>
            <a:r>
              <a:t/>
            </a:r>
            <a:endParaRPr b="1" sz="1050">
              <a:solidFill>
                <a:srgbClr val="303030"/>
              </a:solidFill>
              <a:highlight>
                <a:srgbClr val="F7F7F7"/>
              </a:highlight>
              <a:latin typeface="Roboto Mono"/>
              <a:ea typeface="Roboto Mono"/>
              <a:cs typeface="Roboto Mono"/>
              <a:sym typeface="Roboto Mono"/>
            </a:endParaRPr>
          </a:p>
          <a:p>
            <a:pPr indent="0" lvl="0" marL="0" marR="0" rtl="0" algn="l">
              <a:lnSpc>
                <a:spcPct val="100000"/>
              </a:lnSpc>
              <a:spcBef>
                <a:spcPts val="0"/>
              </a:spcBef>
              <a:spcAft>
                <a:spcPts val="0"/>
              </a:spcAft>
              <a:buNone/>
            </a:pPr>
            <a:r>
              <a:rPr b="1" lang="en-US" sz="1350">
                <a:solidFill>
                  <a:srgbClr val="383838"/>
                </a:solidFill>
              </a:rPr>
              <a:t>kubectl get pods --sort-by=.metadata.name -o wide --all-namespaces</a:t>
            </a:r>
            <a:endParaRPr b="1" sz="1350">
              <a:solidFill>
                <a:srgbClr val="383838"/>
              </a:solidFill>
            </a:endParaRPr>
          </a:p>
          <a:p>
            <a:pPr indent="0" lvl="0" marL="0" marR="0" rtl="0" algn="l">
              <a:lnSpc>
                <a:spcPct val="100000"/>
              </a:lnSpc>
              <a:spcBef>
                <a:spcPts val="0"/>
              </a:spcBef>
              <a:spcAft>
                <a:spcPts val="0"/>
              </a:spcAft>
              <a:buNone/>
            </a:pPr>
            <a:r>
              <a:t/>
            </a:r>
            <a:endParaRPr b="1" sz="1350">
              <a:solidFill>
                <a:srgbClr val="383838"/>
              </a:solidFill>
            </a:endParaRPr>
          </a:p>
          <a:p>
            <a:pPr indent="0" lvl="0" marL="0" marR="0" rtl="0" algn="l">
              <a:lnSpc>
                <a:spcPct val="100000"/>
              </a:lnSpc>
              <a:spcBef>
                <a:spcPts val="0"/>
              </a:spcBef>
              <a:spcAft>
                <a:spcPts val="0"/>
              </a:spcAft>
              <a:buNone/>
            </a:pPr>
            <a:r>
              <a:rPr b="1" lang="en-US" sz="1350">
                <a:solidFill>
                  <a:srgbClr val="383838"/>
                </a:solidFill>
              </a:rPr>
              <a:t>kubectl get pods -o=jsonpath"{..images}"  -l env=staging  -n cart</a:t>
            </a:r>
            <a:endParaRPr b="1" sz="1350">
              <a:solidFill>
                <a:srgbClr val="383838"/>
              </a:solidFill>
            </a:endParaRPr>
          </a:p>
          <a:p>
            <a:pPr indent="0" lvl="0" marL="0" marR="0" rtl="0" algn="l">
              <a:lnSpc>
                <a:spcPct val="100000"/>
              </a:lnSpc>
              <a:spcBef>
                <a:spcPts val="0"/>
              </a:spcBef>
              <a:spcAft>
                <a:spcPts val="0"/>
              </a:spcAft>
              <a:buNone/>
            </a:pPr>
            <a:r>
              <a:t/>
            </a:r>
            <a:endParaRPr b="1" sz="1350">
              <a:solidFill>
                <a:srgbClr val="383838"/>
              </a:solidFill>
            </a:endParaRPr>
          </a:p>
          <a:p>
            <a:pPr indent="0" lvl="0" marL="0" marR="0" rtl="0" algn="l">
              <a:lnSpc>
                <a:spcPct val="100000"/>
              </a:lnSpc>
              <a:spcBef>
                <a:spcPts val="0"/>
              </a:spcBef>
              <a:spcAft>
                <a:spcPts val="0"/>
              </a:spcAft>
              <a:buNone/>
            </a:pPr>
            <a:r>
              <a:rPr b="1" lang="en-US" sz="1350">
                <a:solidFill>
                  <a:srgbClr val="383838"/>
                </a:solidFill>
              </a:rPr>
              <a:t>kubectl get pods -n cart -w  (watch it for a while)</a:t>
            </a:r>
            <a:endParaRPr b="1" sz="1350">
              <a:solidFill>
                <a:srgbClr val="383838"/>
              </a:solidFill>
            </a:endParaRPr>
          </a:p>
          <a:p>
            <a:pPr indent="0" lvl="0" marL="0" marR="0" rtl="0" algn="l">
              <a:lnSpc>
                <a:spcPct val="100000"/>
              </a:lnSpc>
              <a:spcBef>
                <a:spcPts val="0"/>
              </a:spcBef>
              <a:spcAft>
                <a:spcPts val="0"/>
              </a:spcAft>
              <a:buNone/>
            </a:pPr>
            <a:r>
              <a:t/>
            </a:r>
            <a:endParaRPr b="1" sz="1350">
              <a:solidFill>
                <a:srgbClr val="383838"/>
              </a:solidFill>
            </a:endParaRPr>
          </a:p>
          <a:p>
            <a:pPr indent="0" lvl="0" marL="0" marR="1092200" rtl="0" algn="l">
              <a:lnSpc>
                <a:spcPct val="115000"/>
              </a:lnSpc>
              <a:spcBef>
                <a:spcPts val="1500"/>
              </a:spcBef>
              <a:spcAft>
                <a:spcPts val="0"/>
              </a:spcAft>
              <a:buClr>
                <a:schemeClr val="dk1"/>
              </a:buClr>
              <a:buSzPts val="1100"/>
              <a:buFont typeface="Arial"/>
              <a:buNone/>
            </a:pPr>
            <a:r>
              <a:rPr b="1" lang="en-US" sz="1050">
                <a:solidFill>
                  <a:srgbClr val="303030"/>
                </a:solidFill>
                <a:highlight>
                  <a:srgbClr val="F7F7F7"/>
                </a:highlight>
                <a:latin typeface="Roboto Mono"/>
                <a:ea typeface="Roboto Mono"/>
                <a:cs typeface="Roboto Mono"/>
                <a:sym typeface="Roboto Mono"/>
              </a:rPr>
              <a:t>$ kubectl get statefulsets,services --field-selector metadata.namespace!</a:t>
            </a:r>
            <a:r>
              <a:rPr b="1" lang="en-US" sz="1050">
                <a:solidFill>
                  <a:srgbClr val="666666"/>
                </a:solidFill>
                <a:highlight>
                  <a:srgbClr val="F7F7F7"/>
                </a:highlight>
                <a:latin typeface="Roboto Mono"/>
                <a:ea typeface="Roboto Mono"/>
                <a:cs typeface="Roboto Mono"/>
                <a:sym typeface="Roboto Mono"/>
              </a:rPr>
              <a:t>=</a:t>
            </a:r>
            <a:r>
              <a:rPr b="1" lang="en-US" sz="1050">
                <a:solidFill>
                  <a:srgbClr val="303030"/>
                </a:solidFill>
                <a:highlight>
                  <a:srgbClr val="F7F7F7"/>
                </a:highlight>
                <a:latin typeface="Roboto Mono"/>
                <a:ea typeface="Roboto Mono"/>
                <a:cs typeface="Roboto Mono"/>
                <a:sym typeface="Roboto Mono"/>
              </a:rPr>
              <a:t>default</a:t>
            </a:r>
            <a:endParaRPr b="1" sz="1050">
              <a:solidFill>
                <a:srgbClr val="303030"/>
              </a:solidFill>
              <a:highlight>
                <a:srgbClr val="F7F7F7"/>
              </a:highlight>
              <a:latin typeface="Roboto Mono"/>
              <a:ea typeface="Roboto Mono"/>
              <a:cs typeface="Roboto Mono"/>
              <a:sym typeface="Roboto Mono"/>
            </a:endParaRPr>
          </a:p>
          <a:p>
            <a:pPr indent="0" lvl="0" marL="952500" marR="952500" rtl="0" algn="l">
              <a:lnSpc>
                <a:spcPct val="115000"/>
              </a:lnSpc>
              <a:spcBef>
                <a:spcPts val="1500"/>
              </a:spcBef>
              <a:spcAft>
                <a:spcPts val="0"/>
              </a:spcAft>
              <a:buClr>
                <a:schemeClr val="dk1"/>
              </a:buClr>
              <a:buSzPts val="1100"/>
              <a:buFont typeface="Arial"/>
              <a:buNone/>
            </a:pPr>
            <a:r>
              <a:t/>
            </a:r>
            <a:endParaRPr b="1" sz="1050">
              <a:solidFill>
                <a:srgbClr val="303030"/>
              </a:solidFill>
              <a:highlight>
                <a:srgbClr val="F7F7F7"/>
              </a:highlight>
              <a:latin typeface="Roboto Mono"/>
              <a:ea typeface="Roboto Mono"/>
              <a:cs typeface="Roboto Mono"/>
              <a:sym typeface="Roboto Mono"/>
            </a:endParaRPr>
          </a:p>
          <a:p>
            <a:pPr indent="0" lvl="0" marL="0" marR="0" rtl="0" algn="l">
              <a:lnSpc>
                <a:spcPct val="100000"/>
              </a:lnSpc>
              <a:spcBef>
                <a:spcPts val="0"/>
              </a:spcBef>
              <a:spcAft>
                <a:spcPts val="0"/>
              </a:spcAft>
              <a:buNone/>
            </a:pPr>
            <a:r>
              <a:t/>
            </a:r>
            <a:endParaRPr b="1" sz="1350">
              <a:solidFill>
                <a:srgbClr val="383838"/>
              </a:solidFill>
            </a:endParaRPr>
          </a:p>
          <a:p>
            <a:pPr indent="0" lvl="0" marL="0" marR="0" rtl="0" algn="l">
              <a:lnSpc>
                <a:spcPct val="100000"/>
              </a:lnSpc>
              <a:spcBef>
                <a:spcPts val="0"/>
              </a:spcBef>
              <a:spcAft>
                <a:spcPts val="0"/>
              </a:spcAft>
              <a:buNone/>
            </a:pPr>
            <a:r>
              <a:t/>
            </a:r>
            <a:endParaRPr b="1" sz="1350">
              <a:solidFill>
                <a:srgbClr val="383838"/>
              </a:solidFill>
            </a:endParaRPr>
          </a:p>
          <a:p>
            <a:pPr indent="0" lvl="0" marL="0" marR="0" rtl="0" algn="l">
              <a:lnSpc>
                <a:spcPct val="100000"/>
              </a:lnSpc>
              <a:spcBef>
                <a:spcPts val="0"/>
              </a:spcBef>
              <a:spcAft>
                <a:spcPts val="0"/>
              </a:spcAft>
              <a:buNone/>
            </a:pPr>
            <a:r>
              <a:t/>
            </a:r>
            <a:endParaRPr b="1" sz="1050">
              <a:solidFill>
                <a:srgbClr val="303030"/>
              </a:solidFill>
              <a:highlight>
                <a:srgbClr val="F7F7F7"/>
              </a:highlight>
              <a:latin typeface="Roboto Mono"/>
              <a:ea typeface="Roboto Mono"/>
              <a:cs typeface="Roboto Mono"/>
              <a:sym typeface="Roboto Mono"/>
            </a:endParaRPr>
          </a:p>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9" name="Shape 769"/>
        <p:cNvGrpSpPr/>
        <p:nvPr/>
      </p:nvGrpSpPr>
      <p:grpSpPr>
        <a:xfrm>
          <a:off x="0" y="0"/>
          <a:ext cx="0" cy="0"/>
          <a:chOff x="0" y="0"/>
          <a:chExt cx="0" cy="0"/>
        </a:xfrm>
      </p:grpSpPr>
      <p:sp>
        <p:nvSpPr>
          <p:cNvPr id="770" name="Google Shape;770;p79: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1" name="Google Shape;771;p79:notes"/>
          <p:cNvSpPr txBox="1"/>
          <p:nvPr>
            <p:ph idx="1" type="body"/>
          </p:nvPr>
        </p:nvSpPr>
        <p:spPr>
          <a:xfrm>
            <a:off x="593766" y="4691514"/>
            <a:ext cx="6210795" cy="2077418"/>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run nginx --image nginx --port 80</a:t>
            </a:r>
            <a:endParaRPr b="0" i="0" sz="1400" u="none" cap="none" strike="noStrike">
              <a:solidFill>
                <a:srgbClr val="000000"/>
              </a:solidFill>
              <a:latin typeface="Arial"/>
              <a:ea typeface="Arial"/>
              <a:cs typeface="Arial"/>
              <a:sym typeface="Arial"/>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pods</a:t>
            </a:r>
            <a:endParaRPr b="0" i="0" sz="1400" u="none" cap="none" strike="noStrike">
              <a:solidFill>
                <a:srgbClr val="000000"/>
              </a:solidFill>
              <a:latin typeface="Arial"/>
              <a:ea typeface="Arial"/>
              <a:cs typeface="Arial"/>
              <a:sym typeface="Arial"/>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label pods nginx-158599303-04h8d new-label=awesome</a:t>
            </a:r>
            <a:endParaRPr b="0" i="0" sz="1400" u="none" cap="none" strike="noStrike">
              <a:solidFill>
                <a:srgbClr val="000000"/>
              </a:solidFill>
              <a:latin typeface="Arial"/>
              <a:ea typeface="Arial"/>
              <a:cs typeface="Arial"/>
              <a:sym typeface="Arial"/>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pods -l new-label=else</a:t>
            </a:r>
            <a:endParaRPr b="0" i="0" sz="1400" u="none" cap="none" strike="noStrike">
              <a:solidFill>
                <a:srgbClr val="000000"/>
              </a:solidFill>
              <a:latin typeface="Arial"/>
              <a:ea typeface="Arial"/>
              <a:cs typeface="Arial"/>
              <a:sym typeface="Arial"/>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pods -l new-label=awesome</a:t>
            </a:r>
            <a:endParaRPr b="0" i="0" sz="1400" u="none" cap="none" strike="noStrike">
              <a:solidFill>
                <a:srgbClr val="000000"/>
              </a:solidFill>
              <a:latin typeface="Arial"/>
              <a:ea typeface="Arial"/>
              <a:cs typeface="Arial"/>
              <a:sym typeface="Arial"/>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pods --show-labels</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http://kubernetesbyexample.com/labels/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7" name="Shape 777"/>
        <p:cNvGrpSpPr/>
        <p:nvPr/>
      </p:nvGrpSpPr>
      <p:grpSpPr>
        <a:xfrm>
          <a:off x="0" y="0"/>
          <a:ext cx="0" cy="0"/>
          <a:chOff x="0" y="0"/>
          <a:chExt cx="0" cy="0"/>
        </a:xfrm>
      </p:grpSpPr>
      <p:sp>
        <p:nvSpPr>
          <p:cNvPr id="778" name="Google Shape;778;p80: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9" name="Google Shape;779;p80:notes"/>
          <p:cNvSpPr txBox="1"/>
          <p:nvPr>
            <p:ph idx="1" type="body"/>
          </p:nvPr>
        </p:nvSpPr>
        <p:spPr>
          <a:xfrm>
            <a:off x="665018" y="4679638"/>
            <a:ext cx="6092042" cy="2041793"/>
          </a:xfrm>
          <a:prstGeom prst="rect">
            <a:avLst/>
          </a:prstGeom>
          <a:solidFill>
            <a:schemeClr val="lt1"/>
          </a:solidFill>
          <a:ln>
            <a:noFill/>
          </a:ln>
        </p:spPr>
        <p:txBody>
          <a:bodyPr anchorCtr="0" anchor="t" bIns="47850" lIns="95725" spcFirstLastPara="1" rIns="95725" wrap="square" tIns="47850">
            <a:noAutofit/>
          </a:bodyPr>
          <a:lstStyle/>
          <a:p>
            <a:pPr indent="-239366" lvl="0" marL="239367" marR="0" rtl="0" algn="l">
              <a:lnSpc>
                <a:spcPct val="100000"/>
              </a:lnSpc>
              <a:spcBef>
                <a:spcPts val="0"/>
              </a:spcBef>
              <a:spcAft>
                <a:spcPts val="0"/>
              </a:spcAft>
              <a:buClr>
                <a:schemeClr val="dk1"/>
              </a:buClr>
              <a:buSzPts val="1100"/>
              <a:buFont typeface="Calibri"/>
              <a:buAutoNum type="arabicPeriod"/>
            </a:pPr>
            <a:r>
              <a:rPr b="0" i="0" lang="en-US" sz="1200" u="none" cap="none" strike="noStrike">
                <a:solidFill>
                  <a:schemeClr val="dk1"/>
                </a:solidFill>
                <a:latin typeface="Calibri"/>
                <a:ea typeface="Calibri"/>
                <a:cs typeface="Calibri"/>
                <a:sym typeface="Calibri"/>
              </a:rPr>
              <a:t>Create a cluster (or reuse a cluster from earlier exercises) and connect to it</a:t>
            </a:r>
            <a:endParaRPr b="0" i="0" sz="1400" u="none" cap="none" strike="noStrike">
              <a:solidFill>
                <a:srgbClr val="000000"/>
              </a:solidFill>
              <a:latin typeface="Arial"/>
              <a:ea typeface="Arial"/>
              <a:cs typeface="Arial"/>
              <a:sym typeface="Arial"/>
            </a:endParaRPr>
          </a:p>
          <a:p>
            <a:pPr indent="-169518" lvl="1" marL="718101" marR="0" rtl="0" algn="l">
              <a:lnSpc>
                <a:spcPct val="100000"/>
              </a:lnSpc>
              <a:spcBef>
                <a:spcPts val="0"/>
              </a:spcBef>
              <a:spcAft>
                <a:spcPts val="0"/>
              </a:spcAft>
              <a:buClr>
                <a:schemeClr val="dk1"/>
              </a:buClr>
              <a:buSzPts val="1100"/>
              <a:buFont typeface="Calibri"/>
              <a:buNone/>
            </a:pPr>
            <a:r>
              <a:t/>
            </a:r>
            <a:endParaRPr b="0" i="0" sz="1200" u="none" cap="none" strike="noStrike">
              <a:solidFill>
                <a:schemeClr val="dk1"/>
              </a:solidFill>
              <a:latin typeface="Calibri"/>
              <a:ea typeface="Calibri"/>
              <a:cs typeface="Calibri"/>
              <a:sym typeface="Calibri"/>
            </a:endParaRPr>
          </a:p>
          <a:p>
            <a:pPr indent="-239366" lvl="0" marL="239367" marR="0" rtl="0" algn="l">
              <a:lnSpc>
                <a:spcPct val="100000"/>
              </a:lnSpc>
              <a:spcBef>
                <a:spcPts val="0"/>
              </a:spcBef>
              <a:spcAft>
                <a:spcPts val="0"/>
              </a:spcAft>
              <a:buClr>
                <a:schemeClr val="dk1"/>
              </a:buClr>
              <a:buSzPts val="1100"/>
              <a:buFont typeface="Calibri"/>
              <a:buAutoNum type="arabicPeriod"/>
            </a:pPr>
            <a:r>
              <a:rPr b="0" i="0" lang="en-US" sz="1200" u="none" cap="none" strike="noStrike">
                <a:solidFill>
                  <a:schemeClr val="dk1"/>
                </a:solidFill>
                <a:latin typeface="Calibri"/>
                <a:ea typeface="Calibri"/>
                <a:cs typeface="Calibri"/>
                <a:sym typeface="Calibri"/>
              </a:rPr>
              <a:t>Execute the nginx example</a:t>
            </a:r>
            <a:endParaRPr b="0" i="0" sz="1400" u="none" cap="none" strike="noStrike">
              <a:solidFill>
                <a:srgbClr val="000000"/>
              </a:solidFill>
              <a:latin typeface="Arial"/>
              <a:ea typeface="Arial"/>
              <a:cs typeface="Arial"/>
              <a:sym typeface="Arial"/>
            </a:endParaRPr>
          </a:p>
          <a:p>
            <a:pPr indent="-239366" lvl="1" marL="718101" marR="0" rtl="0" algn="l">
              <a:lnSpc>
                <a:spcPct val="100000"/>
              </a:lnSpc>
              <a:spcBef>
                <a:spcPts val="0"/>
              </a:spcBef>
              <a:spcAft>
                <a:spcPts val="0"/>
              </a:spcAft>
              <a:buClr>
                <a:schemeClr val="dk1"/>
              </a:buClr>
              <a:buSzPts val="1100"/>
              <a:buFont typeface="Calibri"/>
              <a:buAutoNum type="arabicPeriod"/>
            </a:pPr>
            <a:r>
              <a:rPr b="0" i="0" lang="en-US" sz="1200" u="none" cap="none" strike="noStrike">
                <a:solidFill>
                  <a:schemeClr val="dk1"/>
                </a:solidFill>
                <a:latin typeface="Calibri"/>
                <a:ea typeface="Calibri"/>
                <a:cs typeface="Calibri"/>
                <a:sym typeface="Calibri"/>
              </a:rPr>
              <a:t>https://github.com/kubernetes/kubernetes/blob/master/examples/simple-nginx.md</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Some repetition here is intentional. You should be comfortable creating clusters, establishing a connection, verifying its healthy, and then cleaning up resources. This foundation is essential before moving on to advanced concepts</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4" name="Shape 784"/>
        <p:cNvGrpSpPr/>
        <p:nvPr/>
      </p:nvGrpSpPr>
      <p:grpSpPr>
        <a:xfrm>
          <a:off x="0" y="0"/>
          <a:ext cx="0" cy="0"/>
          <a:chOff x="0" y="0"/>
          <a:chExt cx="0" cy="0"/>
        </a:xfrm>
      </p:grpSpPr>
      <p:sp>
        <p:nvSpPr>
          <p:cNvPr id="785" name="Google Shape;785;p81: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6" name="Google Shape;786;p81: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3f3b2c5dcf_0_118: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263" name="Google Shape;263;g3f3b2c5dcf_0_118: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 Docker </a:t>
            </a:r>
            <a:r>
              <a:rPr b="0" i="1" lang="en-US" sz="1200" u="none" cap="none" strike="noStrike">
                <a:solidFill>
                  <a:schemeClr val="dk1"/>
                </a:solidFill>
                <a:latin typeface="Calibri"/>
                <a:ea typeface="Calibri"/>
                <a:cs typeface="Calibri"/>
                <a:sym typeface="Calibri"/>
              </a:rPr>
              <a:t>image</a:t>
            </a:r>
            <a:r>
              <a:rPr b="0" i="0" lang="en-US" sz="1200" u="none" cap="none" strike="noStrike">
                <a:solidFill>
                  <a:schemeClr val="dk1"/>
                </a:solidFill>
                <a:latin typeface="Calibri"/>
                <a:ea typeface="Calibri"/>
                <a:cs typeface="Calibri"/>
                <a:sym typeface="Calibri"/>
              </a:rPr>
              <a:t> is a read-only template with instructions for creating a Docker container. For example, an image might contain an Ubuntu operating system with Apache web server and your web application installed. You can build or update images from scratch or download and use images created by others. An image may be based on, or may extend, one or more other images. A docker image is described in text file called a </a:t>
            </a:r>
            <a:r>
              <a:rPr b="0" i="1" lang="en-US" sz="1200" u="none" cap="none" strike="noStrike">
                <a:solidFill>
                  <a:schemeClr val="dk1"/>
                </a:solidFill>
                <a:latin typeface="Calibri"/>
                <a:ea typeface="Calibri"/>
                <a:cs typeface="Calibri"/>
                <a:sym typeface="Calibri"/>
              </a:rPr>
              <a:t>Dockerfile</a:t>
            </a:r>
            <a:r>
              <a:rPr b="0" i="0" lang="en-US" sz="1200" u="none" cap="none" strike="noStrike">
                <a:solidFill>
                  <a:schemeClr val="dk1"/>
                </a:solidFill>
                <a:latin typeface="Calibri"/>
                <a:ea typeface="Calibri"/>
                <a:cs typeface="Calibri"/>
                <a:sym typeface="Calibri"/>
              </a:rPr>
              <a:t>, which has a simple, well-defined syntax.</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 Docker container is a runnable instance of a Docker image. You can run, start, stop, move, or delete a container using Docker API or CLI commands. When you run a container, you can provide configuration metadata such as networking information or environment variables. Each container is an isolated and secure application platform, but can be given access to resources running in a different host or container, as well as persistent storage or databases.</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4" name="Shape 794"/>
        <p:cNvGrpSpPr/>
        <p:nvPr/>
      </p:nvGrpSpPr>
      <p:grpSpPr>
        <a:xfrm>
          <a:off x="0" y="0"/>
          <a:ext cx="0" cy="0"/>
          <a:chOff x="0" y="0"/>
          <a:chExt cx="0" cy="0"/>
        </a:xfrm>
      </p:grpSpPr>
      <p:sp>
        <p:nvSpPr>
          <p:cNvPr id="795" name="Google Shape;795;p83: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6" name="Google Shape;796;p83:notes"/>
          <p:cNvSpPr txBox="1"/>
          <p:nvPr>
            <p:ph idx="1" type="body"/>
          </p:nvPr>
        </p:nvSpPr>
        <p:spPr>
          <a:xfrm>
            <a:off x="546265" y="4679639"/>
            <a:ext cx="6210795" cy="2433678"/>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run nginx –image nginx –port 80</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deployments</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scale deployments/nginx –replicas=2</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deployments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http://kubernetesbyexample.com/labels/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1" name="Shape 801"/>
        <p:cNvGrpSpPr/>
        <p:nvPr/>
      </p:nvGrpSpPr>
      <p:grpSpPr>
        <a:xfrm>
          <a:off x="0" y="0"/>
          <a:ext cx="0" cy="0"/>
          <a:chOff x="0" y="0"/>
          <a:chExt cx="0" cy="0"/>
        </a:xfrm>
      </p:grpSpPr>
      <p:sp>
        <p:nvSpPr>
          <p:cNvPr id="802" name="Google Shape;802;g3f3b2c5dcf_0_737: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3" name="Google Shape;803;g3f3b2c5dcf_0_737:notes"/>
          <p:cNvSpPr txBox="1"/>
          <p:nvPr>
            <p:ph idx="1" type="body"/>
          </p:nvPr>
        </p:nvSpPr>
        <p:spPr>
          <a:xfrm>
            <a:off x="731519" y="5141343"/>
            <a:ext cx="6014400" cy="3485100"/>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spcBef>
                <a:spcPts val="0"/>
              </a:spcBef>
              <a:spcAft>
                <a:spcPts val="0"/>
              </a:spcAft>
              <a:buClr>
                <a:schemeClr val="dk1"/>
              </a:buClr>
              <a:buSzPts val="1100"/>
              <a:buFont typeface="Arial"/>
              <a:buAutoNum type="arabicPeriod"/>
            </a:pPr>
            <a:r>
              <a:rPr b="0" i="0" lang="en-US" sz="1100" u="none" cap="none" strike="noStrike">
                <a:solidFill>
                  <a:schemeClr val="dk1"/>
                </a:solidFill>
                <a:latin typeface="Arial"/>
                <a:ea typeface="Arial"/>
                <a:cs typeface="Arial"/>
                <a:sym typeface="Arial"/>
              </a:rPr>
              <a:t>kubectl run nginx –image nginx –port 80</a:t>
            </a:r>
            <a:endParaRPr/>
          </a:p>
          <a:p>
            <a:pPr indent="-169517" lvl="0" marL="239367"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239367" lvl="0" marL="239367" marR="0" rtl="0" algn="l">
              <a:spcBef>
                <a:spcPts val="0"/>
              </a:spcBef>
              <a:spcAft>
                <a:spcPts val="0"/>
              </a:spcAft>
              <a:buClr>
                <a:schemeClr val="dk1"/>
              </a:buClr>
              <a:buSzPts val="1100"/>
              <a:buFont typeface="Arial"/>
              <a:buAutoNum type="arabicPeriod"/>
            </a:pPr>
            <a:r>
              <a:rPr b="0" i="0" lang="en-US" sz="1100" u="none" cap="none" strike="noStrike">
                <a:solidFill>
                  <a:schemeClr val="dk1"/>
                </a:solidFill>
                <a:latin typeface="Arial"/>
                <a:ea typeface="Arial"/>
                <a:cs typeface="Arial"/>
                <a:sym typeface="Arial"/>
              </a:rPr>
              <a:t>kubectl get deployments</a:t>
            </a:r>
            <a:endParaRPr/>
          </a:p>
          <a:p>
            <a:pPr indent="-169517" lvl="0" marL="239367"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239367" lvl="0" marL="239367" marR="0" rtl="0" algn="l">
              <a:spcBef>
                <a:spcPts val="0"/>
              </a:spcBef>
              <a:spcAft>
                <a:spcPts val="0"/>
              </a:spcAft>
              <a:buClr>
                <a:schemeClr val="dk1"/>
              </a:buClr>
              <a:buSzPts val="1100"/>
              <a:buFont typeface="Arial"/>
              <a:buAutoNum type="arabicPeriod"/>
            </a:pPr>
            <a:r>
              <a:rPr b="0" i="0" lang="en-US" sz="1100" u="none" cap="none" strike="noStrike">
                <a:solidFill>
                  <a:schemeClr val="dk1"/>
                </a:solidFill>
                <a:latin typeface="Arial"/>
                <a:ea typeface="Arial"/>
                <a:cs typeface="Arial"/>
                <a:sym typeface="Arial"/>
              </a:rPr>
              <a:t>kubectl scale deployments/nginx –replicas=2</a:t>
            </a:r>
            <a:endParaRPr/>
          </a:p>
          <a:p>
            <a:pPr indent="-169517" lvl="0" marL="239367"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239367" lvl="0" marL="239367" marR="0" rtl="0" algn="l">
              <a:spcBef>
                <a:spcPts val="0"/>
              </a:spcBef>
              <a:spcAft>
                <a:spcPts val="0"/>
              </a:spcAft>
              <a:buClr>
                <a:schemeClr val="dk1"/>
              </a:buClr>
              <a:buSzPts val="1100"/>
              <a:buFont typeface="Arial"/>
              <a:buAutoNum type="arabicPeriod"/>
            </a:pPr>
            <a:r>
              <a:rPr b="0" i="0" lang="en-US" sz="1100" u="none" cap="none" strike="noStrike">
                <a:solidFill>
                  <a:schemeClr val="dk1"/>
                </a:solidFill>
                <a:latin typeface="Arial"/>
                <a:ea typeface="Arial"/>
                <a:cs typeface="Arial"/>
                <a:sym typeface="Arial"/>
              </a:rPr>
              <a:t>kubectl get deployments</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sng" cap="none" strike="noStrike">
                <a:solidFill>
                  <a:schemeClr val="hlink"/>
                </a:solidFill>
                <a:latin typeface="Arial"/>
                <a:ea typeface="Arial"/>
                <a:cs typeface="Arial"/>
                <a:sym typeface="Arial"/>
                <a:hlinkClick r:id="rId2"/>
              </a:rPr>
              <a:t>http://kubernetesbyexample.com/labels/</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6" name="Shape 806"/>
        <p:cNvGrpSpPr/>
        <p:nvPr/>
      </p:nvGrpSpPr>
      <p:grpSpPr>
        <a:xfrm>
          <a:off x="0" y="0"/>
          <a:ext cx="0" cy="0"/>
          <a:chOff x="0" y="0"/>
          <a:chExt cx="0" cy="0"/>
        </a:xfrm>
      </p:grpSpPr>
      <p:sp>
        <p:nvSpPr>
          <p:cNvPr id="807" name="Google Shape;807;g3f3b2c5dcf_0_755: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8" name="Google Shape;808;g3f3b2c5dcf_0_755:notes"/>
          <p:cNvSpPr txBox="1"/>
          <p:nvPr>
            <p:ph idx="1" type="body"/>
          </p:nvPr>
        </p:nvSpPr>
        <p:spPr>
          <a:xfrm>
            <a:off x="747776" y="4560570"/>
            <a:ext cx="5982300" cy="432060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3" name="Shape 813"/>
        <p:cNvGrpSpPr/>
        <p:nvPr/>
      </p:nvGrpSpPr>
      <p:grpSpPr>
        <a:xfrm>
          <a:off x="0" y="0"/>
          <a:ext cx="0" cy="0"/>
          <a:chOff x="0" y="0"/>
          <a:chExt cx="0" cy="0"/>
        </a:xfrm>
      </p:grpSpPr>
      <p:sp>
        <p:nvSpPr>
          <p:cNvPr id="814" name="Google Shape;814;p84: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5" name="Google Shape;815;p84: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7" name="Shape 827"/>
        <p:cNvGrpSpPr/>
        <p:nvPr/>
      </p:nvGrpSpPr>
      <p:grpSpPr>
        <a:xfrm>
          <a:off x="0" y="0"/>
          <a:ext cx="0" cy="0"/>
          <a:chOff x="0" y="0"/>
          <a:chExt cx="0" cy="0"/>
        </a:xfrm>
      </p:grpSpPr>
      <p:sp>
        <p:nvSpPr>
          <p:cNvPr id="828" name="Google Shape;828;p85: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9" name="Google Shape;829;p85:notes"/>
          <p:cNvSpPr txBox="1"/>
          <p:nvPr>
            <p:ph idx="1" type="body"/>
          </p:nvPr>
        </p:nvSpPr>
        <p:spPr>
          <a:xfrm>
            <a:off x="593766" y="4691514"/>
            <a:ext cx="6187044" cy="2374302"/>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Stand up nginx but with an older version, 1.12.1</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1. kubectl run nginx --image nginx:1.12.1 --port 80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Set image to the newer version  (latest). This triggers kubernetes to begin a rolling update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2. kubectl set image deployments/nginx nginx=nginx:latest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Observe the newer image has been rolled out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3. kubectl describe deployment nginx</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4" name="Shape 834"/>
        <p:cNvGrpSpPr/>
        <p:nvPr/>
      </p:nvGrpSpPr>
      <p:grpSpPr>
        <a:xfrm>
          <a:off x="0" y="0"/>
          <a:ext cx="0" cy="0"/>
          <a:chOff x="0" y="0"/>
          <a:chExt cx="0" cy="0"/>
        </a:xfrm>
      </p:grpSpPr>
      <p:sp>
        <p:nvSpPr>
          <p:cNvPr id="835" name="Google Shape;835;p86: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6" name="Google Shape;836;p86:notes"/>
          <p:cNvSpPr txBox="1"/>
          <p:nvPr>
            <p:ph idx="1" type="body"/>
          </p:nvPr>
        </p:nvSpPr>
        <p:spPr>
          <a:xfrm>
            <a:off x="641268" y="4679638"/>
            <a:ext cx="6139542" cy="1638031"/>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Roll back to previous version nginx 1.12.1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4. kubectl rollout undo deployments/nginx</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Observe changes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5. kubectl describe deployments/nginx</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1" name="Shape 841"/>
        <p:cNvGrpSpPr/>
        <p:nvPr/>
      </p:nvGrpSpPr>
      <p:grpSpPr>
        <a:xfrm>
          <a:off x="0" y="0"/>
          <a:ext cx="0" cy="0"/>
          <a:chOff x="0" y="0"/>
          <a:chExt cx="0" cy="0"/>
        </a:xfrm>
      </p:grpSpPr>
      <p:sp>
        <p:nvSpPr>
          <p:cNvPr id="842" name="Google Shape;842;g3f3b2c5dcf_0_761: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3" name="Google Shape;843;g3f3b2c5dcf_0_761:notes"/>
          <p:cNvSpPr txBox="1"/>
          <p:nvPr>
            <p:ph idx="1" type="body"/>
          </p:nvPr>
        </p:nvSpPr>
        <p:spPr>
          <a:xfrm>
            <a:off x="731519" y="5175849"/>
            <a:ext cx="6014400" cy="34332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Stand up nginx but with an older version, 1.12.1:</a:t>
            </a:r>
            <a:endParaRPr b="1"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1100" u="none" cap="none" strike="noStrike">
                <a:solidFill>
                  <a:schemeClr val="dk1"/>
                </a:solidFill>
                <a:latin typeface="Arial"/>
                <a:ea typeface="Arial"/>
                <a:cs typeface="Arial"/>
                <a:sym typeface="Arial"/>
              </a:rPr>
              <a:t>1. kubectl run nginx --image nginx:1.12.1 --port 80</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Set image to the newer version  (latest). This triggers kubernetes to begin a rolling update:</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1100" u="none" cap="none" strike="noStrike">
                <a:solidFill>
                  <a:schemeClr val="dk1"/>
                </a:solidFill>
                <a:latin typeface="Arial"/>
                <a:ea typeface="Arial"/>
                <a:cs typeface="Arial"/>
                <a:sym typeface="Arial"/>
              </a:rPr>
              <a:t>2. kubectl set image deployments/nginx nginx=nginx:latest</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Observe the newer image has been rolled out:</a:t>
            </a:r>
            <a:endParaRPr b="1"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1100" u="none" cap="none" strike="noStrike">
                <a:solidFill>
                  <a:schemeClr val="dk1"/>
                </a:solidFill>
                <a:latin typeface="Arial"/>
                <a:ea typeface="Arial"/>
                <a:cs typeface="Arial"/>
                <a:sym typeface="Arial"/>
              </a:rPr>
              <a:t>3. kubectl describe deployment nginx</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6" name="Shape 846"/>
        <p:cNvGrpSpPr/>
        <p:nvPr/>
      </p:nvGrpSpPr>
      <p:grpSpPr>
        <a:xfrm>
          <a:off x="0" y="0"/>
          <a:ext cx="0" cy="0"/>
          <a:chOff x="0" y="0"/>
          <a:chExt cx="0" cy="0"/>
        </a:xfrm>
      </p:grpSpPr>
      <p:sp>
        <p:nvSpPr>
          <p:cNvPr id="847" name="Google Shape;847;g3f3b2c5dcf_0_765: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8" name="Google Shape;848;g3f3b2c5dcf_0_765:notes"/>
          <p:cNvSpPr txBox="1"/>
          <p:nvPr>
            <p:ph idx="1" type="body"/>
          </p:nvPr>
        </p:nvSpPr>
        <p:spPr>
          <a:xfrm>
            <a:off x="731519" y="5193102"/>
            <a:ext cx="6031500" cy="33987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Roll back to previous version nginx 1.12.1</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1100" u="none" cap="none" strike="noStrike">
                <a:solidFill>
                  <a:schemeClr val="dk1"/>
                </a:solidFill>
                <a:latin typeface="Arial"/>
                <a:ea typeface="Arial"/>
                <a:cs typeface="Arial"/>
                <a:sym typeface="Arial"/>
              </a:rPr>
              <a:t>4. kubectl rollout undo deployments/nginx</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Observe changes</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1100" u="none" cap="none" strike="noStrike">
                <a:solidFill>
                  <a:schemeClr val="dk1"/>
                </a:solidFill>
                <a:latin typeface="Arial"/>
                <a:ea typeface="Arial"/>
                <a:cs typeface="Arial"/>
                <a:sym typeface="Arial"/>
              </a:rPr>
              <a:t>5. kubectl describe deployments/nginx</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2" name="Shape 852"/>
        <p:cNvGrpSpPr/>
        <p:nvPr/>
      </p:nvGrpSpPr>
      <p:grpSpPr>
        <a:xfrm>
          <a:off x="0" y="0"/>
          <a:ext cx="0" cy="0"/>
          <a:chOff x="0" y="0"/>
          <a:chExt cx="0" cy="0"/>
        </a:xfrm>
      </p:grpSpPr>
      <p:sp>
        <p:nvSpPr>
          <p:cNvPr id="853" name="Google Shape;853;g40376ed21b85fcd2_141: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4" name="Google Shape;854;g40376ed21b85fcd2_141:notes"/>
          <p:cNvSpPr txBox="1"/>
          <p:nvPr>
            <p:ph idx="1" type="body"/>
          </p:nvPr>
        </p:nvSpPr>
        <p:spPr>
          <a:xfrm>
            <a:off x="688769" y="4679638"/>
            <a:ext cx="6032700" cy="20418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Git clone https://github.com/gravitational/workshop.git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b="0" i="0" sz="1200" u="none" cap="none" strike="noStrike">
              <a:solidFill>
                <a:schemeClr val="dk1"/>
              </a:solidFill>
              <a:latin typeface="Calibri"/>
              <a:ea typeface="Calibri"/>
              <a:cs typeface="Calibri"/>
              <a:sym typeface="Calibri"/>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9" name="Shape 859"/>
        <p:cNvGrpSpPr/>
        <p:nvPr/>
      </p:nvGrpSpPr>
      <p:grpSpPr>
        <a:xfrm>
          <a:off x="0" y="0"/>
          <a:ext cx="0" cy="0"/>
          <a:chOff x="0" y="0"/>
          <a:chExt cx="0" cy="0"/>
        </a:xfrm>
      </p:grpSpPr>
      <p:sp>
        <p:nvSpPr>
          <p:cNvPr id="860" name="Google Shape;860;g3f3b2c5dcf_0_855: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1" name="Google Shape;861;g3f3b2c5dcf_0_855:notes"/>
          <p:cNvSpPr txBox="1"/>
          <p:nvPr>
            <p:ph idx="1" type="body"/>
          </p:nvPr>
        </p:nvSpPr>
        <p:spPr>
          <a:xfrm>
            <a:off x="747776" y="4560570"/>
            <a:ext cx="5982300" cy="432060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3f3b2c5dcf_0_225:notes"/>
          <p:cNvSpPr txBox="1"/>
          <p:nvPr>
            <p:ph idx="1" type="body"/>
          </p:nvPr>
        </p:nvSpPr>
        <p:spPr>
          <a:xfrm>
            <a:off x="731500" y="4560550"/>
            <a:ext cx="5852100" cy="43206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270" name="Google Shape;270;g3f3b2c5dcf_0_225: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9" name="Shape 869"/>
        <p:cNvGrpSpPr/>
        <p:nvPr/>
      </p:nvGrpSpPr>
      <p:grpSpPr>
        <a:xfrm>
          <a:off x="0" y="0"/>
          <a:ext cx="0" cy="0"/>
          <a:chOff x="0" y="0"/>
          <a:chExt cx="0" cy="0"/>
        </a:xfrm>
      </p:grpSpPr>
      <p:sp>
        <p:nvSpPr>
          <p:cNvPr id="870" name="Google Shape;870;g3f3b2c5dcf_0_862: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1" name="Google Shape;871;g3f3b2c5dcf_0_862:notes"/>
          <p:cNvSpPr txBox="1"/>
          <p:nvPr>
            <p:ph idx="1" type="body"/>
          </p:nvPr>
        </p:nvSpPr>
        <p:spPr>
          <a:xfrm>
            <a:off x="747776" y="4560570"/>
            <a:ext cx="5982300" cy="4320600"/>
          </a:xfrm>
          <a:prstGeom prst="rect">
            <a:avLst/>
          </a:prstGeom>
          <a:noFill/>
          <a:ln>
            <a:noFill/>
          </a:ln>
        </p:spPr>
        <p:txBody>
          <a:bodyPr anchorCtr="0" anchor="t" bIns="47850" lIns="95725" spcFirstLastPara="1" rIns="95725" wrap="square" tIns="47850">
            <a:noAutofit/>
          </a:bodyPr>
          <a:lstStyle/>
          <a:p>
            <a:pPr indent="0" lvl="0" marL="0" rtl="0" algn="l">
              <a:lnSpc>
                <a:spcPct val="157143"/>
              </a:lnSpc>
              <a:spcBef>
                <a:spcPts val="0"/>
              </a:spcBef>
              <a:spcAft>
                <a:spcPts val="800"/>
              </a:spcAft>
              <a:buSzPts val="1100"/>
              <a:buNone/>
            </a:pPr>
            <a:r>
              <a:rPr lang="en-US" sz="1350">
                <a:solidFill>
                  <a:srgbClr val="383838"/>
                </a:solidFill>
              </a:rPr>
              <a:t>-- can have any priority between 1 to 1 billion - 10^9, because 1 billion 1 is assigned to kube-system resources</a:t>
            </a:r>
            <a:endParaRPr>
              <a:solidFill>
                <a:schemeClr val="dk1"/>
              </a:solidFil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8" name="Shape 878"/>
        <p:cNvGrpSpPr/>
        <p:nvPr/>
      </p:nvGrpSpPr>
      <p:grpSpPr>
        <a:xfrm>
          <a:off x="0" y="0"/>
          <a:ext cx="0" cy="0"/>
          <a:chOff x="0" y="0"/>
          <a:chExt cx="0" cy="0"/>
        </a:xfrm>
      </p:grpSpPr>
      <p:sp>
        <p:nvSpPr>
          <p:cNvPr id="879" name="Google Shape;879;g3f3b2c5dcf_0_624: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0" name="Google Shape;880;g3f3b2c5dcf_0_624:notes"/>
          <p:cNvSpPr txBox="1"/>
          <p:nvPr>
            <p:ph idx="1" type="body"/>
          </p:nvPr>
        </p:nvSpPr>
        <p:spPr>
          <a:xfrm>
            <a:off x="688769" y="4679638"/>
            <a:ext cx="6032700" cy="20418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Git clone https://github.com/gravitational/workshop.git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b="0" i="0" sz="1200" u="none" cap="none" strike="noStrike">
              <a:solidFill>
                <a:schemeClr val="dk1"/>
              </a:solidFill>
              <a:latin typeface="Calibri"/>
              <a:ea typeface="Calibri"/>
              <a:cs typeface="Calibri"/>
              <a:sym typeface="Calibri"/>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4" name="Shape 884"/>
        <p:cNvGrpSpPr/>
        <p:nvPr/>
      </p:nvGrpSpPr>
      <p:grpSpPr>
        <a:xfrm>
          <a:off x="0" y="0"/>
          <a:ext cx="0" cy="0"/>
          <a:chOff x="0" y="0"/>
          <a:chExt cx="0" cy="0"/>
        </a:xfrm>
      </p:grpSpPr>
      <p:sp>
        <p:nvSpPr>
          <p:cNvPr id="885" name="Google Shape;885;g40376ed21b85fcd2_522: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6" name="Google Shape;886;g40376ed21b85fcd2_522:notes"/>
          <p:cNvSpPr txBox="1"/>
          <p:nvPr>
            <p:ph idx="1" type="body"/>
          </p:nvPr>
        </p:nvSpPr>
        <p:spPr>
          <a:xfrm>
            <a:off x="688769" y="4679638"/>
            <a:ext cx="6032700" cy="20418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Git clone https://github.com/gravitational/workshop.git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b="0" i="0" sz="1200" u="none" cap="none" strike="noStrike">
              <a:solidFill>
                <a:schemeClr val="dk1"/>
              </a:solidFill>
              <a:latin typeface="Calibri"/>
              <a:ea typeface="Calibri"/>
              <a:cs typeface="Calibri"/>
              <a:sym typeface="Calibri"/>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0" name="Shape 890"/>
        <p:cNvGrpSpPr/>
        <p:nvPr/>
      </p:nvGrpSpPr>
      <p:grpSpPr>
        <a:xfrm>
          <a:off x="0" y="0"/>
          <a:ext cx="0" cy="0"/>
          <a:chOff x="0" y="0"/>
          <a:chExt cx="0" cy="0"/>
        </a:xfrm>
      </p:grpSpPr>
      <p:sp>
        <p:nvSpPr>
          <p:cNvPr id="891" name="Google Shape;891;g40376ed21b85fcd2_20: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2" name="Google Shape;892;g40376ed21b85fcd2_20: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7" name="Shape 897"/>
        <p:cNvGrpSpPr/>
        <p:nvPr/>
      </p:nvGrpSpPr>
      <p:grpSpPr>
        <a:xfrm>
          <a:off x="0" y="0"/>
          <a:ext cx="0" cy="0"/>
          <a:chOff x="0" y="0"/>
          <a:chExt cx="0" cy="0"/>
        </a:xfrm>
      </p:grpSpPr>
      <p:sp>
        <p:nvSpPr>
          <p:cNvPr id="898" name="Google Shape;898;g40376ed21b85fcd2_136: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9" name="Google Shape;899;g40376ed21b85fcd2_136: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4" name="Shape 904"/>
        <p:cNvGrpSpPr/>
        <p:nvPr/>
      </p:nvGrpSpPr>
      <p:grpSpPr>
        <a:xfrm>
          <a:off x="0" y="0"/>
          <a:ext cx="0" cy="0"/>
          <a:chOff x="0" y="0"/>
          <a:chExt cx="0" cy="0"/>
        </a:xfrm>
      </p:grpSpPr>
      <p:sp>
        <p:nvSpPr>
          <p:cNvPr id="905" name="Google Shape;905;p93: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6" name="Google Shape;906;p93: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0" name="Shape 910"/>
        <p:cNvGrpSpPr/>
        <p:nvPr/>
      </p:nvGrpSpPr>
      <p:grpSpPr>
        <a:xfrm>
          <a:off x="0" y="0"/>
          <a:ext cx="0" cy="0"/>
          <a:chOff x="0" y="0"/>
          <a:chExt cx="0" cy="0"/>
        </a:xfrm>
      </p:grpSpPr>
      <p:sp>
        <p:nvSpPr>
          <p:cNvPr id="911" name="Google Shape;911;g40376ed21b85fcd2_0: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2" name="Google Shape;912;g40376ed21b85fcd2_0:notes"/>
          <p:cNvSpPr txBox="1"/>
          <p:nvPr>
            <p:ph idx="1" type="body"/>
          </p:nvPr>
        </p:nvSpPr>
        <p:spPr>
          <a:xfrm>
            <a:off x="688769" y="4679638"/>
            <a:ext cx="6032700" cy="20418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Git clone https://github.com/gravitational/workshop.git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b="0" i="0" sz="1200" u="none" cap="none" strike="noStrike">
              <a:solidFill>
                <a:schemeClr val="dk1"/>
              </a:solidFill>
              <a:latin typeface="Calibri"/>
              <a:ea typeface="Calibri"/>
              <a:cs typeface="Calibri"/>
              <a:sym typeface="Calibri"/>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7" name="Shape 917"/>
        <p:cNvGrpSpPr/>
        <p:nvPr/>
      </p:nvGrpSpPr>
      <p:grpSpPr>
        <a:xfrm>
          <a:off x="0" y="0"/>
          <a:ext cx="0" cy="0"/>
          <a:chOff x="0" y="0"/>
          <a:chExt cx="0" cy="0"/>
        </a:xfrm>
      </p:grpSpPr>
      <p:sp>
        <p:nvSpPr>
          <p:cNvPr id="918" name="Google Shape;918;g3f3b2c5dcf_0_877: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9" name="Google Shape;919;g3f3b2c5dcf_0_877: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3" name="Shape 923"/>
        <p:cNvGrpSpPr/>
        <p:nvPr/>
      </p:nvGrpSpPr>
      <p:grpSpPr>
        <a:xfrm>
          <a:off x="0" y="0"/>
          <a:ext cx="0" cy="0"/>
          <a:chOff x="0" y="0"/>
          <a:chExt cx="0" cy="0"/>
        </a:xfrm>
      </p:grpSpPr>
      <p:sp>
        <p:nvSpPr>
          <p:cNvPr id="924" name="Google Shape;924;p94: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5" name="Google Shape;925;p94:notes"/>
          <p:cNvSpPr txBox="1"/>
          <p:nvPr>
            <p:ph idx="1" type="body"/>
          </p:nvPr>
        </p:nvSpPr>
        <p:spPr>
          <a:xfrm>
            <a:off x="510641" y="4632138"/>
            <a:ext cx="6293922" cy="4927496"/>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1. kubectl create -f https://raw.githubusercontent.com/mhausenblas/kbe/master/specs/volumes/pod.yaml</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Shell into the first pod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2. kubectl </a:t>
            </a:r>
            <a:r>
              <a:rPr b="1" i="0" lang="en-US" sz="1100" u="none" cap="none" strike="noStrike">
                <a:solidFill>
                  <a:schemeClr val="dk1"/>
                </a:solidFill>
                <a:latin typeface="Calibri"/>
                <a:ea typeface="Calibri"/>
                <a:cs typeface="Calibri"/>
                <a:sym typeface="Calibri"/>
              </a:rPr>
              <a:t>exec</a:t>
            </a:r>
            <a:r>
              <a:rPr b="0" i="0" lang="en-US" sz="1100" u="none" cap="none" strike="noStrike">
                <a:solidFill>
                  <a:schemeClr val="dk1"/>
                </a:solidFill>
                <a:latin typeface="Calibri"/>
                <a:ea typeface="Calibri"/>
                <a:cs typeface="Calibri"/>
                <a:sym typeface="Calibri"/>
              </a:rPr>
              <a:t> sharevol -c c1 -i -t -- bash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Write data to an ‘xchange’ file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3. mount | grep xchange</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4. echo 'some data' &gt; /tmp/xchange/data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Exit out of container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5. exit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Now shell into the 2</a:t>
            </a:r>
            <a:r>
              <a:rPr b="0" baseline="30000" i="0" lang="en-US" sz="1100" u="none" cap="none" strike="noStrike">
                <a:solidFill>
                  <a:schemeClr val="dk1"/>
                </a:solidFill>
                <a:latin typeface="Calibri"/>
                <a:ea typeface="Calibri"/>
                <a:cs typeface="Calibri"/>
                <a:sym typeface="Calibri"/>
              </a:rPr>
              <a:t>nd</a:t>
            </a:r>
            <a:r>
              <a:rPr b="0" i="0" lang="en-US" sz="1100" u="none" cap="none" strike="noStrike">
                <a:solidFill>
                  <a:schemeClr val="dk1"/>
                </a:solidFill>
                <a:latin typeface="Calibri"/>
                <a:ea typeface="Calibri"/>
                <a:cs typeface="Calibri"/>
                <a:sym typeface="Calibri"/>
              </a:rPr>
              <a:t> container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6. kubectl </a:t>
            </a:r>
            <a:r>
              <a:rPr b="1" i="0" lang="en-US" sz="1100" u="none" cap="none" strike="noStrike">
                <a:solidFill>
                  <a:schemeClr val="dk1"/>
                </a:solidFill>
                <a:latin typeface="Calibri"/>
                <a:ea typeface="Calibri"/>
                <a:cs typeface="Calibri"/>
                <a:sym typeface="Calibri"/>
              </a:rPr>
              <a:t>exec</a:t>
            </a:r>
            <a:r>
              <a:rPr b="0" i="0" lang="en-US" sz="1100" u="none" cap="none" strike="noStrike">
                <a:solidFill>
                  <a:schemeClr val="dk1"/>
                </a:solidFill>
                <a:latin typeface="Calibri"/>
                <a:ea typeface="Calibri"/>
                <a:cs typeface="Calibri"/>
                <a:sym typeface="Calibri"/>
              </a:rPr>
              <a:t> sharevol -c c2 -i -t – bash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7. mount | grep /tmp/data</a:t>
            </a:r>
            <a:endParaRPr b="0" i="0" sz="1400" u="none" cap="none" strike="noStrike">
              <a:solidFill>
                <a:srgbClr val="000000"/>
              </a:solidFill>
              <a:latin typeface="Arial"/>
              <a:ea typeface="Arial"/>
              <a:cs typeface="Arial"/>
              <a:sym typeface="Arial"/>
            </a:endParaRPr>
          </a:p>
          <a:p>
            <a:pPr indent="-169517" lvl="0" marL="239367" marR="0" rtl="0" algn="l">
              <a:lnSpc>
                <a:spcPct val="100000"/>
              </a:lnSpc>
              <a:spcBef>
                <a:spcPts val="0"/>
              </a:spcBef>
              <a:spcAft>
                <a:spcPts val="0"/>
              </a:spcAft>
              <a:buClr>
                <a:schemeClr val="dk1"/>
              </a:buClr>
              <a:buSzPts val="1100"/>
              <a:buFont typeface="Calibri"/>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8. cat /tmp/data/data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View the whole pod.yaml file here:  https://github.com/openshift-evangelists/kbe/blob/master/specs/volumes/pod.yaml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Kubernetes by example Volumes:  http://kubernetesbyexample.com/volumes/</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0" name="Shape 930"/>
        <p:cNvGrpSpPr/>
        <p:nvPr/>
      </p:nvGrpSpPr>
      <p:grpSpPr>
        <a:xfrm>
          <a:off x="0" y="0"/>
          <a:ext cx="0" cy="0"/>
          <a:chOff x="0" y="0"/>
          <a:chExt cx="0" cy="0"/>
        </a:xfrm>
      </p:grpSpPr>
      <p:sp>
        <p:nvSpPr>
          <p:cNvPr id="931" name="Google Shape;931;g3f3b2c5dcf_0_803: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2" name="Google Shape;932;g3f3b2c5dcf_0_803: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lstStyle>
            <a:lvl1pPr lvl="0" marR="0" rtl="0" algn="ctr">
              <a:lnSpc>
                <a:spcPct val="90000"/>
              </a:lnSpc>
              <a:spcBef>
                <a:spcPts val="0"/>
              </a:spcBef>
              <a:spcAft>
                <a:spcPts val="0"/>
              </a:spcAft>
              <a:buClr>
                <a:schemeClr val="accent3"/>
              </a:buClr>
              <a:buSzPts val="6000"/>
              <a:buFont typeface="Calibri"/>
              <a:buNone/>
              <a:defRPr b="1" i="0" sz="60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lstStyle>
            <a:lvl1pPr lvl="0" marR="0" rtl="0" algn="ctr">
              <a:lnSpc>
                <a:spcPct val="90000"/>
              </a:lnSpc>
              <a:spcBef>
                <a:spcPts val="480"/>
              </a:spcBef>
              <a:spcAft>
                <a:spcPts val="0"/>
              </a:spcAft>
              <a:buClr>
                <a:schemeClr val="accent3"/>
              </a:buClr>
              <a:buSzPts val="2160"/>
              <a:buFont typeface="Noto Sans Symbols"/>
              <a:buNone/>
              <a:defRPr b="1" i="0" sz="2400" u="none" cap="none" strike="noStrike">
                <a:solidFill>
                  <a:schemeClr val="dk1"/>
                </a:solidFill>
                <a:latin typeface="Calibri"/>
                <a:ea typeface="Calibri"/>
                <a:cs typeface="Calibri"/>
                <a:sym typeface="Calibri"/>
              </a:defRPr>
            </a:lvl1pPr>
            <a:lvl2pPr lvl="1" marR="0" rtl="0" algn="ctr">
              <a:lnSpc>
                <a:spcPct val="90000"/>
              </a:lnSpc>
              <a:spcBef>
                <a:spcPts val="400"/>
              </a:spcBef>
              <a:spcAft>
                <a:spcPts val="0"/>
              </a:spcAft>
              <a:buClr>
                <a:schemeClr val="accent3"/>
              </a:buClr>
              <a:buSzPts val="1800"/>
              <a:buFont typeface="Noto Sans Symbols"/>
              <a:buNone/>
              <a:defRPr b="1" i="0" sz="2000" u="none" cap="none" strike="noStrike">
                <a:solidFill>
                  <a:schemeClr val="dk1"/>
                </a:solidFill>
                <a:latin typeface="Calibri"/>
                <a:ea typeface="Calibri"/>
                <a:cs typeface="Calibri"/>
                <a:sym typeface="Calibri"/>
              </a:defRPr>
            </a:lvl2pPr>
            <a:lvl3pPr lvl="2" marR="0" rtl="0" algn="ctr">
              <a:lnSpc>
                <a:spcPct val="90000"/>
              </a:lnSpc>
              <a:spcBef>
                <a:spcPts val="360"/>
              </a:spcBef>
              <a:spcAft>
                <a:spcPts val="0"/>
              </a:spcAft>
              <a:buClr>
                <a:schemeClr val="accent3"/>
              </a:buClr>
              <a:buSzPts val="1620"/>
              <a:buFont typeface="Noto Sans Symbols"/>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320"/>
              </a:spcBef>
              <a:spcAft>
                <a:spcPts val="0"/>
              </a:spcAft>
              <a:buClr>
                <a:schemeClr val="accent3"/>
              </a:buClr>
              <a:buSzPts val="1440"/>
              <a:buFont typeface="Noto Sans Symbols"/>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320"/>
              </a:spcBef>
              <a:spcAft>
                <a:spcPts val="0"/>
              </a:spcAft>
              <a:buClr>
                <a:schemeClr val="accent3"/>
              </a:buClr>
              <a:buSzPts val="1440"/>
              <a:buFont typeface="Noto Sans Symbols"/>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2" name="Google Shape;12;p2"/>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1" name="Shape 51"/>
        <p:cNvGrpSpPr/>
        <p:nvPr/>
      </p:nvGrpSpPr>
      <p:grpSpPr>
        <a:xfrm>
          <a:off x="0" y="0"/>
          <a:ext cx="0" cy="0"/>
          <a:chOff x="0" y="0"/>
          <a:chExt cx="0" cy="0"/>
        </a:xfrm>
      </p:grpSpPr>
      <p:sp>
        <p:nvSpPr>
          <p:cNvPr id="52" name="Google Shape;52;p11"/>
          <p:cNvSpPr txBox="1"/>
          <p:nvPr>
            <p:ph idx="10" type="dt"/>
          </p:nvPr>
        </p:nvSpPr>
        <p:spPr>
          <a:xfrm>
            <a:off x="628650" y="6356355"/>
            <a:ext cx="20574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3" name="Google Shape;53;p11"/>
          <p:cNvSpPr txBox="1"/>
          <p:nvPr>
            <p:ph idx="11" type="ftr"/>
          </p:nvPr>
        </p:nvSpPr>
        <p:spPr>
          <a:xfrm>
            <a:off x="3028950" y="6356355"/>
            <a:ext cx="30861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4" name="Google Shape;54;p11"/>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5" name="Shape 55"/>
        <p:cNvGrpSpPr/>
        <p:nvPr/>
      </p:nvGrpSpPr>
      <p:grpSpPr>
        <a:xfrm>
          <a:off x="0" y="0"/>
          <a:ext cx="0" cy="0"/>
          <a:chOff x="0" y="0"/>
          <a:chExt cx="0" cy="0"/>
        </a:xfrm>
      </p:grpSpPr>
      <p:sp>
        <p:nvSpPr>
          <p:cNvPr id="56" name="Google Shape;56;p12"/>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accent3"/>
              </a:buClr>
              <a:buSzPts val="3200"/>
              <a:buFont typeface="Calibri"/>
              <a:buNone/>
              <a:defRPr b="1" i="0" sz="32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7" name="Google Shape;57;p12"/>
          <p:cNvSpPr txBox="1"/>
          <p:nvPr>
            <p:ph idx="1" type="body"/>
          </p:nvPr>
        </p:nvSpPr>
        <p:spPr>
          <a:xfrm>
            <a:off x="3887391" y="987430"/>
            <a:ext cx="4629150" cy="4873625"/>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8" name="Google Shape;58;p12"/>
          <p:cNvSpPr txBox="1"/>
          <p:nvPr>
            <p:ph idx="2" type="body"/>
          </p:nvPr>
        </p:nvSpPr>
        <p:spPr>
          <a:xfrm>
            <a:off x="629841" y="2057400"/>
            <a:ext cx="2949178" cy="3811588"/>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280"/>
              </a:spcBef>
              <a:spcAft>
                <a:spcPts val="0"/>
              </a:spcAft>
              <a:buClr>
                <a:schemeClr val="accent3"/>
              </a:buClr>
              <a:buSzPts val="1260"/>
              <a:buFont typeface="Noto Sans Symbols"/>
              <a:buNone/>
              <a:defRPr b="1"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240"/>
              </a:spcBef>
              <a:spcAft>
                <a:spcPts val="0"/>
              </a:spcAft>
              <a:buClr>
                <a:schemeClr val="accent3"/>
              </a:buClr>
              <a:buSzPts val="1080"/>
              <a:buFont typeface="Noto Sans Symbols"/>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200"/>
              </a:spcBef>
              <a:spcAft>
                <a:spcPts val="0"/>
              </a:spcAft>
              <a:buClr>
                <a:schemeClr val="accent3"/>
              </a:buClr>
              <a:buSzPts val="900"/>
              <a:buFont typeface="Noto Sans Symbols"/>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200"/>
              </a:spcBef>
              <a:spcAft>
                <a:spcPts val="0"/>
              </a:spcAft>
              <a:buClr>
                <a:schemeClr val="accent3"/>
              </a:buClr>
              <a:buSzPts val="900"/>
              <a:buFont typeface="Noto Sans Symbols"/>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59" name="Google Shape;59;p12"/>
          <p:cNvSpPr txBox="1"/>
          <p:nvPr>
            <p:ph idx="10" type="dt"/>
          </p:nvPr>
        </p:nvSpPr>
        <p:spPr>
          <a:xfrm>
            <a:off x="628650" y="6356355"/>
            <a:ext cx="20574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0" name="Google Shape;60;p12"/>
          <p:cNvSpPr txBox="1"/>
          <p:nvPr>
            <p:ph idx="11" type="ftr"/>
          </p:nvPr>
        </p:nvSpPr>
        <p:spPr>
          <a:xfrm>
            <a:off x="3028950" y="6356355"/>
            <a:ext cx="30861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1" name="Google Shape;61;p12"/>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2" name="Shape 62"/>
        <p:cNvGrpSpPr/>
        <p:nvPr/>
      </p:nvGrpSpPr>
      <p:grpSpPr>
        <a:xfrm>
          <a:off x="0" y="0"/>
          <a:ext cx="0" cy="0"/>
          <a:chOff x="0" y="0"/>
          <a:chExt cx="0" cy="0"/>
        </a:xfrm>
      </p:grpSpPr>
      <p:sp>
        <p:nvSpPr>
          <p:cNvPr id="63" name="Google Shape;63;p13"/>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accent3"/>
              </a:buClr>
              <a:buSzPts val="3200"/>
              <a:buFont typeface="Calibri"/>
              <a:buNone/>
              <a:defRPr b="1" i="0" sz="32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4" name="Google Shape;64;p13"/>
          <p:cNvSpPr/>
          <p:nvPr>
            <p:ph idx="2" type="pic"/>
          </p:nvPr>
        </p:nvSpPr>
        <p:spPr>
          <a:xfrm>
            <a:off x="3887391" y="987430"/>
            <a:ext cx="4629150" cy="4873625"/>
          </a:xfrm>
          <a:prstGeom prst="rect">
            <a:avLst/>
          </a:prstGeom>
          <a:noFill/>
          <a:ln>
            <a:noFill/>
          </a:ln>
        </p:spPr>
        <p:txBody>
          <a:bodyPr anchorCtr="0" anchor="t" bIns="45700" lIns="91425" spcFirstLastPara="1" rIns="91425" wrap="square" tIns="45700"/>
          <a:lstStyle>
            <a:lvl1pPr lvl="0" marR="0" rtl="0" algn="l">
              <a:lnSpc>
                <a:spcPct val="90000"/>
              </a:lnSpc>
              <a:spcBef>
                <a:spcPts val="640"/>
              </a:spcBef>
              <a:spcAft>
                <a:spcPts val="0"/>
              </a:spcAft>
              <a:buClr>
                <a:schemeClr val="accent3"/>
              </a:buClr>
              <a:buSzPts val="2880"/>
              <a:buFont typeface="Noto Sans Symbols"/>
              <a:buNone/>
              <a:defRPr b="1" i="0" sz="3200" u="none" cap="none" strike="noStrike">
                <a:solidFill>
                  <a:schemeClr val="dk1"/>
                </a:solidFill>
                <a:latin typeface="Calibri"/>
                <a:ea typeface="Calibri"/>
                <a:cs typeface="Calibri"/>
                <a:sym typeface="Calibri"/>
              </a:defRPr>
            </a:lvl1pPr>
            <a:lvl2pPr lvl="1" marR="0" rtl="0" algn="l">
              <a:lnSpc>
                <a:spcPct val="90000"/>
              </a:lnSpc>
              <a:spcBef>
                <a:spcPts val="560"/>
              </a:spcBef>
              <a:spcAft>
                <a:spcPts val="0"/>
              </a:spcAft>
              <a:buClr>
                <a:schemeClr val="accent3"/>
              </a:buClr>
              <a:buSzPts val="2520"/>
              <a:buFont typeface="Noto Sans Symbols"/>
              <a:buNone/>
              <a:defRPr b="1" i="0" sz="2800" u="none" cap="none" strike="noStrike">
                <a:solidFill>
                  <a:schemeClr val="dk1"/>
                </a:solidFill>
                <a:latin typeface="Calibri"/>
                <a:ea typeface="Calibri"/>
                <a:cs typeface="Calibri"/>
                <a:sym typeface="Calibri"/>
              </a:defRPr>
            </a:lvl2pPr>
            <a:lvl3pPr lvl="2" marR="0" rtl="0" algn="l">
              <a:lnSpc>
                <a:spcPct val="90000"/>
              </a:lnSpc>
              <a:spcBef>
                <a:spcPts val="480"/>
              </a:spcBef>
              <a:spcAft>
                <a:spcPts val="0"/>
              </a:spcAft>
              <a:buClr>
                <a:schemeClr val="accent3"/>
              </a:buClr>
              <a:buSzPts val="2160"/>
              <a:buFont typeface="Noto Sans Symbols"/>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accent3"/>
              </a:buClr>
              <a:buSzPts val="1800"/>
              <a:buFont typeface="Noto Sans Symbols"/>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accent3"/>
              </a:buClr>
              <a:buSzPts val="1800"/>
              <a:buFont typeface="Noto Sans Symbols"/>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5" name="Google Shape;65;p13"/>
          <p:cNvSpPr txBox="1"/>
          <p:nvPr>
            <p:ph idx="1" type="body"/>
          </p:nvPr>
        </p:nvSpPr>
        <p:spPr>
          <a:xfrm>
            <a:off x="629841" y="2057400"/>
            <a:ext cx="2949178" cy="3811588"/>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280"/>
              </a:spcBef>
              <a:spcAft>
                <a:spcPts val="0"/>
              </a:spcAft>
              <a:buClr>
                <a:schemeClr val="accent3"/>
              </a:buClr>
              <a:buSzPts val="1260"/>
              <a:buFont typeface="Noto Sans Symbols"/>
              <a:buNone/>
              <a:defRPr b="1"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240"/>
              </a:spcBef>
              <a:spcAft>
                <a:spcPts val="0"/>
              </a:spcAft>
              <a:buClr>
                <a:schemeClr val="accent3"/>
              </a:buClr>
              <a:buSzPts val="1080"/>
              <a:buFont typeface="Noto Sans Symbols"/>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200"/>
              </a:spcBef>
              <a:spcAft>
                <a:spcPts val="0"/>
              </a:spcAft>
              <a:buClr>
                <a:schemeClr val="accent3"/>
              </a:buClr>
              <a:buSzPts val="900"/>
              <a:buFont typeface="Noto Sans Symbols"/>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200"/>
              </a:spcBef>
              <a:spcAft>
                <a:spcPts val="0"/>
              </a:spcAft>
              <a:buClr>
                <a:schemeClr val="accent3"/>
              </a:buClr>
              <a:buSzPts val="900"/>
              <a:buFont typeface="Noto Sans Symbols"/>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6" name="Google Shape;66;p13"/>
          <p:cNvSpPr txBox="1"/>
          <p:nvPr>
            <p:ph idx="10" type="dt"/>
          </p:nvPr>
        </p:nvSpPr>
        <p:spPr>
          <a:xfrm>
            <a:off x="628650" y="6356355"/>
            <a:ext cx="20574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7" name="Google Shape;67;p13"/>
          <p:cNvSpPr txBox="1"/>
          <p:nvPr>
            <p:ph idx="11" type="ftr"/>
          </p:nvPr>
        </p:nvSpPr>
        <p:spPr>
          <a:xfrm>
            <a:off x="3028950" y="6356355"/>
            <a:ext cx="30861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8" name="Google Shape;68;p13"/>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69" name="Shape 69"/>
        <p:cNvGrpSpPr/>
        <p:nvPr/>
      </p:nvGrpSpPr>
      <p:grpSpPr>
        <a:xfrm>
          <a:off x="0" y="0"/>
          <a:ext cx="0" cy="0"/>
          <a:chOff x="0" y="0"/>
          <a:chExt cx="0" cy="0"/>
        </a:xfrm>
      </p:grpSpPr>
      <p:sp>
        <p:nvSpPr>
          <p:cNvPr id="70" name="Google Shape;70;p14"/>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1" name="Google Shape;71;p14"/>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 name="Google Shape;72;p14"/>
          <p:cNvSpPr txBox="1"/>
          <p:nvPr>
            <p:ph idx="10" type="dt"/>
          </p:nvPr>
        </p:nvSpPr>
        <p:spPr>
          <a:xfrm>
            <a:off x="628650" y="6356355"/>
            <a:ext cx="20574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3" name="Google Shape;73;p14"/>
          <p:cNvSpPr txBox="1"/>
          <p:nvPr>
            <p:ph idx="11" type="ftr"/>
          </p:nvPr>
        </p:nvSpPr>
        <p:spPr>
          <a:xfrm>
            <a:off x="3028950" y="6356355"/>
            <a:ext cx="30861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4" name="Google Shape;74;p14"/>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75" name="Google Shape;75;p14"/>
          <p:cNvCxnSpPr/>
          <p:nvPr/>
        </p:nvCxnSpPr>
        <p:spPr>
          <a:xfrm>
            <a:off x="628650" y="1587500"/>
            <a:ext cx="7943850" cy="0"/>
          </a:xfrm>
          <a:prstGeom prst="straightConnector1">
            <a:avLst/>
          </a:prstGeom>
          <a:noFill/>
          <a:ln cap="flat" cmpd="sng" w="38100">
            <a:solidFill>
              <a:srgbClr val="BFBFBF"/>
            </a:solidFill>
            <a:prstDash val="solid"/>
            <a:miter lim="800000"/>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15"/>
          <p:cNvSpPr txBox="1"/>
          <p:nvPr>
            <p:ph type="title"/>
          </p:nvPr>
        </p:nvSpPr>
        <p:spPr>
          <a:xfrm rot="5400000">
            <a:off x="4623594" y="2285206"/>
            <a:ext cx="5811838" cy="1971675"/>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15"/>
          <p:cNvSpPr txBox="1"/>
          <p:nvPr>
            <p:ph idx="1" type="body"/>
          </p:nvPr>
        </p:nvSpPr>
        <p:spPr>
          <a:xfrm rot="5400000">
            <a:off x="623095" y="370681"/>
            <a:ext cx="5811838" cy="5800725"/>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15"/>
          <p:cNvSpPr txBox="1"/>
          <p:nvPr>
            <p:ph idx="10" type="dt"/>
          </p:nvPr>
        </p:nvSpPr>
        <p:spPr>
          <a:xfrm>
            <a:off x="628650" y="6356355"/>
            <a:ext cx="20574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80" name="Google Shape;80;p15"/>
          <p:cNvSpPr txBox="1"/>
          <p:nvPr>
            <p:ph idx="11" type="ftr"/>
          </p:nvPr>
        </p:nvSpPr>
        <p:spPr>
          <a:xfrm>
            <a:off x="3028950" y="6356355"/>
            <a:ext cx="30861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81" name="Google Shape;81;p15"/>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type="tx">
  <p:cSld name="TITLE_AND_BODY">
    <p:spTree>
      <p:nvGrpSpPr>
        <p:cNvPr id="82" name="Shape 82"/>
        <p:cNvGrpSpPr/>
        <p:nvPr/>
      </p:nvGrpSpPr>
      <p:grpSpPr>
        <a:xfrm>
          <a:off x="0" y="0"/>
          <a:ext cx="0" cy="0"/>
          <a:chOff x="0" y="0"/>
          <a:chExt cx="0" cy="0"/>
        </a:xfrm>
      </p:grpSpPr>
      <p:sp>
        <p:nvSpPr>
          <p:cNvPr id="83" name="Google Shape;83;p16"/>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4" name="Google Shape;84;p16"/>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5" name="Google Shape;85;p16"/>
          <p:cNvSpPr txBox="1"/>
          <p:nvPr>
            <p:ph idx="10" type="dt"/>
          </p:nvPr>
        </p:nvSpPr>
        <p:spPr>
          <a:xfrm>
            <a:off x="628650" y="6356355"/>
            <a:ext cx="20574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86" name="Google Shape;86;p16"/>
          <p:cNvSpPr txBox="1"/>
          <p:nvPr>
            <p:ph idx="11" type="ftr"/>
          </p:nvPr>
        </p:nvSpPr>
        <p:spPr>
          <a:xfrm>
            <a:off x="3028950" y="6356355"/>
            <a:ext cx="30861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87" name="Google Shape;87;p16"/>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88" name="Google Shape;88;p16"/>
          <p:cNvCxnSpPr/>
          <p:nvPr/>
        </p:nvCxnSpPr>
        <p:spPr>
          <a:xfrm>
            <a:off x="628650" y="1587500"/>
            <a:ext cx="7943850" cy="0"/>
          </a:xfrm>
          <a:prstGeom prst="straightConnector1">
            <a:avLst/>
          </a:prstGeom>
          <a:noFill/>
          <a:ln cap="flat" cmpd="sng" w="38100">
            <a:solidFill>
              <a:srgbClr val="BFBFBF"/>
            </a:solidFill>
            <a:prstDash val="solid"/>
            <a:miter lim="800000"/>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and Content">
  <p:cSld name="2_Title and Content">
    <p:spTree>
      <p:nvGrpSpPr>
        <p:cNvPr id="89" name="Shape 89"/>
        <p:cNvGrpSpPr/>
        <p:nvPr/>
      </p:nvGrpSpPr>
      <p:grpSpPr>
        <a:xfrm>
          <a:off x="0" y="0"/>
          <a:ext cx="0" cy="0"/>
          <a:chOff x="0" y="0"/>
          <a:chExt cx="0" cy="0"/>
        </a:xfrm>
      </p:grpSpPr>
      <p:sp>
        <p:nvSpPr>
          <p:cNvPr id="90" name="Google Shape;90;p17"/>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1" name="Google Shape;91;p17"/>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2" name="Google Shape;92;p17"/>
          <p:cNvSpPr txBox="1"/>
          <p:nvPr>
            <p:ph idx="2" type="body"/>
          </p:nvPr>
        </p:nvSpPr>
        <p:spPr>
          <a:xfrm>
            <a:off x="139016" y="5783638"/>
            <a:ext cx="2424997" cy="230298"/>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220"/>
              </a:spcBef>
              <a:spcAft>
                <a:spcPts val="0"/>
              </a:spcAft>
              <a:buClr>
                <a:schemeClr val="accent3"/>
              </a:buClr>
              <a:buSzPts val="990"/>
              <a:buFont typeface="Noto Sans Symbols"/>
              <a:buNone/>
              <a:defRPr b="1" i="0" sz="1100" u="none" cap="none" strike="noStrike">
                <a:solidFill>
                  <a:srgbClr val="7F7F7F"/>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3" name="Google Shape;93;p17"/>
          <p:cNvSpPr txBox="1"/>
          <p:nvPr>
            <p:ph idx="3" type="body"/>
          </p:nvPr>
        </p:nvSpPr>
        <p:spPr>
          <a:xfrm>
            <a:off x="3962400" y="5783638"/>
            <a:ext cx="4953000" cy="228600"/>
          </a:xfrm>
          <a:prstGeom prst="rect">
            <a:avLst/>
          </a:prstGeom>
          <a:noFill/>
          <a:ln>
            <a:noFill/>
          </a:ln>
        </p:spPr>
        <p:txBody>
          <a:bodyPr anchorCtr="0" anchor="t" bIns="45700" lIns="91425" spcFirstLastPara="1" rIns="91425" wrap="square" tIns="45700"/>
          <a:lstStyle>
            <a:lvl1pPr indent="-228600" lvl="0" marL="457200" marR="0" rtl="0" algn="r">
              <a:lnSpc>
                <a:spcPct val="90000"/>
              </a:lnSpc>
              <a:spcBef>
                <a:spcPts val="0"/>
              </a:spcBef>
              <a:spcAft>
                <a:spcPts val="0"/>
              </a:spcAft>
              <a:buClr>
                <a:schemeClr val="accent3"/>
              </a:buClr>
              <a:buSzPts val="990"/>
              <a:buFont typeface="Noto Sans Symbols"/>
              <a:buNone/>
              <a:defRPr b="1" i="0" sz="1100" u="none" cap="none" strike="noStrike">
                <a:solidFill>
                  <a:srgbClr val="7F7F7F"/>
                </a:solidFill>
                <a:latin typeface="Calibri"/>
                <a:ea typeface="Calibri"/>
                <a:cs typeface="Calibri"/>
                <a:sym typeface="Calibri"/>
              </a:defRPr>
            </a:lvl1pPr>
            <a:lvl2pPr indent="-228600" lvl="1" marL="914400" marR="0" rtl="0" algn="l">
              <a:lnSpc>
                <a:spcPct val="90000"/>
              </a:lnSpc>
              <a:spcBef>
                <a:spcPts val="560"/>
              </a:spcBef>
              <a:spcAft>
                <a:spcPts val="0"/>
              </a:spcAft>
              <a:buClr>
                <a:schemeClr val="accent3"/>
              </a:buClr>
              <a:buSzPts val="2520"/>
              <a:buFont typeface="Noto Sans Symbols"/>
              <a:buNone/>
              <a:defRPr b="1" i="0" sz="2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80"/>
              </a:spcBef>
              <a:spcAft>
                <a:spcPts val="0"/>
              </a:spcAft>
              <a:buClr>
                <a:schemeClr val="accent3"/>
              </a:buClr>
              <a:buSzPts val="2160"/>
              <a:buFont typeface="Noto Sans Symbols"/>
              <a:buNone/>
              <a:defRPr b="0" i="0" sz="24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accent3"/>
              </a:buClr>
              <a:buSzPts val="1800"/>
              <a:buFont typeface="Noto Sans Symbols"/>
              <a:buNone/>
              <a:defRPr b="0" i="0" sz="2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accent3"/>
              </a:buClr>
              <a:buSzPts val="1800"/>
              <a:buFont typeface="Noto Sans Symbols"/>
              <a:buNone/>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7" name="Shape 97"/>
        <p:cNvGrpSpPr/>
        <p:nvPr/>
      </p:nvGrpSpPr>
      <p:grpSpPr>
        <a:xfrm>
          <a:off x="0" y="0"/>
          <a:ext cx="0" cy="0"/>
          <a:chOff x="0" y="0"/>
          <a:chExt cx="0" cy="0"/>
        </a:xfrm>
      </p:grpSpPr>
      <p:sp>
        <p:nvSpPr>
          <p:cNvPr id="98" name="Google Shape;98;p19"/>
          <p:cNvSpPr txBox="1"/>
          <p:nvPr>
            <p:ph type="ctrTitle"/>
          </p:nvPr>
        </p:nvSpPr>
        <p:spPr>
          <a:xfrm>
            <a:off x="685800" y="2130425"/>
            <a:ext cx="7772400" cy="1470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99" name="Google Shape;99;p19"/>
          <p:cNvSpPr txBox="1"/>
          <p:nvPr>
            <p:ph idx="1" type="subTitle"/>
          </p:nvPr>
        </p:nvSpPr>
        <p:spPr>
          <a:xfrm>
            <a:off x="1371600" y="3886200"/>
            <a:ext cx="6400800" cy="1752600"/>
          </a:xfrm>
          <a:prstGeom prst="rect">
            <a:avLst/>
          </a:prstGeom>
          <a:noFill/>
          <a:ln>
            <a:noFill/>
          </a:ln>
        </p:spPr>
        <p:txBody>
          <a:bodyPr anchorCtr="0" anchor="t" bIns="91425" lIns="91425" spcFirstLastPara="1" rIns="91425" wrap="square" tIns="91425"/>
          <a:lstStyle>
            <a:lvl1pPr lvl="0" marR="0" rtl="0" algn="ctr">
              <a:lnSpc>
                <a:spcPct val="100000"/>
              </a:lnSpc>
              <a:spcBef>
                <a:spcPts val="64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ctr">
              <a:lnSpc>
                <a:spcPct val="100000"/>
              </a:lnSpc>
              <a:spcBef>
                <a:spcPts val="56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2pPr>
            <a:lvl3pPr lvl="2" marR="0" rtl="0" algn="ctr">
              <a:lnSpc>
                <a:spcPct val="100000"/>
              </a:lnSpc>
              <a:spcBef>
                <a:spcPts val="48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3pPr>
            <a:lvl4pPr lvl="3" marR="0" rtl="0" algn="ctr">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4pPr>
            <a:lvl5pPr lvl="4" marR="0" rtl="0" algn="ctr">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5pPr>
            <a:lvl6pPr lvl="5"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00" name="Shape 100"/>
        <p:cNvGrpSpPr/>
        <p:nvPr/>
      </p:nvGrpSpPr>
      <p:grpSpPr>
        <a:xfrm>
          <a:off x="0" y="0"/>
          <a:ext cx="0" cy="0"/>
          <a:chOff x="0" y="0"/>
          <a:chExt cx="0" cy="0"/>
        </a:xfrm>
      </p:grpSpPr>
      <p:sp>
        <p:nvSpPr>
          <p:cNvPr id="101" name="Google Shape;101;p20"/>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02" name="Google Shape;102;p20"/>
          <p:cNvSpPr txBox="1"/>
          <p:nvPr>
            <p:ph idx="1" type="body"/>
          </p:nvPr>
        </p:nvSpPr>
        <p:spPr>
          <a:xfrm>
            <a:off x="457200" y="1477962"/>
            <a:ext cx="8229600" cy="452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ormal slide with logo">
  <p:cSld name="Normal slide with logo">
    <p:spTree>
      <p:nvGrpSpPr>
        <p:cNvPr id="103" name="Shape 103"/>
        <p:cNvGrpSpPr/>
        <p:nvPr/>
      </p:nvGrpSpPr>
      <p:grpSpPr>
        <a:xfrm>
          <a:off x="0" y="0"/>
          <a:ext cx="0" cy="0"/>
          <a:chOff x="0" y="0"/>
          <a:chExt cx="0" cy="0"/>
        </a:xfrm>
      </p:grpSpPr>
      <p:pic>
        <p:nvPicPr>
          <p:cNvPr id="104" name="Google Shape;104;p21"/>
          <p:cNvPicPr preferRelativeResize="0"/>
          <p:nvPr/>
        </p:nvPicPr>
        <p:blipFill rotWithShape="1">
          <a:blip r:embed="rId2">
            <a:alphaModFix/>
          </a:blip>
          <a:srcRect b="-4297" l="0" r="-826" t="0"/>
          <a:stretch/>
        </p:blipFill>
        <p:spPr>
          <a:xfrm>
            <a:off x="331037" y="6238875"/>
            <a:ext cx="1111135" cy="323850"/>
          </a:xfrm>
          <a:prstGeom prst="rect">
            <a:avLst/>
          </a:prstGeom>
          <a:noFill/>
          <a:ln>
            <a:noFill/>
          </a:ln>
        </p:spPr>
      </p:pic>
      <p:sp>
        <p:nvSpPr>
          <p:cNvPr id="105" name="Google Shape;105;p21"/>
          <p:cNvSpPr txBox="1"/>
          <p:nvPr>
            <p:ph type="ctrTitle"/>
          </p:nvPr>
        </p:nvSpPr>
        <p:spPr>
          <a:xfrm>
            <a:off x="354840" y="426327"/>
            <a:ext cx="7818600" cy="413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4F6198"/>
              </a:buClr>
              <a:buSzPts val="2700"/>
              <a:buFont typeface="Proxima Nova"/>
              <a:buNone/>
              <a:defRPr b="1" i="0" sz="2700" u="none" cap="none" strike="noStrike">
                <a:solidFill>
                  <a:srgbClr val="4F6198"/>
                </a:solidFill>
                <a:latin typeface="Proxima Nova"/>
                <a:ea typeface="Proxima Nova"/>
                <a:cs typeface="Proxima Nova"/>
                <a:sym typeface="Proxima Nova"/>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3" name="Shape 13"/>
        <p:cNvGrpSpPr/>
        <p:nvPr/>
      </p:nvGrpSpPr>
      <p:grpSpPr>
        <a:xfrm>
          <a:off x="0" y="0"/>
          <a:ext cx="0" cy="0"/>
          <a:chOff x="0" y="0"/>
          <a:chExt cx="0" cy="0"/>
        </a:xfrm>
      </p:grpSpPr>
      <p:sp>
        <p:nvSpPr>
          <p:cNvPr id="14" name="Google Shape;14;p3"/>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 name="Google Shape;15;p3"/>
          <p:cNvSpPr txBox="1"/>
          <p:nvPr>
            <p:ph idx="1" type="body"/>
          </p:nvPr>
        </p:nvSpPr>
        <p:spPr>
          <a:xfrm>
            <a:off x="628650" y="1524000"/>
            <a:ext cx="7886700" cy="4652963"/>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 name="Google Shape;16;p3"/>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1">
  <p:cSld name="Title and content 1">
    <p:spTree>
      <p:nvGrpSpPr>
        <p:cNvPr id="106" name="Shape 106"/>
        <p:cNvGrpSpPr/>
        <p:nvPr/>
      </p:nvGrpSpPr>
      <p:grpSpPr>
        <a:xfrm>
          <a:off x="0" y="0"/>
          <a:ext cx="0" cy="0"/>
          <a:chOff x="0" y="0"/>
          <a:chExt cx="0" cy="0"/>
        </a:xfrm>
      </p:grpSpPr>
      <p:sp>
        <p:nvSpPr>
          <p:cNvPr id="107" name="Google Shape;107;p22"/>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08" name="Google Shape;108;p22"/>
          <p:cNvSpPr txBox="1"/>
          <p:nvPr>
            <p:ph idx="12" type="sldNum"/>
          </p:nvPr>
        </p:nvSpPr>
        <p:spPr>
          <a:xfrm>
            <a:off x="7010400" y="6477000"/>
            <a:ext cx="20574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9" name="Google Shape;109;p22"/>
          <p:cNvSpPr txBox="1"/>
          <p:nvPr>
            <p:ph idx="1" type="body"/>
          </p:nvPr>
        </p:nvSpPr>
        <p:spPr>
          <a:xfrm>
            <a:off x="457200" y="1354138"/>
            <a:ext cx="8400900" cy="47928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cxnSp>
        <p:nvCxnSpPr>
          <p:cNvPr id="110" name="Google Shape;110;p22"/>
          <p:cNvCxnSpPr/>
          <p:nvPr/>
        </p:nvCxnSpPr>
        <p:spPr>
          <a:xfrm>
            <a:off x="457200" y="1162755"/>
            <a:ext cx="8400900" cy="0"/>
          </a:xfrm>
          <a:prstGeom prst="straightConnector1">
            <a:avLst/>
          </a:prstGeom>
          <a:noFill/>
          <a:ln cap="flat" cmpd="sng" w="12700">
            <a:solidFill>
              <a:schemeClr val="accent5"/>
            </a:solidFill>
            <a:prstDash val="solid"/>
            <a:round/>
            <a:headEnd len="sm" w="sm" type="none"/>
            <a:tailEnd len="sm" w="sm"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11" name="Shape 111"/>
        <p:cNvGrpSpPr/>
        <p:nvPr/>
      </p:nvGrpSpPr>
      <p:grpSpPr>
        <a:xfrm>
          <a:off x="0" y="0"/>
          <a:ext cx="0" cy="0"/>
          <a:chOff x="0" y="0"/>
          <a:chExt cx="0" cy="0"/>
        </a:xfrm>
      </p:grpSpPr>
      <p:sp>
        <p:nvSpPr>
          <p:cNvPr id="112" name="Google Shape;112;p23"/>
          <p:cNvSpPr txBox="1"/>
          <p:nvPr>
            <p:ph type="title"/>
          </p:nvPr>
        </p:nvSpPr>
        <p:spPr>
          <a:xfrm>
            <a:off x="722312" y="4406900"/>
            <a:ext cx="7772400" cy="13620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13" name="Google Shape;113;p23"/>
          <p:cNvSpPr txBox="1"/>
          <p:nvPr>
            <p:ph idx="1" type="body"/>
          </p:nvPr>
        </p:nvSpPr>
        <p:spPr>
          <a:xfrm>
            <a:off x="722312" y="2906713"/>
            <a:ext cx="7772400" cy="15003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1pPr>
            <a:lvl2pPr indent="-228600" lvl="1" marL="914400" marR="0" rtl="0" algn="l">
              <a:lnSpc>
                <a:spcPct val="100000"/>
              </a:lnSpc>
              <a:spcBef>
                <a:spcPts val="36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20"/>
              </a:spcBef>
              <a:spcAft>
                <a:spcPts val="0"/>
              </a:spcAft>
              <a:buClr>
                <a:schemeClr val="dk1"/>
              </a:buClr>
              <a:buSzPts val="1600"/>
              <a:buFont typeface="Calibri"/>
              <a:buNone/>
              <a:defRPr b="0" i="0" sz="16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14" name="Shape 114"/>
        <p:cNvGrpSpPr/>
        <p:nvPr/>
      </p:nvGrpSpPr>
      <p:grpSpPr>
        <a:xfrm>
          <a:off x="0" y="0"/>
          <a:ext cx="0" cy="0"/>
          <a:chOff x="0" y="0"/>
          <a:chExt cx="0" cy="0"/>
        </a:xfrm>
      </p:grpSpPr>
      <p:sp>
        <p:nvSpPr>
          <p:cNvPr id="115" name="Google Shape;115;p24"/>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16" name="Google Shape;116;p24"/>
          <p:cNvSpPr txBox="1"/>
          <p:nvPr>
            <p:ph idx="1" type="body"/>
          </p:nvPr>
        </p:nvSpPr>
        <p:spPr>
          <a:xfrm>
            <a:off x="457200" y="1447800"/>
            <a:ext cx="4038600" cy="4526100"/>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1pPr>
            <a:lvl2pPr indent="-381000" lvl="1" marL="9144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2pPr>
            <a:lvl3pPr indent="-355600" lvl="2" marL="13716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3pPr>
            <a:lvl4pPr indent="-342900" lvl="3" marL="18288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4pPr>
            <a:lvl5pPr indent="-342900" lvl="4" marL="22860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7" name="Google Shape;117;p24"/>
          <p:cNvSpPr txBox="1"/>
          <p:nvPr>
            <p:ph idx="2" type="body"/>
          </p:nvPr>
        </p:nvSpPr>
        <p:spPr>
          <a:xfrm>
            <a:off x="4648200" y="1447800"/>
            <a:ext cx="4038600" cy="4526100"/>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1pPr>
            <a:lvl2pPr indent="-381000" lvl="1" marL="9144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2pPr>
            <a:lvl3pPr indent="-355600" lvl="2" marL="13716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3pPr>
            <a:lvl4pPr indent="-342900" lvl="3" marL="18288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4pPr>
            <a:lvl5pPr indent="-342900" lvl="4" marL="22860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18" name="Shape 118"/>
        <p:cNvGrpSpPr/>
        <p:nvPr/>
      </p:nvGrpSpPr>
      <p:grpSpPr>
        <a:xfrm>
          <a:off x="0" y="0"/>
          <a:ext cx="0" cy="0"/>
          <a:chOff x="0" y="0"/>
          <a:chExt cx="0" cy="0"/>
        </a:xfrm>
      </p:grpSpPr>
      <p:sp>
        <p:nvSpPr>
          <p:cNvPr id="119" name="Google Shape;119;p25"/>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20" name="Google Shape;120;p25"/>
          <p:cNvSpPr txBox="1"/>
          <p:nvPr>
            <p:ph idx="1" type="body"/>
          </p:nvPr>
        </p:nvSpPr>
        <p:spPr>
          <a:xfrm>
            <a:off x="457200" y="1535112"/>
            <a:ext cx="4040100" cy="6399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80"/>
              </a:spcBef>
              <a:spcAft>
                <a:spcPts val="0"/>
              </a:spcAft>
              <a:buClr>
                <a:schemeClr val="dk1"/>
              </a:buClr>
              <a:buSzPts val="2400"/>
              <a:buFont typeface="Calibri"/>
              <a:buNone/>
              <a:defRPr b="1" i="0" sz="2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40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chemeClr val="dk1"/>
              </a:buClr>
              <a:buSzPts val="1800"/>
              <a:buFont typeface="Calibri"/>
              <a:buNone/>
              <a:defRPr b="1" i="0" sz="18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21" name="Google Shape;121;p25"/>
          <p:cNvSpPr txBox="1"/>
          <p:nvPr>
            <p:ph idx="2" type="body"/>
          </p:nvPr>
        </p:nvSpPr>
        <p:spPr>
          <a:xfrm>
            <a:off x="457200" y="2174875"/>
            <a:ext cx="4040100" cy="3951300"/>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1pPr>
            <a:lvl2pPr indent="-355600" lvl="1" marL="9144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2pPr>
            <a:lvl3pPr indent="-342900" lvl="2" marL="13716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3pPr>
            <a:lvl4pPr indent="-330200" lvl="3" marL="1828800" marR="0" rtl="0" algn="l">
              <a:lnSpc>
                <a:spcPct val="100000"/>
              </a:lnSpc>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4pPr>
            <a:lvl5pPr indent="-330200" lvl="4" marL="2286000" marR="0" rtl="0" algn="l">
              <a:lnSpc>
                <a:spcPct val="100000"/>
              </a:lnSpc>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22" name="Google Shape;122;p25"/>
          <p:cNvSpPr txBox="1"/>
          <p:nvPr>
            <p:ph idx="3" type="body"/>
          </p:nvPr>
        </p:nvSpPr>
        <p:spPr>
          <a:xfrm>
            <a:off x="4645025" y="1535112"/>
            <a:ext cx="4041900" cy="6399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80"/>
              </a:spcBef>
              <a:spcAft>
                <a:spcPts val="0"/>
              </a:spcAft>
              <a:buClr>
                <a:schemeClr val="dk1"/>
              </a:buClr>
              <a:buSzPts val="2400"/>
              <a:buFont typeface="Calibri"/>
              <a:buNone/>
              <a:defRPr b="1" i="0" sz="2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40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chemeClr val="dk1"/>
              </a:buClr>
              <a:buSzPts val="1800"/>
              <a:buFont typeface="Calibri"/>
              <a:buNone/>
              <a:defRPr b="1" i="0" sz="18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23" name="Google Shape;123;p25"/>
          <p:cNvSpPr txBox="1"/>
          <p:nvPr>
            <p:ph idx="4" type="body"/>
          </p:nvPr>
        </p:nvSpPr>
        <p:spPr>
          <a:xfrm>
            <a:off x="4645025" y="2174875"/>
            <a:ext cx="4041900" cy="3951300"/>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1pPr>
            <a:lvl2pPr indent="-355600" lvl="1" marL="9144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2pPr>
            <a:lvl3pPr indent="-342900" lvl="2" marL="13716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3pPr>
            <a:lvl4pPr indent="-330200" lvl="3" marL="1828800" marR="0" rtl="0" algn="l">
              <a:lnSpc>
                <a:spcPct val="100000"/>
              </a:lnSpc>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4pPr>
            <a:lvl5pPr indent="-330200" lvl="4" marL="2286000" marR="0" rtl="0" algn="l">
              <a:lnSpc>
                <a:spcPct val="100000"/>
              </a:lnSpc>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24" name="Shape 124"/>
        <p:cNvGrpSpPr/>
        <p:nvPr/>
      </p:nvGrpSpPr>
      <p:grpSpPr>
        <a:xfrm>
          <a:off x="0" y="0"/>
          <a:ext cx="0" cy="0"/>
          <a:chOff x="0" y="0"/>
          <a:chExt cx="0" cy="0"/>
        </a:xfrm>
      </p:grpSpPr>
      <p:sp>
        <p:nvSpPr>
          <p:cNvPr id="125" name="Google Shape;125;p26"/>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6" name="Shape 126"/>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27" name="Shape 127"/>
        <p:cNvGrpSpPr/>
        <p:nvPr/>
      </p:nvGrpSpPr>
      <p:grpSpPr>
        <a:xfrm>
          <a:off x="0" y="0"/>
          <a:ext cx="0" cy="0"/>
          <a:chOff x="0" y="0"/>
          <a:chExt cx="0" cy="0"/>
        </a:xfrm>
      </p:grpSpPr>
      <p:sp>
        <p:nvSpPr>
          <p:cNvPr id="128" name="Google Shape;128;p28"/>
          <p:cNvSpPr txBox="1"/>
          <p:nvPr>
            <p:ph type="title"/>
          </p:nvPr>
        </p:nvSpPr>
        <p:spPr>
          <a:xfrm>
            <a:off x="457200" y="273050"/>
            <a:ext cx="3008400" cy="11619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29" name="Google Shape;129;p28"/>
          <p:cNvSpPr txBox="1"/>
          <p:nvPr>
            <p:ph idx="1" type="body"/>
          </p:nvPr>
        </p:nvSpPr>
        <p:spPr>
          <a:xfrm>
            <a:off x="3575050" y="273050"/>
            <a:ext cx="5111700" cy="58530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0" name="Google Shape;130;p28"/>
          <p:cNvSpPr txBox="1"/>
          <p:nvPr>
            <p:ph idx="2" type="body"/>
          </p:nvPr>
        </p:nvSpPr>
        <p:spPr>
          <a:xfrm>
            <a:off x="457200" y="1435100"/>
            <a:ext cx="3008400" cy="4691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24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200"/>
              </a:spcBef>
              <a:spcAft>
                <a:spcPts val="0"/>
              </a:spcAft>
              <a:buClr>
                <a:schemeClr val="dk1"/>
              </a:buClr>
              <a:buSzPts val="1000"/>
              <a:buFont typeface="Calibri"/>
              <a:buNone/>
              <a:defRPr b="0" i="0" sz="10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6pPr>
            <a:lvl7pPr indent="-228600" lvl="6" marL="32004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7pPr>
            <a:lvl8pPr indent="-228600" lvl="7" marL="36576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8pPr>
            <a:lvl9pPr indent="-228600" lvl="8" marL="4114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31" name="Shape 131"/>
        <p:cNvGrpSpPr/>
        <p:nvPr/>
      </p:nvGrpSpPr>
      <p:grpSpPr>
        <a:xfrm>
          <a:off x="0" y="0"/>
          <a:ext cx="0" cy="0"/>
          <a:chOff x="0" y="0"/>
          <a:chExt cx="0" cy="0"/>
        </a:xfrm>
      </p:grpSpPr>
      <p:sp>
        <p:nvSpPr>
          <p:cNvPr id="132" name="Google Shape;132;p29"/>
          <p:cNvSpPr txBox="1"/>
          <p:nvPr>
            <p:ph type="title"/>
          </p:nvPr>
        </p:nvSpPr>
        <p:spPr>
          <a:xfrm>
            <a:off x="1792288" y="4800600"/>
            <a:ext cx="5486400" cy="5667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33" name="Google Shape;133;p29"/>
          <p:cNvSpPr/>
          <p:nvPr>
            <p:ph idx="2" type="pic"/>
          </p:nvPr>
        </p:nvSpPr>
        <p:spPr>
          <a:xfrm>
            <a:off x="1792288" y="612775"/>
            <a:ext cx="5486400" cy="4114800"/>
          </a:xfrm>
          <a:prstGeom prst="rect">
            <a:avLst/>
          </a:prstGeom>
          <a:noFill/>
          <a:ln>
            <a:noFill/>
          </a:ln>
        </p:spPr>
        <p:txBody>
          <a:bodyPr anchorCtr="0" anchor="t" bIns="91425" lIns="91425" spcFirstLastPara="1" rIns="91425" wrap="square" tIns="91425"/>
          <a:lstStyle>
            <a:lvl1pPr lvl="0" marR="0" rtl="0" algn="l">
              <a:lnSpc>
                <a:spcPct val="100000"/>
              </a:lnSpc>
              <a:spcBef>
                <a:spcPts val="64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56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34" name="Google Shape;134;p29"/>
          <p:cNvSpPr txBox="1"/>
          <p:nvPr>
            <p:ph idx="1" type="body"/>
          </p:nvPr>
        </p:nvSpPr>
        <p:spPr>
          <a:xfrm>
            <a:off x="1792288" y="5367337"/>
            <a:ext cx="5486400" cy="8049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24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200"/>
              </a:spcBef>
              <a:spcAft>
                <a:spcPts val="0"/>
              </a:spcAft>
              <a:buClr>
                <a:schemeClr val="dk1"/>
              </a:buClr>
              <a:buSzPts val="1000"/>
              <a:buFont typeface="Calibri"/>
              <a:buNone/>
              <a:defRPr b="0" i="0" sz="10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6pPr>
            <a:lvl7pPr indent="-228600" lvl="6" marL="32004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7pPr>
            <a:lvl8pPr indent="-228600" lvl="7" marL="36576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8pPr>
            <a:lvl9pPr indent="-228600" lvl="8" marL="4114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35" name="Shape 135"/>
        <p:cNvGrpSpPr/>
        <p:nvPr/>
      </p:nvGrpSpPr>
      <p:grpSpPr>
        <a:xfrm>
          <a:off x="0" y="0"/>
          <a:ext cx="0" cy="0"/>
          <a:chOff x="0" y="0"/>
          <a:chExt cx="0" cy="0"/>
        </a:xfrm>
      </p:grpSpPr>
      <p:sp>
        <p:nvSpPr>
          <p:cNvPr id="136" name="Google Shape;136;p30"/>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37" name="Google Shape;137;p30"/>
          <p:cNvSpPr txBox="1"/>
          <p:nvPr>
            <p:ph idx="1" type="body"/>
          </p:nvPr>
        </p:nvSpPr>
        <p:spPr>
          <a:xfrm rot="5400000">
            <a:off x="2308948" y="-373787"/>
            <a:ext cx="4526100" cy="82296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38" name="Shape 138"/>
        <p:cNvGrpSpPr/>
        <p:nvPr/>
      </p:nvGrpSpPr>
      <p:grpSpPr>
        <a:xfrm>
          <a:off x="0" y="0"/>
          <a:ext cx="0" cy="0"/>
          <a:chOff x="0" y="0"/>
          <a:chExt cx="0" cy="0"/>
        </a:xfrm>
      </p:grpSpPr>
      <p:sp>
        <p:nvSpPr>
          <p:cNvPr id="139" name="Google Shape;139;p31"/>
          <p:cNvSpPr txBox="1"/>
          <p:nvPr>
            <p:ph type="title"/>
          </p:nvPr>
        </p:nvSpPr>
        <p:spPr>
          <a:xfrm rot="5400000">
            <a:off x="4732349" y="2171688"/>
            <a:ext cx="5851500" cy="20574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40" name="Google Shape;140;p31"/>
          <p:cNvSpPr txBox="1"/>
          <p:nvPr>
            <p:ph idx="1" type="body"/>
          </p:nvPr>
        </p:nvSpPr>
        <p:spPr>
          <a:xfrm rot="5400000">
            <a:off x="541349" y="190487"/>
            <a:ext cx="5851500" cy="60198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7" name="Shape 17"/>
        <p:cNvGrpSpPr/>
        <p:nvPr/>
      </p:nvGrpSpPr>
      <p:grpSpPr>
        <a:xfrm>
          <a:off x="0" y="0"/>
          <a:ext cx="0" cy="0"/>
          <a:chOff x="0" y="0"/>
          <a:chExt cx="0" cy="0"/>
        </a:xfrm>
      </p:grpSpPr>
      <p:sp>
        <p:nvSpPr>
          <p:cNvPr id="18" name="Google Shape;18;p4"/>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9" name="Google Shape;19;p4"/>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p:cSld name="One Column">
    <p:spTree>
      <p:nvGrpSpPr>
        <p:cNvPr id="141" name="Shape 141"/>
        <p:cNvGrpSpPr/>
        <p:nvPr/>
      </p:nvGrpSpPr>
      <p:grpSpPr>
        <a:xfrm>
          <a:off x="0" y="0"/>
          <a:ext cx="0" cy="0"/>
          <a:chOff x="0" y="0"/>
          <a:chExt cx="0" cy="0"/>
        </a:xfrm>
      </p:grpSpPr>
      <p:sp>
        <p:nvSpPr>
          <p:cNvPr id="142" name="Google Shape;142;p32"/>
          <p:cNvSpPr txBox="1"/>
          <p:nvPr>
            <p:ph type="title"/>
          </p:nvPr>
        </p:nvSpPr>
        <p:spPr>
          <a:xfrm>
            <a:off x="676656" y="369894"/>
            <a:ext cx="7795800" cy="5211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43" name="Google Shape;143;p32"/>
          <p:cNvSpPr txBox="1"/>
          <p:nvPr>
            <p:ph idx="1" type="body"/>
          </p:nvPr>
        </p:nvSpPr>
        <p:spPr>
          <a:xfrm>
            <a:off x="676656" y="1260475"/>
            <a:ext cx="7795800" cy="47625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 name="Google Shape;144;p32"/>
          <p:cNvSpPr txBox="1"/>
          <p:nvPr>
            <p:ph idx="12" type="sldNum"/>
          </p:nvPr>
        </p:nvSpPr>
        <p:spPr>
          <a:xfrm>
            <a:off x="7206867" y="6533137"/>
            <a:ext cx="500400" cy="2307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1pPr>
            <a:lvl2pPr indent="0" lvl="1"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2pPr>
            <a:lvl3pPr indent="0" lvl="2"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3pPr>
            <a:lvl4pPr indent="0" lvl="3"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4pPr>
            <a:lvl5pPr indent="0" lvl="4"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5pPr>
            <a:lvl6pPr indent="0" lvl="5"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6pPr>
            <a:lvl7pPr indent="0" lvl="6"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7pPr>
            <a:lvl8pPr indent="0" lvl="7"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8pPr>
            <a:lvl9pPr indent="0" lvl="8"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with Subtitle">
  <p:cSld name="One Column with Subtitle">
    <p:spTree>
      <p:nvGrpSpPr>
        <p:cNvPr id="145" name="Shape 145"/>
        <p:cNvGrpSpPr/>
        <p:nvPr/>
      </p:nvGrpSpPr>
      <p:grpSpPr>
        <a:xfrm>
          <a:off x="0" y="0"/>
          <a:ext cx="0" cy="0"/>
          <a:chOff x="0" y="0"/>
          <a:chExt cx="0" cy="0"/>
        </a:xfrm>
      </p:grpSpPr>
      <p:sp>
        <p:nvSpPr>
          <p:cNvPr id="146" name="Google Shape;146;p33"/>
          <p:cNvSpPr txBox="1"/>
          <p:nvPr>
            <p:ph type="title"/>
          </p:nvPr>
        </p:nvSpPr>
        <p:spPr>
          <a:xfrm>
            <a:off x="676656" y="365858"/>
            <a:ext cx="7790700" cy="5211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47" name="Google Shape;147;p33"/>
          <p:cNvSpPr txBox="1"/>
          <p:nvPr>
            <p:ph idx="1" type="body"/>
          </p:nvPr>
        </p:nvSpPr>
        <p:spPr>
          <a:xfrm>
            <a:off x="672685" y="868679"/>
            <a:ext cx="7790700" cy="3501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228600" lvl="1" marL="914400" marR="0" rtl="0" algn="l">
              <a:lnSpc>
                <a:spcPct val="100000"/>
              </a:lnSpc>
              <a:spcBef>
                <a:spcPts val="300"/>
              </a:spcBef>
              <a:spcAft>
                <a:spcPts val="0"/>
              </a:spcAft>
              <a:buClr>
                <a:schemeClr val="dk1"/>
              </a:buClr>
              <a:buSzPts val="1500"/>
              <a:buFont typeface="Calibri"/>
              <a:buNone/>
              <a:defRPr b="1" i="0" sz="15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280"/>
              </a:spcBef>
              <a:spcAft>
                <a:spcPts val="0"/>
              </a:spcAft>
              <a:buClr>
                <a:schemeClr val="dk1"/>
              </a:buClr>
              <a:buSzPts val="1400"/>
              <a:buFont typeface="Calibri"/>
              <a:buNone/>
              <a:defRPr b="1" i="0" sz="1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240"/>
              </a:spcBef>
              <a:spcAft>
                <a:spcPts val="0"/>
              </a:spcAft>
              <a:buClr>
                <a:schemeClr val="dk1"/>
              </a:buClr>
              <a:buSzPts val="1200"/>
              <a:buFont typeface="Calibri"/>
              <a:buNone/>
              <a:defRPr b="1"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240"/>
              </a:spcBef>
              <a:spcAft>
                <a:spcPts val="0"/>
              </a:spcAft>
              <a:buClr>
                <a:schemeClr val="dk1"/>
              </a:buClr>
              <a:buSzPts val="1200"/>
              <a:buFont typeface="Calibri"/>
              <a:buNone/>
              <a:defRPr b="1"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9pPr>
          </a:lstStyle>
          <a:p/>
        </p:txBody>
      </p:sp>
      <p:sp>
        <p:nvSpPr>
          <p:cNvPr id="148" name="Google Shape;148;p33"/>
          <p:cNvSpPr txBox="1"/>
          <p:nvPr>
            <p:ph idx="2" type="body"/>
          </p:nvPr>
        </p:nvSpPr>
        <p:spPr>
          <a:xfrm>
            <a:off x="672685" y="1536700"/>
            <a:ext cx="7799700" cy="44862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9" name="Google Shape;149;p33"/>
          <p:cNvSpPr txBox="1"/>
          <p:nvPr>
            <p:ph idx="12" type="sldNum"/>
          </p:nvPr>
        </p:nvSpPr>
        <p:spPr>
          <a:xfrm>
            <a:off x="7206867" y="6533137"/>
            <a:ext cx="500400" cy="2307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1pPr>
            <a:lvl2pPr indent="0" lvl="1"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2pPr>
            <a:lvl3pPr indent="0" lvl="2"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3pPr>
            <a:lvl4pPr indent="0" lvl="3"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4pPr>
            <a:lvl5pPr indent="0" lvl="4"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5pPr>
            <a:lvl6pPr indent="0" lvl="5"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6pPr>
            <a:lvl7pPr indent="0" lvl="6"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7pPr>
            <a:lvl8pPr indent="0" lvl="7"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8pPr>
            <a:lvl9pPr indent="0" lvl="8"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Clip Art" type="txAndClipArt">
  <p:cSld name="TEXT_AND_CLIPART">
    <p:spTree>
      <p:nvGrpSpPr>
        <p:cNvPr id="150" name="Shape 150"/>
        <p:cNvGrpSpPr/>
        <p:nvPr/>
      </p:nvGrpSpPr>
      <p:grpSpPr>
        <a:xfrm>
          <a:off x="0" y="0"/>
          <a:ext cx="0" cy="0"/>
          <a:chOff x="0" y="0"/>
          <a:chExt cx="0" cy="0"/>
        </a:xfrm>
      </p:grpSpPr>
      <p:sp>
        <p:nvSpPr>
          <p:cNvPr id="151" name="Google Shape;151;p34"/>
          <p:cNvSpPr txBox="1"/>
          <p:nvPr>
            <p:ph type="title"/>
          </p:nvPr>
        </p:nvSpPr>
        <p:spPr>
          <a:xfrm>
            <a:off x="457200" y="152400"/>
            <a:ext cx="8305800" cy="9447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52" name="Google Shape;152;p34"/>
          <p:cNvSpPr txBox="1"/>
          <p:nvPr>
            <p:ph idx="1" type="body"/>
          </p:nvPr>
        </p:nvSpPr>
        <p:spPr>
          <a:xfrm>
            <a:off x="457200" y="1219200"/>
            <a:ext cx="4038600" cy="4907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3" name="Google Shape;153;p34"/>
          <p:cNvSpPr/>
          <p:nvPr>
            <p:ph idx="2" type="clipArt"/>
          </p:nvPr>
        </p:nvSpPr>
        <p:spPr>
          <a:xfrm>
            <a:off x="4648200" y="1219200"/>
            <a:ext cx="4038600" cy="4907100"/>
          </a:xfrm>
          <a:prstGeom prst="rect">
            <a:avLst/>
          </a:prstGeom>
          <a:noFill/>
          <a:ln>
            <a:noFill/>
          </a:ln>
        </p:spPr>
        <p:txBody>
          <a:bodyPr anchorCtr="0" anchor="t" bIns="91425" lIns="91425" spcFirstLastPara="1" rIns="91425" wrap="square" tIns="91425"/>
          <a:lstStyle>
            <a:lvl1pPr lvl="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lvl="1"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4" name="Google Shape;154;p34"/>
          <p:cNvSpPr txBox="1"/>
          <p:nvPr>
            <p:ph idx="11" type="ftr"/>
          </p:nvPr>
        </p:nvSpPr>
        <p:spPr>
          <a:xfrm>
            <a:off x="0" y="6400800"/>
            <a:ext cx="8229600" cy="457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55" name="Google Shape;155;p34"/>
          <p:cNvSpPr txBox="1"/>
          <p:nvPr>
            <p:ph idx="12" type="sldNum"/>
          </p:nvPr>
        </p:nvSpPr>
        <p:spPr>
          <a:xfrm>
            <a:off x="8610600" y="6400800"/>
            <a:ext cx="533400" cy="4572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Content" type="txAndObj">
  <p:cSld name="TEXT_AND_OBJECT">
    <p:spTree>
      <p:nvGrpSpPr>
        <p:cNvPr id="156" name="Shape 156"/>
        <p:cNvGrpSpPr/>
        <p:nvPr/>
      </p:nvGrpSpPr>
      <p:grpSpPr>
        <a:xfrm>
          <a:off x="0" y="0"/>
          <a:ext cx="0" cy="0"/>
          <a:chOff x="0" y="0"/>
          <a:chExt cx="0" cy="0"/>
        </a:xfrm>
      </p:grpSpPr>
      <p:sp>
        <p:nvSpPr>
          <p:cNvPr id="157" name="Google Shape;157;p35"/>
          <p:cNvSpPr txBox="1"/>
          <p:nvPr>
            <p:ph type="title"/>
          </p:nvPr>
        </p:nvSpPr>
        <p:spPr>
          <a:xfrm>
            <a:off x="457200" y="152400"/>
            <a:ext cx="8305800" cy="9447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58" name="Google Shape;158;p35"/>
          <p:cNvSpPr txBox="1"/>
          <p:nvPr>
            <p:ph idx="1" type="body"/>
          </p:nvPr>
        </p:nvSpPr>
        <p:spPr>
          <a:xfrm>
            <a:off x="457200" y="1219200"/>
            <a:ext cx="4038600" cy="4907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9" name="Google Shape;159;p35"/>
          <p:cNvSpPr txBox="1"/>
          <p:nvPr>
            <p:ph idx="2" type="body"/>
          </p:nvPr>
        </p:nvSpPr>
        <p:spPr>
          <a:xfrm>
            <a:off x="4648200" y="1219200"/>
            <a:ext cx="4038600" cy="4907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0" name="Google Shape;160;p35"/>
          <p:cNvSpPr txBox="1"/>
          <p:nvPr>
            <p:ph idx="11" type="ftr"/>
          </p:nvPr>
        </p:nvSpPr>
        <p:spPr>
          <a:xfrm>
            <a:off x="0" y="6400800"/>
            <a:ext cx="8229600" cy="457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61" name="Google Shape;161;p35"/>
          <p:cNvSpPr txBox="1"/>
          <p:nvPr>
            <p:ph idx="12" type="sldNum"/>
          </p:nvPr>
        </p:nvSpPr>
        <p:spPr>
          <a:xfrm>
            <a:off x="8610600" y="6400800"/>
            <a:ext cx="533400" cy="4572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able" type="tbl">
  <p:cSld name="TABLE">
    <p:spTree>
      <p:nvGrpSpPr>
        <p:cNvPr id="162" name="Shape 162"/>
        <p:cNvGrpSpPr/>
        <p:nvPr/>
      </p:nvGrpSpPr>
      <p:grpSpPr>
        <a:xfrm>
          <a:off x="0" y="0"/>
          <a:ext cx="0" cy="0"/>
          <a:chOff x="0" y="0"/>
          <a:chExt cx="0" cy="0"/>
        </a:xfrm>
      </p:grpSpPr>
      <p:sp>
        <p:nvSpPr>
          <p:cNvPr id="163" name="Google Shape;163;p36"/>
          <p:cNvSpPr txBox="1"/>
          <p:nvPr>
            <p:ph type="title"/>
          </p:nvPr>
        </p:nvSpPr>
        <p:spPr>
          <a:xfrm>
            <a:off x="457200" y="152400"/>
            <a:ext cx="8305800" cy="9447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64" name="Google Shape;164;p36"/>
          <p:cNvSpPr txBox="1"/>
          <p:nvPr>
            <p:ph idx="11" type="ftr"/>
          </p:nvPr>
        </p:nvSpPr>
        <p:spPr>
          <a:xfrm>
            <a:off x="0" y="6400800"/>
            <a:ext cx="8229600" cy="457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65" name="Google Shape;165;p36"/>
          <p:cNvSpPr txBox="1"/>
          <p:nvPr>
            <p:ph idx="12" type="sldNum"/>
          </p:nvPr>
        </p:nvSpPr>
        <p:spPr>
          <a:xfrm>
            <a:off x="8610600" y="6400800"/>
            <a:ext cx="533400" cy="4572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Text" type="objAndTx">
  <p:cSld name="OBJECT_AND_TEXT">
    <p:spTree>
      <p:nvGrpSpPr>
        <p:cNvPr id="166" name="Shape 166"/>
        <p:cNvGrpSpPr/>
        <p:nvPr/>
      </p:nvGrpSpPr>
      <p:grpSpPr>
        <a:xfrm>
          <a:off x="0" y="0"/>
          <a:ext cx="0" cy="0"/>
          <a:chOff x="0" y="0"/>
          <a:chExt cx="0" cy="0"/>
        </a:xfrm>
      </p:grpSpPr>
      <p:sp>
        <p:nvSpPr>
          <p:cNvPr id="167" name="Google Shape;167;p37"/>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68" name="Google Shape;168;p37"/>
          <p:cNvSpPr txBox="1"/>
          <p:nvPr>
            <p:ph idx="1" type="body"/>
          </p:nvPr>
        </p:nvSpPr>
        <p:spPr>
          <a:xfrm>
            <a:off x="457200" y="1600200"/>
            <a:ext cx="4038600" cy="452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9" name="Google Shape;169;p37"/>
          <p:cNvSpPr txBox="1"/>
          <p:nvPr>
            <p:ph idx="2" type="body"/>
          </p:nvPr>
        </p:nvSpPr>
        <p:spPr>
          <a:xfrm>
            <a:off x="4648200" y="1600200"/>
            <a:ext cx="4038600" cy="452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0" name="Google Shape;170;p37"/>
          <p:cNvSpPr txBox="1"/>
          <p:nvPr>
            <p:ph idx="10" type="dt"/>
          </p:nvPr>
        </p:nvSpPr>
        <p:spPr>
          <a:xfrm>
            <a:off x="457200" y="6245225"/>
            <a:ext cx="2133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71" name="Google Shape;171;p37"/>
          <p:cNvSpPr txBox="1"/>
          <p:nvPr>
            <p:ph idx="11" type="ftr"/>
          </p:nvPr>
        </p:nvSpPr>
        <p:spPr>
          <a:xfrm>
            <a:off x="3124200" y="6245225"/>
            <a:ext cx="2895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72" name="Google Shape;172;p37"/>
          <p:cNvSpPr txBox="1"/>
          <p:nvPr>
            <p:ph idx="12" type="sldNum"/>
          </p:nvPr>
        </p:nvSpPr>
        <p:spPr>
          <a:xfrm>
            <a:off x="6553200" y="6245225"/>
            <a:ext cx="2133600" cy="476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Text" type="twoObjAndTx">
  <p:cSld name="TWO_OBJECTS_AND_TEXT">
    <p:spTree>
      <p:nvGrpSpPr>
        <p:cNvPr id="173" name="Shape 173"/>
        <p:cNvGrpSpPr/>
        <p:nvPr/>
      </p:nvGrpSpPr>
      <p:grpSpPr>
        <a:xfrm>
          <a:off x="0" y="0"/>
          <a:ext cx="0" cy="0"/>
          <a:chOff x="0" y="0"/>
          <a:chExt cx="0" cy="0"/>
        </a:xfrm>
      </p:grpSpPr>
      <p:sp>
        <p:nvSpPr>
          <p:cNvPr id="174" name="Google Shape;174;p38"/>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75" name="Google Shape;175;p38"/>
          <p:cNvSpPr txBox="1"/>
          <p:nvPr>
            <p:ph idx="1" type="body"/>
          </p:nvPr>
        </p:nvSpPr>
        <p:spPr>
          <a:xfrm>
            <a:off x="457200" y="1600200"/>
            <a:ext cx="4038600" cy="218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6" name="Google Shape;176;p38"/>
          <p:cNvSpPr txBox="1"/>
          <p:nvPr>
            <p:ph idx="2" type="body"/>
          </p:nvPr>
        </p:nvSpPr>
        <p:spPr>
          <a:xfrm>
            <a:off x="457200" y="3938587"/>
            <a:ext cx="4038600" cy="21876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7" name="Google Shape;177;p38"/>
          <p:cNvSpPr txBox="1"/>
          <p:nvPr>
            <p:ph idx="3" type="body"/>
          </p:nvPr>
        </p:nvSpPr>
        <p:spPr>
          <a:xfrm>
            <a:off x="4648200" y="1600200"/>
            <a:ext cx="4038600" cy="452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8" name="Google Shape;178;p38"/>
          <p:cNvSpPr txBox="1"/>
          <p:nvPr>
            <p:ph idx="10" type="dt"/>
          </p:nvPr>
        </p:nvSpPr>
        <p:spPr>
          <a:xfrm>
            <a:off x="457200" y="6245225"/>
            <a:ext cx="2133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79" name="Google Shape;179;p38"/>
          <p:cNvSpPr txBox="1"/>
          <p:nvPr>
            <p:ph idx="11" type="ftr"/>
          </p:nvPr>
        </p:nvSpPr>
        <p:spPr>
          <a:xfrm>
            <a:off x="3124200" y="6245225"/>
            <a:ext cx="2895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80" name="Google Shape;180;p38"/>
          <p:cNvSpPr txBox="1"/>
          <p:nvPr>
            <p:ph idx="12" type="sldNum"/>
          </p:nvPr>
        </p:nvSpPr>
        <p:spPr>
          <a:xfrm>
            <a:off x="6553200" y="6245225"/>
            <a:ext cx="2133600" cy="476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over Text" type="objOverTx">
  <p:cSld name="OBJECT_OVER_TEXT">
    <p:spTree>
      <p:nvGrpSpPr>
        <p:cNvPr id="181" name="Shape 181"/>
        <p:cNvGrpSpPr/>
        <p:nvPr/>
      </p:nvGrpSpPr>
      <p:grpSpPr>
        <a:xfrm>
          <a:off x="0" y="0"/>
          <a:ext cx="0" cy="0"/>
          <a:chOff x="0" y="0"/>
          <a:chExt cx="0" cy="0"/>
        </a:xfrm>
      </p:grpSpPr>
      <p:sp>
        <p:nvSpPr>
          <p:cNvPr id="182" name="Google Shape;182;p39"/>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83" name="Google Shape;183;p39"/>
          <p:cNvSpPr txBox="1"/>
          <p:nvPr>
            <p:ph idx="1" type="body"/>
          </p:nvPr>
        </p:nvSpPr>
        <p:spPr>
          <a:xfrm>
            <a:off x="457200" y="1600200"/>
            <a:ext cx="8229600" cy="218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4" name="Google Shape;184;p39"/>
          <p:cNvSpPr txBox="1"/>
          <p:nvPr>
            <p:ph idx="2" type="body"/>
          </p:nvPr>
        </p:nvSpPr>
        <p:spPr>
          <a:xfrm>
            <a:off x="457200" y="3938587"/>
            <a:ext cx="8229600" cy="21876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5" name="Google Shape;185;p39"/>
          <p:cNvSpPr txBox="1"/>
          <p:nvPr>
            <p:ph idx="10" type="dt"/>
          </p:nvPr>
        </p:nvSpPr>
        <p:spPr>
          <a:xfrm>
            <a:off x="457200" y="6245225"/>
            <a:ext cx="2133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86" name="Google Shape;186;p39"/>
          <p:cNvSpPr txBox="1"/>
          <p:nvPr>
            <p:ph idx="11" type="ftr"/>
          </p:nvPr>
        </p:nvSpPr>
        <p:spPr>
          <a:xfrm>
            <a:off x="3124200" y="6245225"/>
            <a:ext cx="2895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87" name="Google Shape;187;p39"/>
          <p:cNvSpPr txBox="1"/>
          <p:nvPr>
            <p:ph idx="12" type="sldNum"/>
          </p:nvPr>
        </p:nvSpPr>
        <p:spPr>
          <a:xfrm>
            <a:off x="6553200" y="6245225"/>
            <a:ext cx="2133600" cy="476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over Content" type="txOverObj">
  <p:cSld name="TEXT_OVER_OBJECT">
    <p:spTree>
      <p:nvGrpSpPr>
        <p:cNvPr id="188" name="Shape 188"/>
        <p:cNvGrpSpPr/>
        <p:nvPr/>
      </p:nvGrpSpPr>
      <p:grpSpPr>
        <a:xfrm>
          <a:off x="0" y="0"/>
          <a:ext cx="0" cy="0"/>
          <a:chOff x="0" y="0"/>
          <a:chExt cx="0" cy="0"/>
        </a:xfrm>
      </p:grpSpPr>
      <p:sp>
        <p:nvSpPr>
          <p:cNvPr id="189" name="Google Shape;189;p40"/>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90" name="Google Shape;190;p40"/>
          <p:cNvSpPr txBox="1"/>
          <p:nvPr>
            <p:ph idx="1" type="body"/>
          </p:nvPr>
        </p:nvSpPr>
        <p:spPr>
          <a:xfrm>
            <a:off x="457200" y="1600200"/>
            <a:ext cx="8229600" cy="218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1" name="Google Shape;191;p40"/>
          <p:cNvSpPr txBox="1"/>
          <p:nvPr>
            <p:ph idx="2" type="body"/>
          </p:nvPr>
        </p:nvSpPr>
        <p:spPr>
          <a:xfrm>
            <a:off x="457200" y="3938587"/>
            <a:ext cx="8229600" cy="21876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2" name="Google Shape;192;p40"/>
          <p:cNvSpPr txBox="1"/>
          <p:nvPr>
            <p:ph idx="10" type="dt"/>
          </p:nvPr>
        </p:nvSpPr>
        <p:spPr>
          <a:xfrm>
            <a:off x="457200" y="6245225"/>
            <a:ext cx="2133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93" name="Google Shape;193;p40"/>
          <p:cNvSpPr txBox="1"/>
          <p:nvPr>
            <p:ph idx="11" type="ftr"/>
          </p:nvPr>
        </p:nvSpPr>
        <p:spPr>
          <a:xfrm>
            <a:off x="3124200" y="6245225"/>
            <a:ext cx="2895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94" name="Google Shape;194;p40"/>
          <p:cNvSpPr txBox="1"/>
          <p:nvPr>
            <p:ph idx="12" type="sldNum"/>
          </p:nvPr>
        </p:nvSpPr>
        <p:spPr>
          <a:xfrm>
            <a:off x="6553200" y="6245225"/>
            <a:ext cx="2133600" cy="476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0" name="Shape 20"/>
        <p:cNvGrpSpPr/>
        <p:nvPr/>
      </p:nvGrpSpPr>
      <p:grpSpPr>
        <a:xfrm>
          <a:off x="0" y="0"/>
          <a:ext cx="0" cy="0"/>
          <a:chOff x="0" y="0"/>
          <a:chExt cx="0" cy="0"/>
        </a:xfrm>
      </p:grpSpPr>
      <p:sp>
        <p:nvSpPr>
          <p:cNvPr id="21" name="Google Shape;21;p5"/>
          <p:cNvSpPr txBox="1"/>
          <p:nvPr>
            <p:ph type="title"/>
          </p:nvPr>
        </p:nvSpPr>
        <p:spPr>
          <a:xfrm>
            <a:off x="623888" y="1709743"/>
            <a:ext cx="7886700" cy="2852737"/>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accent3"/>
              </a:buClr>
              <a:buSzPts val="6000"/>
              <a:buFont typeface="Calibri"/>
              <a:buNone/>
              <a:defRPr b="1" i="0" sz="60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2" name="Google Shape;22;p5"/>
          <p:cNvSpPr txBox="1"/>
          <p:nvPr>
            <p:ph idx="1" type="body"/>
          </p:nvPr>
        </p:nvSpPr>
        <p:spPr>
          <a:xfrm>
            <a:off x="623888" y="4589468"/>
            <a:ext cx="7886700" cy="1500187"/>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480"/>
              </a:spcBef>
              <a:spcAft>
                <a:spcPts val="0"/>
              </a:spcAft>
              <a:buClr>
                <a:schemeClr val="accent3"/>
              </a:buClr>
              <a:buSzPts val="2160"/>
              <a:buFont typeface="Noto Sans Symbols"/>
              <a:buNone/>
              <a:defRPr b="1"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accent3"/>
              </a:buClr>
              <a:buSzPts val="1800"/>
              <a:buFont typeface="Noto Sans Symbols"/>
              <a:buNone/>
              <a:defRPr b="1"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360"/>
              </a:spcBef>
              <a:spcAft>
                <a:spcPts val="0"/>
              </a:spcAft>
              <a:buClr>
                <a:schemeClr val="accent3"/>
              </a:buClr>
              <a:buSzPts val="1620"/>
              <a:buFont typeface="Noto Sans Symbols"/>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320"/>
              </a:spcBef>
              <a:spcAft>
                <a:spcPts val="0"/>
              </a:spcAft>
              <a:buClr>
                <a:schemeClr val="accent3"/>
              </a:buClr>
              <a:buSzPts val="1440"/>
              <a:buFont typeface="Noto Sans Symbols"/>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320"/>
              </a:spcBef>
              <a:spcAft>
                <a:spcPts val="0"/>
              </a:spcAft>
              <a:buClr>
                <a:schemeClr val="accent3"/>
              </a:buClr>
              <a:buSzPts val="1440"/>
              <a:buFont typeface="Noto Sans Symbols"/>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23" name="Google Shape;23;p5"/>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1">
  <p:cSld name="Title and content 1">
    <p:spTree>
      <p:nvGrpSpPr>
        <p:cNvPr id="24" name="Shape 24"/>
        <p:cNvGrpSpPr/>
        <p:nvPr/>
      </p:nvGrpSpPr>
      <p:grpSpPr>
        <a:xfrm>
          <a:off x="0" y="0"/>
          <a:ext cx="0" cy="0"/>
          <a:chOff x="0" y="0"/>
          <a:chExt cx="0" cy="0"/>
        </a:xfrm>
      </p:grpSpPr>
      <p:sp>
        <p:nvSpPr>
          <p:cNvPr id="25" name="Google Shape;25;p6"/>
          <p:cNvSpPr txBox="1"/>
          <p:nvPr>
            <p:ph type="title"/>
          </p:nvPr>
        </p:nvSpPr>
        <p:spPr>
          <a:xfrm>
            <a:off x="628650" y="365128"/>
            <a:ext cx="78867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p:txBody>
      </p:sp>
      <p:sp>
        <p:nvSpPr>
          <p:cNvPr id="26" name="Google Shape;26;p6"/>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 name="Google Shape;27;p6"/>
          <p:cNvSpPr txBox="1"/>
          <p:nvPr>
            <p:ph idx="1" type="body"/>
          </p:nvPr>
        </p:nvSpPr>
        <p:spPr>
          <a:xfrm>
            <a:off x="457200" y="1354138"/>
            <a:ext cx="8401050" cy="4792663"/>
          </a:xfrm>
          <a:prstGeom prst="rect">
            <a:avLst/>
          </a:prstGeom>
          <a:noFill/>
          <a:ln>
            <a:noFill/>
          </a:ln>
        </p:spPr>
        <p:txBody>
          <a:bodyPr anchorCtr="0" anchor="t" bIns="91425" lIns="91425" spcFirstLastPara="1" rIns="91425" wrap="square" tIns="91425"/>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2 - 2 column">
  <p:cSld name="Title and content 2 - 2 column">
    <p:spTree>
      <p:nvGrpSpPr>
        <p:cNvPr id="28" name="Shape 28"/>
        <p:cNvGrpSpPr/>
        <p:nvPr/>
      </p:nvGrpSpPr>
      <p:grpSpPr>
        <a:xfrm>
          <a:off x="0" y="0"/>
          <a:ext cx="0" cy="0"/>
          <a:chOff x="0" y="0"/>
          <a:chExt cx="0" cy="0"/>
        </a:xfrm>
      </p:grpSpPr>
      <p:sp>
        <p:nvSpPr>
          <p:cNvPr id="29" name="Google Shape;29;p7"/>
          <p:cNvSpPr txBox="1"/>
          <p:nvPr>
            <p:ph idx="1" type="body"/>
          </p:nvPr>
        </p:nvSpPr>
        <p:spPr>
          <a:xfrm>
            <a:off x="457201" y="1354140"/>
            <a:ext cx="3886201" cy="4772025"/>
          </a:xfrm>
          <a:prstGeom prst="rect">
            <a:avLst/>
          </a:prstGeom>
          <a:noFill/>
          <a:ln>
            <a:noFill/>
          </a:ln>
        </p:spPr>
        <p:txBody>
          <a:bodyPr anchorCtr="0" anchor="t" bIns="91425" lIns="91425" spcFirstLastPara="1" rIns="91425" wrap="square" tIns="91425"/>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60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6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0" name="Google Shape;30;p7"/>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1" name="Google Shape;31;p7"/>
          <p:cNvSpPr txBox="1"/>
          <p:nvPr>
            <p:ph idx="2" type="body"/>
          </p:nvPr>
        </p:nvSpPr>
        <p:spPr>
          <a:xfrm>
            <a:off x="4800600" y="1354140"/>
            <a:ext cx="4059238" cy="4772025"/>
          </a:xfrm>
          <a:prstGeom prst="rect">
            <a:avLst/>
          </a:prstGeom>
          <a:noFill/>
          <a:ln>
            <a:noFill/>
          </a:ln>
        </p:spPr>
        <p:txBody>
          <a:bodyPr anchorCtr="0" anchor="t" bIns="91425" lIns="91425" spcFirstLastPara="1" rIns="91425" wrap="square" tIns="91425"/>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60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6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2" name="Google Shape;32;p7"/>
          <p:cNvSpPr txBox="1"/>
          <p:nvPr>
            <p:ph type="title"/>
          </p:nvPr>
        </p:nvSpPr>
        <p:spPr>
          <a:xfrm>
            <a:off x="628650" y="365128"/>
            <a:ext cx="78867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only">
  <p:cSld name="Title, subtitle only">
    <p:spTree>
      <p:nvGrpSpPr>
        <p:cNvPr id="33" name="Shape 33"/>
        <p:cNvGrpSpPr/>
        <p:nvPr/>
      </p:nvGrpSpPr>
      <p:grpSpPr>
        <a:xfrm>
          <a:off x="0" y="0"/>
          <a:ext cx="0" cy="0"/>
          <a:chOff x="0" y="0"/>
          <a:chExt cx="0" cy="0"/>
        </a:xfrm>
      </p:grpSpPr>
      <p:sp>
        <p:nvSpPr>
          <p:cNvPr id="34" name="Google Shape;34;p8"/>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5" name="Google Shape;35;p8"/>
          <p:cNvSpPr txBox="1"/>
          <p:nvPr>
            <p:ph idx="1" type="body"/>
          </p:nvPr>
        </p:nvSpPr>
        <p:spPr>
          <a:xfrm>
            <a:off x="453542" y="986177"/>
            <a:ext cx="8404709" cy="403225"/>
          </a:xfrm>
          <a:prstGeom prst="rect">
            <a:avLst/>
          </a:prstGeom>
          <a:noFill/>
          <a:ln>
            <a:noFill/>
          </a:ln>
        </p:spPr>
        <p:txBody>
          <a:bodyPr anchorCtr="0" anchor="t" bIns="91425" lIns="91425" spcFirstLastPara="1" rIns="91425" wrap="square" tIns="91425"/>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accent4"/>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6" name="Google Shape;36;p8"/>
          <p:cNvSpPr txBox="1"/>
          <p:nvPr>
            <p:ph type="title"/>
          </p:nvPr>
        </p:nvSpPr>
        <p:spPr>
          <a:xfrm>
            <a:off x="628650" y="365128"/>
            <a:ext cx="78867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7" name="Shape 37"/>
        <p:cNvGrpSpPr/>
        <p:nvPr/>
      </p:nvGrpSpPr>
      <p:grpSpPr>
        <a:xfrm>
          <a:off x="0" y="0"/>
          <a:ext cx="0" cy="0"/>
          <a:chOff x="0" y="0"/>
          <a:chExt cx="0" cy="0"/>
        </a:xfrm>
      </p:grpSpPr>
      <p:sp>
        <p:nvSpPr>
          <p:cNvPr id="38" name="Google Shape;38;p9"/>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9" name="Google Shape;39;p9"/>
          <p:cNvSpPr txBox="1"/>
          <p:nvPr>
            <p:ph idx="1" type="body"/>
          </p:nvPr>
        </p:nvSpPr>
        <p:spPr>
          <a:xfrm>
            <a:off x="628650" y="1825625"/>
            <a:ext cx="3886200" cy="4351338"/>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411480" lvl="1" marL="9144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2pPr>
            <a:lvl3pPr indent="-411480" lvl="2" marL="13716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3pPr>
            <a:lvl4pPr indent="-411480" lvl="3" marL="18288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4pPr>
            <a:lvl5pPr indent="-411479" lvl="4" marL="22860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0" name="Google Shape;40;p9"/>
          <p:cNvSpPr txBox="1"/>
          <p:nvPr>
            <p:ph idx="2" type="body"/>
          </p:nvPr>
        </p:nvSpPr>
        <p:spPr>
          <a:xfrm>
            <a:off x="4629150" y="1825625"/>
            <a:ext cx="3886200" cy="4351338"/>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411480" lvl="1" marL="9144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2pPr>
            <a:lvl3pPr indent="-411480" lvl="2" marL="13716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3pPr>
            <a:lvl4pPr indent="-411480" lvl="3" marL="18288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4pPr>
            <a:lvl5pPr indent="-411479" lvl="4" marL="22860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1" name="Google Shape;41;p9"/>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2" name="Shape 42"/>
        <p:cNvGrpSpPr/>
        <p:nvPr/>
      </p:nvGrpSpPr>
      <p:grpSpPr>
        <a:xfrm>
          <a:off x="0" y="0"/>
          <a:ext cx="0" cy="0"/>
          <a:chOff x="0" y="0"/>
          <a:chExt cx="0" cy="0"/>
        </a:xfrm>
      </p:grpSpPr>
      <p:sp>
        <p:nvSpPr>
          <p:cNvPr id="43" name="Google Shape;43;p10"/>
          <p:cNvSpPr txBox="1"/>
          <p:nvPr>
            <p:ph type="title"/>
          </p:nvPr>
        </p:nvSpPr>
        <p:spPr>
          <a:xfrm>
            <a:off x="629841" y="365129"/>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4" name="Google Shape;44;p10"/>
          <p:cNvSpPr txBox="1"/>
          <p:nvPr>
            <p:ph idx="1" type="body"/>
          </p:nvPr>
        </p:nvSpPr>
        <p:spPr>
          <a:xfrm>
            <a:off x="629842" y="1681163"/>
            <a:ext cx="3868340" cy="823912"/>
          </a:xfrm>
          <a:prstGeom prst="rect">
            <a:avLst/>
          </a:prstGeom>
          <a:noFill/>
          <a:ln>
            <a:noFill/>
          </a:ln>
        </p:spPr>
        <p:txBody>
          <a:bodyPr anchorCtr="0" anchor="b" bIns="45700" lIns="91425" spcFirstLastPara="1" rIns="91425" wrap="square" tIns="45700"/>
          <a:lstStyle>
            <a:lvl1pPr indent="-228600" lvl="0" marL="457200" marR="0" rtl="0" algn="l">
              <a:lnSpc>
                <a:spcPct val="90000"/>
              </a:lnSpc>
              <a:spcBef>
                <a:spcPts val="480"/>
              </a:spcBef>
              <a:spcAft>
                <a:spcPts val="0"/>
              </a:spcAft>
              <a:buClr>
                <a:schemeClr val="accent3"/>
              </a:buClr>
              <a:buSzPts val="2160"/>
              <a:buFont typeface="Noto Sans Symbols"/>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accent3"/>
              </a:buClr>
              <a:buSzPts val="1800"/>
              <a:buFont typeface="Noto Sans Symbols"/>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360"/>
              </a:spcBef>
              <a:spcAft>
                <a:spcPts val="0"/>
              </a:spcAft>
              <a:buClr>
                <a:schemeClr val="accent3"/>
              </a:buClr>
              <a:buSzPts val="1620"/>
              <a:buFont typeface="Noto Sans Symbols"/>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5" name="Google Shape;45;p10"/>
          <p:cNvSpPr txBox="1"/>
          <p:nvPr>
            <p:ph idx="2" type="body"/>
          </p:nvPr>
        </p:nvSpPr>
        <p:spPr>
          <a:xfrm>
            <a:off x="629842" y="2505075"/>
            <a:ext cx="3868340" cy="3684588"/>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 name="Google Shape;46;p10"/>
          <p:cNvSpPr txBox="1"/>
          <p:nvPr>
            <p:ph idx="3" type="body"/>
          </p:nvPr>
        </p:nvSpPr>
        <p:spPr>
          <a:xfrm>
            <a:off x="4629152" y="1681163"/>
            <a:ext cx="3887391" cy="823912"/>
          </a:xfrm>
          <a:prstGeom prst="rect">
            <a:avLst/>
          </a:prstGeom>
          <a:noFill/>
          <a:ln>
            <a:noFill/>
          </a:ln>
        </p:spPr>
        <p:txBody>
          <a:bodyPr anchorCtr="0" anchor="b" bIns="45700" lIns="91425" spcFirstLastPara="1" rIns="91425" wrap="square" tIns="45700"/>
          <a:lstStyle>
            <a:lvl1pPr indent="-228600" lvl="0" marL="457200" marR="0" rtl="0" algn="l">
              <a:lnSpc>
                <a:spcPct val="90000"/>
              </a:lnSpc>
              <a:spcBef>
                <a:spcPts val="480"/>
              </a:spcBef>
              <a:spcAft>
                <a:spcPts val="0"/>
              </a:spcAft>
              <a:buClr>
                <a:schemeClr val="accent3"/>
              </a:buClr>
              <a:buSzPts val="2160"/>
              <a:buFont typeface="Noto Sans Symbols"/>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accent3"/>
              </a:buClr>
              <a:buSzPts val="1800"/>
              <a:buFont typeface="Noto Sans Symbols"/>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360"/>
              </a:spcBef>
              <a:spcAft>
                <a:spcPts val="0"/>
              </a:spcAft>
              <a:buClr>
                <a:schemeClr val="accent3"/>
              </a:buClr>
              <a:buSzPts val="1620"/>
              <a:buFont typeface="Noto Sans Symbols"/>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7" name="Google Shape;47;p10"/>
          <p:cNvSpPr txBox="1"/>
          <p:nvPr>
            <p:ph idx="4" type="body"/>
          </p:nvPr>
        </p:nvSpPr>
        <p:spPr>
          <a:xfrm>
            <a:off x="4629152" y="2505075"/>
            <a:ext cx="3887391" cy="3684588"/>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8" name="Google Shape;48;p10"/>
          <p:cNvSpPr txBox="1"/>
          <p:nvPr>
            <p:ph idx="10" type="dt"/>
          </p:nvPr>
        </p:nvSpPr>
        <p:spPr>
          <a:xfrm>
            <a:off x="628650" y="6356355"/>
            <a:ext cx="20574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9" name="Google Shape;49;p10"/>
          <p:cNvSpPr txBox="1"/>
          <p:nvPr>
            <p:ph idx="11" type="ftr"/>
          </p:nvPr>
        </p:nvSpPr>
        <p:spPr>
          <a:xfrm>
            <a:off x="3028950" y="6356355"/>
            <a:ext cx="30861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0" name="Google Shape;50;p10"/>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8"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5.xml"/><Relationship Id="rId22" Type="http://schemas.openxmlformats.org/officeDocument/2006/relationships/slideLayout" Target="../slideLayouts/slideLayout37.xml"/><Relationship Id="rId21" Type="http://schemas.openxmlformats.org/officeDocument/2006/relationships/slideLayout" Target="../slideLayouts/slideLayout36.xml"/><Relationship Id="rId24" Type="http://schemas.openxmlformats.org/officeDocument/2006/relationships/theme" Target="../theme/theme3.xml"/><Relationship Id="rId23" Type="http://schemas.openxmlformats.org/officeDocument/2006/relationships/slideLayout" Target="../slideLayouts/slideLayout38.xml"/><Relationship Id="rId1" Type="http://schemas.openxmlformats.org/officeDocument/2006/relationships/image" Target="../media/image2.png"/><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5" Type="http://schemas.openxmlformats.org/officeDocument/2006/relationships/slideLayout" Target="../slideLayouts/slideLayout30.xml"/><Relationship Id="rId14" Type="http://schemas.openxmlformats.org/officeDocument/2006/relationships/slideLayout" Target="../slideLayouts/slideLayout29.xml"/><Relationship Id="rId17" Type="http://schemas.openxmlformats.org/officeDocument/2006/relationships/slideLayout" Target="../slideLayouts/slideLayout32.xml"/><Relationship Id="rId16" Type="http://schemas.openxmlformats.org/officeDocument/2006/relationships/slideLayout" Target="../slideLayouts/slideLayout31.xml"/><Relationship Id="rId19" Type="http://schemas.openxmlformats.org/officeDocument/2006/relationships/slideLayout" Target="../slideLayouts/slideLayout34.xml"/><Relationship Id="rId18"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94" name="Shape 94"/>
        <p:cNvGrpSpPr/>
        <p:nvPr/>
      </p:nvGrpSpPr>
      <p:grpSpPr>
        <a:xfrm>
          <a:off x="0" y="0"/>
          <a:ext cx="0" cy="0"/>
          <a:chOff x="0" y="0"/>
          <a:chExt cx="0" cy="0"/>
        </a:xfrm>
      </p:grpSpPr>
      <p:sp>
        <p:nvSpPr>
          <p:cNvPr id="95" name="Google Shape;95;p18"/>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96" name="Google Shape;96;p18"/>
          <p:cNvSpPr txBox="1"/>
          <p:nvPr>
            <p:ph idx="1" type="body"/>
          </p:nvPr>
        </p:nvSpPr>
        <p:spPr>
          <a:xfrm>
            <a:off x="457200" y="1477962"/>
            <a:ext cx="8229600" cy="452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2.xml"/><Relationship Id="rId3" Type="http://schemas.openxmlformats.org/officeDocument/2006/relationships/hyperlink" Target="https://github.com/abhikbanerjee/Kubernetes_Exercise_Files/blob/master/helper_yaml_files/pvc.yaml" TargetMode="External"/><Relationship Id="rId4" Type="http://schemas.openxmlformats.org/officeDocument/2006/relationships/hyperlink" Target="https://github.com/abhikbanerjee/Kubernetes_Exercise_Files/blob/master/helper_yaml_files/deploy_pvc.yaml" TargetMode="External"/><Relationship Id="rId5" Type="http://schemas.openxmlformats.org/officeDocument/2006/relationships/image" Target="../media/image6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hyperlink" Target="https://github.com/abhikbanerjee/Kubernetes_Exercise_Files/blob/master/AWS_Creating_Volume.md" TargetMode="External"/><Relationship Id="rId4" Type="http://schemas.openxmlformats.org/officeDocument/2006/relationships/hyperlink" Target="https://github.com/abhikbanerjee/Kubernetes_Exercise_Files/blob/master/AWS_Creating_Persistent_Volume.md"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61.png"/><Relationship Id="rId4" Type="http://schemas.openxmlformats.org/officeDocument/2006/relationships/image" Target="../media/image6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hyperlink" Target="https://github.com/abhikbanerjee/Kubernetes_Exercise_Files/blob/master/AWS_Kubernetes_Logging.md"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hyperlink" Target="https://github.com/abhikbanerjee/Kubernetes_Exercise_Files/blob/master/AWS_ElasticSearch_Kubernetes.md"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hyperlink" Target="https://kubernetes.io/docs/concepts/workloads/controllers/jobs-run-to-completion/"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80.png"/><Relationship Id="rId4" Type="http://schemas.openxmlformats.org/officeDocument/2006/relationships/image" Target="../media/image8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hyperlink" Target="https://github.com/abhikbanerjee/Kubernetes_Exercise_Files/blob/master/AWS_job_cronjob.md"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82.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hyperlink" Target="https://github.com/abhikbanerjee/Kubernetes_Exercise_Files/blob/master/AWS_Daemonset.md"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8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hyperlink" Target="https://github.com/abhikbanerjee/Kubernetes_Exercise_Files/blob/master/AWS_statefulsets.md"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6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69.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hyperlink" Target="https://12factor.net/" TargetMode="External"/><Relationship Id="rId4" Type="http://schemas.openxmlformats.org/officeDocument/2006/relationships/image" Target="../media/image7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hyperlink" Target="https://github.com/abhikbanerjee/Kubernetes_Exercise_Files/blob/master/AWS_Application_Secrets.md"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73.png"/><Relationship Id="rId4" Type="http://schemas.openxmlformats.org/officeDocument/2006/relationships/image" Target="../media/image76.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3.xml"/><Relationship Id="rId3" Type="http://schemas.openxmlformats.org/officeDocument/2006/relationships/image" Target="../media/image75.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hyperlink" Target="https://github.com/abhikbanerjee/Kubernetes_Exercise_Files/blob/master/AWS_configmap.md"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hyperlink" Target="https://github.com/abhikbanerjee/Kubernetes_Exercise_Files/blob/master/AWS_setup_files/Kubernetes_Setup_AWS.md" TargetMode="External"/><Relationship Id="rId4" Type="http://schemas.openxmlformats.org/officeDocument/2006/relationships/image" Target="../media/image87.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88.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8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hyperlink" Target="https://github.com/abhikbanerjee/Kubernetes_Exercise_Files/blob/master/AWS_Configure_Prometheus.md" TargetMode="Externa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81.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86.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91.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hyperlink" Target="https://kubernetes.io/docs/reference/access-authn-authz/admission-controllers/#what-does-each-admission-controller-do"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image" Target="../media/image78.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hyperlink" Target="https://kubernetes.io/docs/concepts/policy/resource-quotas/"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hyperlink" Target="https://kubernetes.io/docs/reference/" TargetMode="External"/><Relationship Id="rId4" Type="http://schemas.openxmlformats.org/officeDocument/2006/relationships/hyperlink" Target="https://kubernetes.io/docs/concepts/"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github.com/abhikbanerjee/Kubernetes_Exercise_Files/blob/master/AWS_setup_files/Kubernetes_Setup_AWS.md"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7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image" Target="../media/image12.jpg"/><Relationship Id="rId5" Type="http://schemas.openxmlformats.org/officeDocument/2006/relationships/image" Target="../media/image1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3.png"/><Relationship Id="rId4" Type="http://schemas.openxmlformats.org/officeDocument/2006/relationships/image" Target="../media/image18.png"/><Relationship Id="rId5"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2.jp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1.jpg"/><Relationship Id="rId4" Type="http://schemas.openxmlformats.org/officeDocument/2006/relationships/image" Target="../media/image2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 Id="rId3" Type="http://schemas.openxmlformats.org/officeDocument/2006/relationships/image" Target="../media/image28.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7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kubernetes.io/docs/concepts/workloads/pods/pod/" TargetMode="External"/><Relationship Id="rId4" Type="http://schemas.openxmlformats.org/officeDocument/2006/relationships/hyperlink" Target="https://kubernetes.io/docs/concepts/storage/volumes/" TargetMode="External"/><Relationship Id="rId9" Type="http://schemas.openxmlformats.org/officeDocument/2006/relationships/hyperlink" Target="https://kubernetes.io/docs/concepts/services-networking/service/" TargetMode="External"/><Relationship Id="rId5" Type="http://schemas.openxmlformats.org/officeDocument/2006/relationships/hyperlink" Target="https://kubernetes.io/docs/concepts/configuration/secret/" TargetMode="External"/><Relationship Id="rId6" Type="http://schemas.openxmlformats.org/officeDocument/2006/relationships/hyperlink" Target="https://kubernetes.io/docs/tasks/configure-pod-container/configure-liveness-readiness-probes/" TargetMode="External"/><Relationship Id="rId7" Type="http://schemas.openxmlformats.org/officeDocument/2006/relationships/hyperlink" Target="https://kubernetes.io/docs/concepts/workloads/controllers/replicationcontroller/" TargetMode="External"/><Relationship Id="rId8" Type="http://schemas.openxmlformats.org/officeDocument/2006/relationships/hyperlink" Target="https://kubernetes.io/docs/tasks/run-application/horizontal-pod-autoscale/" TargetMode="External"/><Relationship Id="rId11" Type="http://schemas.openxmlformats.org/officeDocument/2006/relationships/hyperlink" Target="https://kubernetes.io/docs/tasks/debug-application-cluster/resource-usage-monitoring/" TargetMode="External"/><Relationship Id="rId10" Type="http://schemas.openxmlformats.org/officeDocument/2006/relationships/hyperlink" Target="https://kubernetes.io/docs/tasks/run-application/rolling-update-replication-controller/" TargetMode="External"/><Relationship Id="rId13" Type="http://schemas.openxmlformats.org/officeDocument/2006/relationships/hyperlink" Target="https://kubernetes.io/docs/admin/authorization/" TargetMode="External"/><Relationship Id="rId12" Type="http://schemas.openxmlformats.org/officeDocument/2006/relationships/hyperlink" Target="https://kubernetes.io/docs/tasks/debug-application-cluster/debug-application-introspectio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 Id="rId3" Type="http://schemas.openxmlformats.org/officeDocument/2006/relationships/image" Target="../media/image7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 Id="rId3"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 Id="rId3" Type="http://schemas.openxmlformats.org/officeDocument/2006/relationships/image" Target="../media/image3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kubernetes.io/docs/concepts/services-networking/dns-pod-service/" TargetMode="External"/><Relationship Id="rId4" Type="http://schemas.openxmlformats.org/officeDocument/2006/relationships/hyperlink" Target="https://kubernetes.io/docs/tasks/access-application-cluster/web-ui-dashboard/" TargetMode="External"/><Relationship Id="rId5" Type="http://schemas.openxmlformats.org/officeDocument/2006/relationships/hyperlink" Target="https://kubernetes.io/docs/tasks/debug-application-cluster/resource-usage-monitoring/" TargetMode="External"/><Relationship Id="rId6" Type="http://schemas.openxmlformats.org/officeDocument/2006/relationships/hyperlink" Target="https://kubernetes.io/docs/concepts/cluster-administration/loggin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6.xml"/><Relationship Id="rId3" Type="http://schemas.openxmlformats.org/officeDocument/2006/relationships/image" Target="../media/image3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9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9.xml"/><Relationship Id="rId3" Type="http://schemas.openxmlformats.org/officeDocument/2006/relationships/image" Target="../media/image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4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2.xml"/><Relationship Id="rId3" Type="http://schemas.openxmlformats.org/officeDocument/2006/relationships/image" Target="../media/image4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hyperlink" Target="https://github.com/abhikbanerjee/Kubernetes_Exercise_Files/blob/master/AWS_rc_rs_deploy.md"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8.xml"/><Relationship Id="rId3" Type="http://schemas.openxmlformats.org/officeDocument/2006/relationships/image" Target="../media/image67.png"/><Relationship Id="rId4" Type="http://schemas.openxmlformats.org/officeDocument/2006/relationships/image" Target="../media/image72.png"/><Relationship Id="rId5" Type="http://schemas.openxmlformats.org/officeDocument/2006/relationships/image" Target="../media/image7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hyperlink" Target="https://cloud.google.com/kubernetes-engine/docs/tutorials/http-balancer" TargetMode="External"/><Relationship Id="rId4" Type="http://schemas.openxmlformats.org/officeDocument/2006/relationships/hyperlink" Target="https://github.com/kubernetes/ingress-nginx" TargetMode="External"/><Relationship Id="rId5" Type="http://schemas.openxmlformats.org/officeDocument/2006/relationships/hyperlink" Target="https://github.com/heptio/contour" TargetMode="External"/><Relationship Id="rId6" Type="http://schemas.openxmlformats.org/officeDocument/2006/relationships/hyperlink" Target="https://istio.io/docs/tasks/traffic-management/ingress.html" TargetMode="External"/><Relationship Id="rId7" Type="http://schemas.openxmlformats.org/officeDocument/2006/relationships/image" Target="../media/image5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51.png"/><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hyperlink" Target="https://github.com/abhikbanerjee/Kubernetes_Exercise_Files/blob/master/AWS_pod_deploy_service.md"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4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4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hyperlink" Target="https://github.com/abhikbanerjee/Kubernetes_Exercise_Files/blob/master/AWS_labels_usage.md"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49.png"/><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4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1.xml"/><Relationship Id="rId3" Type="http://schemas.openxmlformats.org/officeDocument/2006/relationships/image" Target="../media/image5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57.png"/><Relationship Id="rId4" Type="http://schemas.openxmlformats.org/officeDocument/2006/relationships/image" Target="../media/image50.png"/><Relationship Id="rId5" Type="http://schemas.openxmlformats.org/officeDocument/2006/relationships/image" Target="../media/image47.png"/><Relationship Id="rId6" Type="http://schemas.openxmlformats.org/officeDocument/2006/relationships/image" Target="../media/image5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5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5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6.xml"/><Relationship Id="rId3" Type="http://schemas.openxmlformats.org/officeDocument/2006/relationships/image" Target="../media/image5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7.xml"/><Relationship Id="rId3" Type="http://schemas.openxmlformats.org/officeDocument/2006/relationships/image" Target="../media/image6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hyperlink" Target="https://github.com/abhikbanerjee/Kubernetes_Exercise_Files/blob/master/AWS_scaling_roll_out.md"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9.xml"/><Relationship Id="rId3" Type="http://schemas.openxmlformats.org/officeDocument/2006/relationships/image" Target="../media/image52.png"/><Relationship Id="rId4" Type="http://schemas.openxmlformats.org/officeDocument/2006/relationships/hyperlink" Target="https://github.com/abhikbanerjee/Kubernetes_Exercise_Files/blob/master/helper_yaml_files/guestbook.ya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1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0.xml"/><Relationship Id="rId3" Type="http://schemas.openxmlformats.org/officeDocument/2006/relationships/image" Target="../media/image66.png"/><Relationship Id="rId4" Type="http://schemas.openxmlformats.org/officeDocument/2006/relationships/image" Target="../media/image6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8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hyperlink" Target="https://raw.githubusercontent.com/abhikbanerjee/Kubernetes_Exercise_Files/master/helper_yaml_files/Ex_common_debugging/helloworld-with-bad-pod.yaml"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hyperlink" Target="https://kubernetes.io/docs/admin/kubelet/"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hyperlink" Target="https://github.com/abhikbanerjee/Kubernetes_Exercise_Files/blob/master/AWS_liveness_readiness_probe.md"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hyperlink" Target="https://cloud.google.com/kubernetes-engine/docs/concepts/pod" TargetMode="External"/><Relationship Id="rId4" Type="http://schemas.openxmlformats.org/officeDocument/2006/relationships/hyperlink" Target="https://kubernetes.io/docs/concepts/storage/volumes/"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6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4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accent3"/>
              </a:buClr>
              <a:buSzPts val="6000"/>
              <a:buFont typeface="Calibri"/>
              <a:buNone/>
            </a:pPr>
            <a:r>
              <a:rPr b="1" i="0" lang="en-US" sz="6000" u="none" cap="none" strike="noStrike">
                <a:solidFill>
                  <a:srgbClr val="000000"/>
                </a:solidFill>
                <a:latin typeface="Calibri"/>
                <a:ea typeface="Calibri"/>
                <a:cs typeface="Calibri"/>
                <a:sym typeface="Calibri"/>
              </a:rPr>
              <a:t>Introduction to Kubernetes</a:t>
            </a:r>
            <a:endParaRPr b="1" i="0" sz="6000" u="none" cap="none" strike="noStrike">
              <a:solidFill>
                <a:srgbClr val="000000"/>
              </a:solidFill>
              <a:latin typeface="Calibri"/>
              <a:ea typeface="Calibri"/>
              <a:cs typeface="Calibri"/>
              <a:sym typeface="Calibri"/>
            </a:endParaRPr>
          </a:p>
        </p:txBody>
      </p:sp>
      <p:sp>
        <p:nvSpPr>
          <p:cNvPr id="200" name="Google Shape;200;p4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accent3"/>
              </a:buClr>
              <a:buSzPts val="2160"/>
              <a:buFont typeface="Noto Sans Symbols"/>
              <a:buNone/>
            </a:pPr>
            <a:r>
              <a:t/>
            </a:r>
            <a:endParaRPr b="1" i="0" sz="2000" u="none" cap="none" strike="noStrike">
              <a:solidFill>
                <a:schemeClr val="dk1"/>
              </a:solidFill>
              <a:latin typeface="Calibri"/>
              <a:ea typeface="Calibri"/>
              <a:cs typeface="Calibri"/>
              <a:sym typeface="Calibri"/>
            </a:endParaRPr>
          </a:p>
          <a:p>
            <a:pPr indent="0" lvl="0" marL="0" marR="0" rtl="0" algn="ctr">
              <a:lnSpc>
                <a:spcPct val="90000"/>
              </a:lnSpc>
              <a:spcBef>
                <a:spcPts val="480"/>
              </a:spcBef>
              <a:spcAft>
                <a:spcPts val="0"/>
              </a:spcAft>
              <a:buClr>
                <a:schemeClr val="accent3"/>
              </a:buClr>
              <a:buSzPts val="2160"/>
              <a:buFont typeface="Noto Sans Symbols"/>
              <a:buNone/>
            </a:pPr>
            <a:r>
              <a:rPr b="1" i="0" lang="en-US" sz="2000" u="none" cap="none" strike="noStrike">
                <a:solidFill>
                  <a:schemeClr val="dk1"/>
                </a:solidFill>
                <a:latin typeface="Calibri"/>
                <a:ea typeface="Calibri"/>
                <a:cs typeface="Calibri"/>
                <a:sym typeface="Calibri"/>
              </a:rPr>
              <a:t>64300M_2.0_2018</a:t>
            </a:r>
            <a:endParaRPr b="1" i="0" sz="2000" u="none" cap="none" strike="noStrike">
              <a:solidFill>
                <a:schemeClr val="dk1"/>
              </a:solidFill>
              <a:latin typeface="Calibri"/>
              <a:ea typeface="Calibri"/>
              <a:cs typeface="Calibri"/>
              <a:sym typeface="Calibri"/>
            </a:endParaRPr>
          </a:p>
        </p:txBody>
      </p:sp>
      <p:pic>
        <p:nvPicPr>
          <p:cNvPr id="201" name="Google Shape;201;p41"/>
          <p:cNvPicPr preferRelativeResize="0"/>
          <p:nvPr/>
        </p:nvPicPr>
        <p:blipFill rotWithShape="1">
          <a:blip r:embed="rId3">
            <a:alphaModFix/>
          </a:blip>
          <a:srcRect b="0" l="0" r="0" t="0"/>
          <a:stretch/>
        </p:blipFill>
        <p:spPr>
          <a:xfrm>
            <a:off x="5105400" y="3810000"/>
            <a:ext cx="4038600" cy="295351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50"/>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VMs vs. Containers</a:t>
            </a:r>
            <a:endParaRPr/>
          </a:p>
        </p:txBody>
      </p:sp>
      <p:graphicFrame>
        <p:nvGraphicFramePr>
          <p:cNvPr id="279" name="Google Shape;279;p50"/>
          <p:cNvGraphicFramePr/>
          <p:nvPr/>
        </p:nvGraphicFramePr>
        <p:xfrm>
          <a:off x="1524000" y="1397000"/>
          <a:ext cx="3000000" cy="3000000"/>
        </p:xfrm>
        <a:graphic>
          <a:graphicData uri="http://schemas.openxmlformats.org/drawingml/2006/table">
            <a:tbl>
              <a:tblPr bandRow="1" firstRow="1">
                <a:noFill/>
                <a:tableStyleId>{1BAB31BF-BDF5-4A1F-88C5-BADF0574CC6D}</a:tableStyleId>
              </a:tblPr>
              <a:tblGrid>
                <a:gridCol w="3048000"/>
                <a:gridCol w="3048000"/>
              </a:tblGrid>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Virtual Machines (VMs)</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Containers</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Represents hardware-level virtualization</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Represents operating system virtualization</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Heavyweight</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Lightweight</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Slow provisioning</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Real-time provisioning and scalability</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Limited performance</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Native performance</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Fully isolated and therefore more secure (maybe)</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Process-level isolation and therefore less secure (maybe)</a:t>
                      </a:r>
                      <a:endParaRPr/>
                    </a:p>
                  </a:txBody>
                  <a:tcPr marT="45725" marB="45725" marR="91450" marL="91450"/>
                </a:tc>
              </a:tr>
            </a:tbl>
          </a:graphicData>
        </a:graphic>
      </p:graphicFrame>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0" name="Shape 940"/>
        <p:cNvGrpSpPr/>
        <p:nvPr/>
      </p:nvGrpSpPr>
      <p:grpSpPr>
        <a:xfrm>
          <a:off x="0" y="0"/>
          <a:ext cx="0" cy="0"/>
          <a:chOff x="0" y="0"/>
          <a:chExt cx="0" cy="0"/>
        </a:xfrm>
      </p:grpSpPr>
      <p:sp>
        <p:nvSpPr>
          <p:cNvPr id="941" name="Google Shape;941;p140"/>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Persistent Volumes</a:t>
            </a:r>
            <a:endParaRPr b="1" i="0" sz="3600" u="none" cap="none" strike="noStrike">
              <a:solidFill>
                <a:schemeClr val="dk1"/>
              </a:solidFill>
              <a:latin typeface="Calibri"/>
              <a:ea typeface="Calibri"/>
              <a:cs typeface="Calibri"/>
              <a:sym typeface="Calibri"/>
            </a:endParaRPr>
          </a:p>
        </p:txBody>
      </p:sp>
      <p:sp>
        <p:nvSpPr>
          <p:cNvPr id="942" name="Google Shape;942;p140"/>
          <p:cNvSpPr txBox="1"/>
          <p:nvPr/>
        </p:nvSpPr>
        <p:spPr>
          <a:xfrm>
            <a:off x="431449" y="1492819"/>
            <a:ext cx="7954500" cy="7326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 PV: Storage in the cluster that has been provisioned by an administrator (static or dynamic) and is independent of any individual pod that uses the PV.</a:t>
            </a:r>
            <a:endParaRPr/>
          </a:p>
          <a:p>
            <a:pPr indent="-25400" lvl="0" marL="342900" marR="0" rtl="0" algn="l">
              <a:lnSpc>
                <a:spcPct val="100000"/>
              </a:lnSpc>
              <a:spcBef>
                <a:spcPts val="60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943" name="Google Shape;943;p140"/>
          <p:cNvSpPr txBox="1"/>
          <p:nvPr/>
        </p:nvSpPr>
        <p:spPr>
          <a:xfrm>
            <a:off x="568476" y="2310190"/>
            <a:ext cx="7559400" cy="344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Following volumes are supported by Kubernetes:</a:t>
            </a:r>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GCEPersistentDisk ; AWSElasticBlockStore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AzureFile ; AzureDisk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FC (Fibre Channel) ; FlexVolume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Flocker ; NFS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iSCSI ; RBD (Ceph Block Device)</a:t>
            </a:r>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CephFS ; Cinder (OpenStack block storage)</a:t>
            </a:r>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Glusterfs ; VsphereVolume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Portworx Volumes ; ScaleIO Volumes</a:t>
            </a:r>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StorageOS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7" name="Shape 947"/>
        <p:cNvGrpSpPr/>
        <p:nvPr/>
      </p:nvGrpSpPr>
      <p:grpSpPr>
        <a:xfrm>
          <a:off x="0" y="0"/>
          <a:ext cx="0" cy="0"/>
          <a:chOff x="0" y="0"/>
          <a:chExt cx="0" cy="0"/>
        </a:xfrm>
      </p:grpSpPr>
      <p:sp>
        <p:nvSpPr>
          <p:cNvPr id="948" name="Google Shape;948;p141"/>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Persistent Volumes</a:t>
            </a:r>
            <a:endParaRPr b="1" i="0" sz="3600" u="none" cap="none" strike="noStrike">
              <a:solidFill>
                <a:schemeClr val="dk1"/>
              </a:solidFill>
              <a:latin typeface="Calibri"/>
              <a:ea typeface="Calibri"/>
              <a:cs typeface="Calibri"/>
              <a:sym typeface="Calibri"/>
            </a:endParaRPr>
          </a:p>
        </p:txBody>
      </p:sp>
      <p:sp>
        <p:nvSpPr>
          <p:cNvPr id="949" name="Google Shape;949;p141"/>
          <p:cNvSpPr txBox="1"/>
          <p:nvPr/>
        </p:nvSpPr>
        <p:spPr>
          <a:xfrm>
            <a:off x="616858" y="1572380"/>
            <a:ext cx="3847200" cy="43545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apiVersion: v1</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kind: PersistentVolume</a:t>
            </a:r>
            <a:endParaRPr b="0" i="0" sz="1400" u="none" cap="none" strike="noStrike">
              <a:solidFill>
                <a:srgbClr val="000000"/>
              </a:solidFill>
              <a:latin typeface="Arial"/>
              <a:ea typeface="Arial"/>
              <a:cs typeface="Arial"/>
              <a:sym typeface="Arial"/>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metadata:</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name: pv0003</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spec:</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capacity:</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storage: 5Gi</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volumeMode: Filesystem</a:t>
            </a:r>
            <a:endParaRPr b="0" i="0" sz="1400" u="none" cap="none" strike="noStrike">
              <a:solidFill>
                <a:srgbClr val="000000"/>
              </a:solidFill>
              <a:latin typeface="Arial"/>
              <a:ea typeface="Arial"/>
              <a:cs typeface="Arial"/>
              <a:sym typeface="Arial"/>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accessModes:</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 ReadWriteOnce</a:t>
            </a:r>
            <a:endParaRPr b="0" i="0" sz="1400" u="none" cap="none" strike="noStrike">
              <a:solidFill>
                <a:srgbClr val="000000"/>
              </a:solidFill>
              <a:latin typeface="Arial"/>
              <a:ea typeface="Arial"/>
              <a:cs typeface="Arial"/>
              <a:sym typeface="Arial"/>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persistentVolumeReclaimPolicy: Recycle</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storageClassName: slow</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mountOptions:</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 hard</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 nfsvers=4.1</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nfs:</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path: /tmp</a:t>
            </a:r>
            <a:endParaRPr b="0" i="0" sz="1400" u="none" cap="none" strike="noStrike">
              <a:solidFill>
                <a:srgbClr val="000000"/>
              </a:solidFill>
              <a:latin typeface="Arial"/>
              <a:ea typeface="Arial"/>
              <a:cs typeface="Arial"/>
              <a:sym typeface="Arial"/>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server: 172.17.0.2</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3" name="Shape 953"/>
        <p:cNvGrpSpPr/>
        <p:nvPr/>
      </p:nvGrpSpPr>
      <p:grpSpPr>
        <a:xfrm>
          <a:off x="0" y="0"/>
          <a:ext cx="0" cy="0"/>
          <a:chOff x="0" y="0"/>
          <a:chExt cx="0" cy="0"/>
        </a:xfrm>
      </p:grpSpPr>
      <p:sp>
        <p:nvSpPr>
          <p:cNvPr id="954" name="Google Shape;954;p142"/>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Persistent Volume Claims</a:t>
            </a:r>
            <a:endParaRPr b="1" i="0" sz="3600" u="none" cap="none" strike="noStrike">
              <a:solidFill>
                <a:schemeClr val="dk1"/>
              </a:solidFill>
              <a:latin typeface="Calibri"/>
              <a:ea typeface="Calibri"/>
              <a:cs typeface="Calibri"/>
              <a:sym typeface="Calibri"/>
            </a:endParaRPr>
          </a:p>
        </p:txBody>
      </p:sp>
      <p:sp>
        <p:nvSpPr>
          <p:cNvPr id="955" name="Google Shape;955;p142"/>
          <p:cNvSpPr txBox="1"/>
          <p:nvPr/>
        </p:nvSpPr>
        <p:spPr>
          <a:xfrm>
            <a:off x="443550" y="764125"/>
            <a:ext cx="7954500" cy="46932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200"/>
              <a:buFont typeface="Calibri"/>
              <a:buChar char="•"/>
            </a:pPr>
            <a:r>
              <a:rPr i="0" lang="en-US" sz="2200" u="none" cap="none" strike="noStrike">
                <a:solidFill>
                  <a:schemeClr val="dk1"/>
                </a:solidFill>
                <a:latin typeface="Calibri"/>
                <a:ea typeface="Calibri"/>
                <a:cs typeface="Calibri"/>
                <a:sym typeface="Calibri"/>
              </a:rPr>
              <a:t> PVC: Request for a storage by a user, it is similar to pod and it can request specific size and access modes (e.g., can be mounted once read/write or many times read-only).</a:t>
            </a:r>
            <a:endParaRPr sz="2200">
              <a:latin typeface="Calibri"/>
              <a:ea typeface="Calibri"/>
              <a:cs typeface="Calibri"/>
              <a:sym typeface="Calibri"/>
            </a:endParaRPr>
          </a:p>
          <a:p>
            <a:pPr indent="457200" lvl="0" marL="0" marR="0" rtl="0" algn="l">
              <a:lnSpc>
                <a:spcPct val="100000"/>
              </a:lnSpc>
              <a:spcBef>
                <a:spcPts val="600"/>
              </a:spcBef>
              <a:spcAft>
                <a:spcPts val="0"/>
              </a:spcAft>
              <a:buClr>
                <a:schemeClr val="dk1"/>
              </a:buClr>
              <a:buSzPts val="1600"/>
              <a:buFont typeface="Calibri"/>
              <a:buNone/>
            </a:pPr>
            <a:r>
              <a:rPr lang="en-US" sz="2200">
                <a:solidFill>
                  <a:schemeClr val="dk1"/>
                </a:solidFill>
                <a:latin typeface="Calibri"/>
                <a:ea typeface="Calibri"/>
                <a:cs typeface="Calibri"/>
                <a:sym typeface="Calibri"/>
              </a:rPr>
              <a:t> </a:t>
            </a:r>
            <a:r>
              <a:rPr lang="en-US" sz="2200" u="sng">
                <a:solidFill>
                  <a:schemeClr val="hlink"/>
                </a:solidFill>
                <a:latin typeface="Calibri"/>
                <a:ea typeface="Calibri"/>
                <a:cs typeface="Calibri"/>
                <a:sym typeface="Calibri"/>
                <a:hlinkClick r:id="rId3"/>
              </a:rPr>
              <a:t>https://github.com/abhikbanerjee/Kubernetes_Exercise_Files/blob/master/helper_yaml_files/pvc.yaml</a:t>
            </a:r>
            <a:r>
              <a:rPr lang="en-US" sz="2200">
                <a:solidFill>
                  <a:schemeClr val="dk1"/>
                </a:solidFill>
                <a:latin typeface="Calibri"/>
                <a:ea typeface="Calibri"/>
                <a:cs typeface="Calibri"/>
                <a:sym typeface="Calibri"/>
              </a:rPr>
              <a:t> </a:t>
            </a:r>
            <a:endParaRPr i="0" sz="2200" u="none" cap="none" strike="noStrike">
              <a:solidFill>
                <a:schemeClr val="dk1"/>
              </a:solidFill>
              <a:latin typeface="Calibri"/>
              <a:ea typeface="Calibri"/>
              <a:cs typeface="Calibri"/>
              <a:sym typeface="Calibri"/>
            </a:endParaRPr>
          </a:p>
          <a:p>
            <a:pPr indent="0" lvl="0" marL="203200" marR="0" rtl="0" algn="l">
              <a:lnSpc>
                <a:spcPct val="100000"/>
              </a:lnSpc>
              <a:spcBef>
                <a:spcPts val="600"/>
              </a:spcBef>
              <a:spcAft>
                <a:spcPts val="0"/>
              </a:spcAft>
              <a:buClr>
                <a:schemeClr val="dk1"/>
              </a:buClr>
              <a:buSzPts val="2400"/>
              <a:buFont typeface="Calibri"/>
              <a:buNone/>
            </a:pPr>
            <a:r>
              <a:t/>
            </a:r>
            <a:endParaRPr i="0" sz="2200" u="none" cap="none" strike="noStrike">
              <a:solidFill>
                <a:schemeClr val="dk1"/>
              </a:solidFill>
              <a:latin typeface="Calibri"/>
              <a:ea typeface="Calibri"/>
              <a:cs typeface="Calibri"/>
              <a:sym typeface="Calibri"/>
            </a:endParaRPr>
          </a:p>
          <a:p>
            <a:pPr indent="0" lvl="0" marL="203200" marR="0" rtl="0" algn="l">
              <a:lnSpc>
                <a:spcPct val="100000"/>
              </a:lnSpc>
              <a:spcBef>
                <a:spcPts val="600"/>
              </a:spcBef>
              <a:spcAft>
                <a:spcPts val="0"/>
              </a:spcAft>
              <a:buClr>
                <a:schemeClr val="dk1"/>
              </a:buClr>
              <a:buSzPts val="1600"/>
              <a:buFont typeface="Calibri"/>
              <a:buNone/>
            </a:pPr>
            <a:r>
              <a:rPr lang="en-US" sz="2200" u="sng">
                <a:solidFill>
                  <a:schemeClr val="hlink"/>
                </a:solidFill>
                <a:latin typeface="Calibri"/>
                <a:ea typeface="Calibri"/>
                <a:cs typeface="Calibri"/>
                <a:sym typeface="Calibri"/>
                <a:hlinkClick r:id="rId4"/>
              </a:rPr>
              <a:t>https://github.com/abhikbanerjee/Kubernetes_Exercise_Files/blob/master/helper_yaml_files/deploy_pvc.yaml</a:t>
            </a:r>
            <a:r>
              <a:rPr lang="en-US" sz="2200">
                <a:solidFill>
                  <a:schemeClr val="dk1"/>
                </a:solidFill>
                <a:latin typeface="Calibri"/>
                <a:ea typeface="Calibri"/>
                <a:cs typeface="Calibri"/>
                <a:sym typeface="Calibri"/>
              </a:rPr>
              <a:t> </a:t>
            </a:r>
            <a:endParaRPr i="0" sz="2200" u="none" cap="none" strike="noStrike">
              <a:solidFill>
                <a:schemeClr val="dk1"/>
              </a:solidFill>
              <a:latin typeface="Calibri"/>
              <a:ea typeface="Calibri"/>
              <a:cs typeface="Calibri"/>
              <a:sym typeface="Calibri"/>
            </a:endParaRPr>
          </a:p>
          <a:p>
            <a:pPr indent="0" lvl="0" marL="342900" marR="0" rtl="0" algn="l">
              <a:lnSpc>
                <a:spcPct val="100000"/>
              </a:lnSpc>
              <a:spcBef>
                <a:spcPts val="600"/>
              </a:spcBef>
              <a:spcAft>
                <a:spcPts val="0"/>
              </a:spcAft>
              <a:buClr>
                <a:schemeClr val="dk1"/>
              </a:buClr>
              <a:buSzPts val="2400"/>
              <a:buFont typeface="Calibri"/>
              <a:buNone/>
            </a:pPr>
            <a:r>
              <a:t/>
            </a:r>
            <a:endParaRPr i="0" sz="2200" u="none" cap="none" strike="noStrike">
              <a:solidFill>
                <a:schemeClr val="dk1"/>
              </a:solidFill>
              <a:latin typeface="Calibri"/>
              <a:ea typeface="Calibri"/>
              <a:cs typeface="Calibri"/>
              <a:sym typeface="Calibri"/>
            </a:endParaRPr>
          </a:p>
          <a:p>
            <a:pPr indent="0" lvl="0" marL="203200" marR="0" rtl="0" algn="l">
              <a:lnSpc>
                <a:spcPct val="100000"/>
              </a:lnSpc>
              <a:spcBef>
                <a:spcPts val="600"/>
              </a:spcBef>
              <a:spcAft>
                <a:spcPts val="0"/>
              </a:spcAft>
              <a:buClr>
                <a:schemeClr val="dk1"/>
              </a:buClr>
              <a:buSzPts val="1600"/>
              <a:buFont typeface="Calibri"/>
              <a:buNone/>
            </a:pPr>
            <a:r>
              <a:t/>
            </a:r>
            <a:endParaRPr i="0" sz="2200" u="none" cap="none" strike="noStrike">
              <a:solidFill>
                <a:schemeClr val="dk1"/>
              </a:solidFill>
              <a:latin typeface="Calibri"/>
              <a:ea typeface="Calibri"/>
              <a:cs typeface="Calibri"/>
              <a:sym typeface="Calibri"/>
            </a:endParaRPr>
          </a:p>
        </p:txBody>
      </p:sp>
      <p:pic>
        <p:nvPicPr>
          <p:cNvPr id="956" name="Google Shape;956;p142"/>
          <p:cNvPicPr preferRelativeResize="0"/>
          <p:nvPr/>
        </p:nvPicPr>
        <p:blipFill rotWithShape="1">
          <a:blip r:embed="rId5">
            <a:alphaModFix/>
          </a:blip>
          <a:srcRect b="0" l="0" r="0" t="0"/>
          <a:stretch/>
        </p:blipFill>
        <p:spPr>
          <a:xfrm>
            <a:off x="952500" y="4419600"/>
            <a:ext cx="7238999" cy="149433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0" name="Shape 960"/>
        <p:cNvGrpSpPr/>
        <p:nvPr/>
      </p:nvGrpSpPr>
      <p:grpSpPr>
        <a:xfrm>
          <a:off x="0" y="0"/>
          <a:ext cx="0" cy="0"/>
          <a:chOff x="0" y="0"/>
          <a:chExt cx="0" cy="0"/>
        </a:xfrm>
      </p:grpSpPr>
      <p:sp>
        <p:nvSpPr>
          <p:cNvPr id="961" name="Google Shape;961;p143"/>
          <p:cNvSpPr txBox="1"/>
          <p:nvPr>
            <p:ph type="title"/>
          </p:nvPr>
        </p:nvSpPr>
        <p:spPr>
          <a:xfrm>
            <a:off x="628650" y="365126"/>
            <a:ext cx="7886700" cy="7974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rPr lang="en-US">
                <a:solidFill>
                  <a:srgbClr val="000000"/>
                </a:solidFill>
              </a:rPr>
              <a:t>Exercise 6 - (Volume, PV, PVC)</a:t>
            </a:r>
            <a:br>
              <a:rPr b="1" i="0" lang="en-US" sz="3600" u="none" cap="none" strike="noStrike">
                <a:solidFill>
                  <a:srgbClr val="E36C09"/>
                </a:solidFill>
                <a:latin typeface="Calibri"/>
                <a:ea typeface="Calibri"/>
                <a:cs typeface="Calibri"/>
                <a:sym typeface="Calibri"/>
              </a:rPr>
            </a:br>
            <a:endParaRPr b="1" i="0" sz="3600" u="none" cap="none" strike="noStrike">
              <a:solidFill>
                <a:schemeClr val="accent3"/>
              </a:solidFill>
              <a:latin typeface="Calibri"/>
              <a:ea typeface="Calibri"/>
              <a:cs typeface="Calibri"/>
              <a:sym typeface="Calibri"/>
            </a:endParaRPr>
          </a:p>
        </p:txBody>
      </p:sp>
      <p:sp>
        <p:nvSpPr>
          <p:cNvPr id="962" name="Google Shape;962;p143"/>
          <p:cNvSpPr txBox="1"/>
          <p:nvPr>
            <p:ph idx="1" type="body"/>
          </p:nvPr>
        </p:nvSpPr>
        <p:spPr>
          <a:xfrm>
            <a:off x="552450" y="1295400"/>
            <a:ext cx="7886700" cy="46530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90000"/>
              </a:lnSpc>
              <a:spcBef>
                <a:spcPts val="0"/>
              </a:spcBef>
              <a:spcAft>
                <a:spcPts val="0"/>
              </a:spcAft>
              <a:buClr>
                <a:srgbClr val="000000"/>
              </a:buClr>
              <a:buSzPts val="2200"/>
              <a:buChar char="-"/>
            </a:pPr>
            <a:r>
              <a:rPr b="0" lang="en-US" sz="2200"/>
              <a:t>create pods,PV and PVC</a:t>
            </a:r>
            <a:endParaRPr b="0" sz="2200"/>
          </a:p>
          <a:p>
            <a:pPr indent="-368300" lvl="0" marL="457200" marR="0" rtl="0" algn="l">
              <a:lnSpc>
                <a:spcPct val="90000"/>
              </a:lnSpc>
              <a:spcBef>
                <a:spcPts val="0"/>
              </a:spcBef>
              <a:spcAft>
                <a:spcPts val="0"/>
              </a:spcAft>
              <a:buClr>
                <a:srgbClr val="000000"/>
              </a:buClr>
              <a:buSzPts val="2200"/>
              <a:buChar char="-"/>
            </a:pPr>
            <a:r>
              <a:rPr b="0" lang="en-US" sz="2200"/>
              <a:t>Experiment with creating end to end application, mount volume, read from shared pod</a:t>
            </a:r>
            <a:endParaRPr b="0" sz="2200"/>
          </a:p>
          <a:p>
            <a:pPr indent="-368300" lvl="0" marL="457200" marR="0" rtl="0" algn="l">
              <a:lnSpc>
                <a:spcPct val="90000"/>
              </a:lnSpc>
              <a:spcBef>
                <a:spcPts val="0"/>
              </a:spcBef>
              <a:spcAft>
                <a:spcPts val="0"/>
              </a:spcAft>
              <a:buClr>
                <a:srgbClr val="000000"/>
              </a:buClr>
              <a:buSzPts val="2200"/>
              <a:buChar char="-"/>
            </a:pPr>
            <a:r>
              <a:rPr b="0" lang="en-US" sz="2200"/>
              <a:t>Fix a bug</a:t>
            </a:r>
            <a:endParaRPr sz="1200"/>
          </a:p>
          <a:p>
            <a:pPr indent="0" lvl="0" marL="0" marR="0" rtl="0" algn="l">
              <a:lnSpc>
                <a:spcPct val="90000"/>
              </a:lnSpc>
              <a:spcBef>
                <a:spcPts val="0"/>
              </a:spcBef>
              <a:spcAft>
                <a:spcPts val="0"/>
              </a:spcAft>
              <a:buNone/>
            </a:pPr>
            <a:r>
              <a:t/>
            </a:r>
            <a:endParaRPr sz="1200"/>
          </a:p>
          <a:p>
            <a:pPr indent="0" lvl="0" marL="0" marR="0" rtl="0" algn="l">
              <a:lnSpc>
                <a:spcPct val="90000"/>
              </a:lnSpc>
              <a:spcBef>
                <a:spcPts val="0"/>
              </a:spcBef>
              <a:spcAft>
                <a:spcPts val="0"/>
              </a:spcAft>
              <a:buNone/>
            </a:pPr>
            <a:r>
              <a:rPr lang="en-US" sz="2200"/>
              <a:t>6.1 Exercise of Volume</a:t>
            </a:r>
            <a:endParaRPr sz="2200"/>
          </a:p>
          <a:p>
            <a:pPr indent="0" lvl="0" marL="0" marR="0" rtl="0" algn="l">
              <a:lnSpc>
                <a:spcPct val="90000"/>
              </a:lnSpc>
              <a:spcBef>
                <a:spcPts val="0"/>
              </a:spcBef>
              <a:spcAft>
                <a:spcPts val="0"/>
              </a:spcAft>
              <a:buNone/>
            </a:pPr>
            <a:r>
              <a:t/>
            </a:r>
            <a:endParaRPr sz="2200"/>
          </a:p>
          <a:p>
            <a:pPr indent="0" lvl="0" marL="0" marR="0" rtl="0" algn="l">
              <a:lnSpc>
                <a:spcPct val="90000"/>
              </a:lnSpc>
              <a:spcBef>
                <a:spcPts val="0"/>
              </a:spcBef>
              <a:spcAft>
                <a:spcPts val="0"/>
              </a:spcAft>
              <a:buNone/>
            </a:pPr>
            <a:r>
              <a:rPr lang="en-US" sz="2200" u="sng">
                <a:solidFill>
                  <a:schemeClr val="hlink"/>
                </a:solidFill>
                <a:hlinkClick r:id="rId3"/>
              </a:rPr>
              <a:t>https://github.com/abhikbanerjee/Kubernetes_Exercise_Files/blob/master/AWS_Creating_Volume.md</a:t>
            </a:r>
            <a:r>
              <a:rPr lang="en-US" sz="2200"/>
              <a:t> </a:t>
            </a:r>
            <a:endParaRPr sz="2200"/>
          </a:p>
          <a:p>
            <a:pPr indent="0" lvl="0" marL="0" marR="0" rtl="0" algn="l">
              <a:lnSpc>
                <a:spcPct val="90000"/>
              </a:lnSpc>
              <a:spcBef>
                <a:spcPts val="0"/>
              </a:spcBef>
              <a:spcAft>
                <a:spcPts val="0"/>
              </a:spcAft>
              <a:buNone/>
            </a:pPr>
            <a:r>
              <a:t/>
            </a:r>
            <a:endParaRPr sz="2200"/>
          </a:p>
          <a:p>
            <a:pPr indent="0" lvl="0" marL="0" marR="0" rtl="0" algn="l">
              <a:lnSpc>
                <a:spcPct val="90000"/>
              </a:lnSpc>
              <a:spcBef>
                <a:spcPts val="0"/>
              </a:spcBef>
              <a:spcAft>
                <a:spcPts val="0"/>
              </a:spcAft>
              <a:buNone/>
            </a:pPr>
            <a:r>
              <a:rPr lang="en-US" sz="2200"/>
              <a:t>6.2 Exercise on PV, PVC</a:t>
            </a:r>
            <a:endParaRPr sz="2200"/>
          </a:p>
          <a:p>
            <a:pPr indent="0" lvl="0" marL="0" marR="0" rtl="0" algn="l">
              <a:lnSpc>
                <a:spcPct val="90000"/>
              </a:lnSpc>
              <a:spcBef>
                <a:spcPts val="0"/>
              </a:spcBef>
              <a:spcAft>
                <a:spcPts val="0"/>
              </a:spcAft>
              <a:buNone/>
            </a:pPr>
            <a:r>
              <a:t/>
            </a:r>
            <a:endParaRPr sz="2200"/>
          </a:p>
          <a:p>
            <a:pPr indent="0" lvl="0" marL="0" marR="0" rtl="0" algn="l">
              <a:lnSpc>
                <a:spcPct val="90000"/>
              </a:lnSpc>
              <a:spcBef>
                <a:spcPts val="0"/>
              </a:spcBef>
              <a:spcAft>
                <a:spcPts val="0"/>
              </a:spcAft>
              <a:buNone/>
            </a:pPr>
            <a:r>
              <a:rPr lang="en-US" sz="2200" u="sng">
                <a:solidFill>
                  <a:schemeClr val="hlink"/>
                </a:solidFill>
                <a:hlinkClick r:id="rId4"/>
              </a:rPr>
              <a:t>https://github.com/abhikbanerjee/Kubernetes_Exercise_Files/blob/master/AWS_Creating_Persistent_Volume.md</a:t>
            </a:r>
            <a:r>
              <a:rPr lang="en-US" sz="2200"/>
              <a:t> </a:t>
            </a:r>
            <a:endParaRPr sz="2200"/>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7" name="Shape 967"/>
        <p:cNvGrpSpPr/>
        <p:nvPr/>
      </p:nvGrpSpPr>
      <p:grpSpPr>
        <a:xfrm>
          <a:off x="0" y="0"/>
          <a:ext cx="0" cy="0"/>
          <a:chOff x="0" y="0"/>
          <a:chExt cx="0" cy="0"/>
        </a:xfrm>
      </p:grpSpPr>
      <p:sp>
        <p:nvSpPr>
          <p:cNvPr id="968" name="Google Shape;968;p144"/>
          <p:cNvSpPr txBox="1"/>
          <p:nvPr>
            <p:ph type="title"/>
          </p:nvPr>
        </p:nvSpPr>
        <p:spPr>
          <a:xfrm>
            <a:off x="628650" y="365129"/>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Logging</a:t>
            </a:r>
            <a:endParaRPr b="1" i="0" sz="3600" u="none" cap="none" strike="noStrike">
              <a:solidFill>
                <a:srgbClr val="000000"/>
              </a:solidFill>
              <a:latin typeface="Calibri"/>
              <a:ea typeface="Calibri"/>
              <a:cs typeface="Calibri"/>
              <a:sym typeface="Calibri"/>
            </a:endParaRPr>
          </a:p>
        </p:txBody>
      </p:sp>
      <p:sp>
        <p:nvSpPr>
          <p:cNvPr id="969" name="Google Shape;969;p144"/>
          <p:cNvSpPr txBox="1"/>
          <p:nvPr>
            <p:ph idx="1" type="body"/>
          </p:nvPr>
        </p:nvSpPr>
        <p:spPr>
          <a:xfrm>
            <a:off x="457200" y="1705100"/>
            <a:ext cx="7723800" cy="4390800"/>
          </a:xfrm>
          <a:prstGeom prst="rect">
            <a:avLst/>
          </a:prstGeom>
          <a:noFill/>
          <a:ln>
            <a:noFill/>
          </a:ln>
        </p:spPr>
        <p:txBody>
          <a:bodyPr anchorCtr="0" anchor="t" bIns="45700" lIns="91425" spcFirstLastPara="1" rIns="91425" wrap="square" tIns="45700">
            <a:noAutofit/>
          </a:bodyPr>
          <a:lstStyle/>
          <a:p>
            <a:pPr indent="-4826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Logs can be accessed from a currently run container or any number or previously run containers, accessed by container name</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Containerized apps write logs to stdout and stderr </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Cluster level logging can be performed using several different techniques including node level agents, container sidecars, or even having containers push directly to an application</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Node level logging is the most common approach, typically using Elasticsearch. </a:t>
            </a:r>
            <a:endParaRPr b="1" i="0" sz="2200" u="none" cap="none" strike="noStrike">
              <a:solidFill>
                <a:schemeClr val="dk1"/>
              </a:solidFill>
              <a:latin typeface="Calibri"/>
              <a:ea typeface="Calibri"/>
              <a:cs typeface="Calibri"/>
              <a:sym typeface="Calibri"/>
            </a:endParaRPr>
          </a:p>
        </p:txBody>
      </p:sp>
      <p:sp>
        <p:nvSpPr>
          <p:cNvPr id="970" name="Google Shape;970;p144"/>
          <p:cNvSpPr txBox="1"/>
          <p:nvPr/>
        </p:nvSpPr>
        <p:spPr>
          <a:xfrm>
            <a:off x="628650" y="1143000"/>
            <a:ext cx="7886700" cy="6096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1" i="0" lang="en-US" sz="2200" u="none" cap="none" strike="noStrike">
                <a:solidFill>
                  <a:schemeClr val="dk1"/>
                </a:solidFill>
                <a:latin typeface="Calibri"/>
                <a:ea typeface="Calibri"/>
                <a:cs typeface="Calibri"/>
                <a:sym typeface="Calibri"/>
              </a:rPr>
              <a:t>Aggregate, access and print logs from containers</a:t>
            </a:r>
            <a:endParaRPr i="0" sz="2200" u="none" cap="none" strike="noStrike">
              <a:solidFill>
                <a:srgbClr val="000000"/>
              </a:solidFill>
              <a:latin typeface="Calibri"/>
              <a:ea typeface="Calibri"/>
              <a:cs typeface="Calibri"/>
              <a:sym typeface="Calibri"/>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5" name="Shape 975"/>
        <p:cNvGrpSpPr/>
        <p:nvPr/>
      </p:nvGrpSpPr>
      <p:grpSpPr>
        <a:xfrm>
          <a:off x="0" y="0"/>
          <a:ext cx="0" cy="0"/>
          <a:chOff x="0" y="0"/>
          <a:chExt cx="0" cy="0"/>
        </a:xfrm>
      </p:grpSpPr>
      <p:sp>
        <p:nvSpPr>
          <p:cNvPr id="976" name="Google Shape;976;p145"/>
          <p:cNvSpPr txBox="1"/>
          <p:nvPr/>
        </p:nvSpPr>
        <p:spPr>
          <a:xfrm>
            <a:off x="762000" y="4572000"/>
            <a:ext cx="67056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Note: </a:t>
            </a:r>
            <a:r>
              <a:rPr b="0" i="0" lang="en-US" sz="1800" u="none" cap="none" strike="noStrike">
                <a:solidFill>
                  <a:schemeClr val="dk1"/>
                </a:solidFill>
                <a:latin typeface="Arial"/>
                <a:ea typeface="Arial"/>
                <a:cs typeface="Arial"/>
                <a:sym typeface="Arial"/>
              </a:rPr>
              <a:t>An external system can perform the log rotation by calling logrotate, which would result in kubectl logs returning an empty result</a:t>
            </a:r>
            <a:endParaRPr b="0" i="0" sz="1800" u="none" cap="none" strike="noStrike">
              <a:solidFill>
                <a:schemeClr val="dk1"/>
              </a:solidFill>
              <a:latin typeface="Arial"/>
              <a:ea typeface="Arial"/>
              <a:cs typeface="Arial"/>
              <a:sym typeface="Arial"/>
            </a:endParaRPr>
          </a:p>
        </p:txBody>
      </p:sp>
      <p:sp>
        <p:nvSpPr>
          <p:cNvPr id="977" name="Google Shape;977;p145"/>
          <p:cNvSpPr txBox="1"/>
          <p:nvPr>
            <p:ph type="title"/>
          </p:nvPr>
        </p:nvSpPr>
        <p:spPr>
          <a:xfrm>
            <a:off x="628650" y="365129"/>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Logging</a:t>
            </a:r>
            <a:endParaRPr b="1" i="0" sz="3600" u="none" cap="none" strike="noStrike">
              <a:solidFill>
                <a:srgbClr val="000000"/>
              </a:solidFill>
              <a:latin typeface="Calibri"/>
              <a:ea typeface="Calibri"/>
              <a:cs typeface="Calibri"/>
              <a:sym typeface="Calibri"/>
            </a:endParaRPr>
          </a:p>
        </p:txBody>
      </p:sp>
      <p:pic>
        <p:nvPicPr>
          <p:cNvPr id="978" name="Google Shape;978;p145"/>
          <p:cNvPicPr preferRelativeResize="0"/>
          <p:nvPr/>
        </p:nvPicPr>
        <p:blipFill rotWithShape="1">
          <a:blip r:embed="rId3">
            <a:alphaModFix/>
          </a:blip>
          <a:srcRect b="0" l="0" r="0" t="0"/>
          <a:stretch/>
        </p:blipFill>
        <p:spPr>
          <a:xfrm>
            <a:off x="150425" y="1209250"/>
            <a:ext cx="8701475" cy="1302800"/>
          </a:xfrm>
          <a:prstGeom prst="rect">
            <a:avLst/>
          </a:prstGeom>
          <a:noFill/>
          <a:ln>
            <a:noFill/>
          </a:ln>
        </p:spPr>
      </p:pic>
      <p:pic>
        <p:nvPicPr>
          <p:cNvPr id="979" name="Google Shape;979;p145"/>
          <p:cNvPicPr preferRelativeResize="0"/>
          <p:nvPr/>
        </p:nvPicPr>
        <p:blipFill rotWithShape="1">
          <a:blip r:embed="rId4">
            <a:alphaModFix/>
          </a:blip>
          <a:srcRect b="0" l="0" r="0" t="0"/>
          <a:stretch/>
        </p:blipFill>
        <p:spPr>
          <a:xfrm>
            <a:off x="152400" y="2726575"/>
            <a:ext cx="8669282" cy="16134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4" name="Shape 984"/>
        <p:cNvGrpSpPr/>
        <p:nvPr/>
      </p:nvGrpSpPr>
      <p:grpSpPr>
        <a:xfrm>
          <a:off x="0" y="0"/>
          <a:ext cx="0" cy="0"/>
          <a:chOff x="0" y="0"/>
          <a:chExt cx="0" cy="0"/>
        </a:xfrm>
      </p:grpSpPr>
      <p:sp>
        <p:nvSpPr>
          <p:cNvPr id="985" name="Google Shape;985;p146"/>
          <p:cNvSpPr txBox="1"/>
          <p:nvPr>
            <p:ph type="title"/>
          </p:nvPr>
        </p:nvSpPr>
        <p:spPr>
          <a:xfrm>
            <a:off x="552450" y="199825"/>
            <a:ext cx="7886700" cy="998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rPr lang="en-US">
                <a:solidFill>
                  <a:schemeClr val="dk1"/>
                </a:solidFill>
              </a:rPr>
              <a:t>Exercise 7 - Kubernetes Logging</a:t>
            </a:r>
            <a:br>
              <a:rPr lang="en-US">
                <a:solidFill>
                  <a:srgbClr val="E36C09"/>
                </a:solidFill>
              </a:rPr>
            </a:br>
            <a:endParaRPr/>
          </a:p>
          <a:p>
            <a:pPr indent="0" lvl="0" marL="0" marR="0" rtl="0" algn="ctr">
              <a:lnSpc>
                <a:spcPct val="90000"/>
              </a:lnSpc>
              <a:spcBef>
                <a:spcPts val="0"/>
              </a:spcBef>
              <a:spcAft>
                <a:spcPts val="0"/>
              </a:spcAft>
              <a:buClr>
                <a:srgbClr val="E36C09"/>
              </a:buClr>
              <a:buSzPts val="3600"/>
              <a:buFont typeface="Calibri"/>
              <a:buNone/>
            </a:pPr>
            <a:r>
              <a:t/>
            </a:r>
            <a:endParaRPr>
              <a:solidFill>
                <a:srgbClr val="E36C09"/>
              </a:solidFill>
            </a:endParaRPr>
          </a:p>
        </p:txBody>
      </p:sp>
      <p:sp>
        <p:nvSpPr>
          <p:cNvPr id="986" name="Google Shape;986;p146"/>
          <p:cNvSpPr txBox="1"/>
          <p:nvPr>
            <p:ph idx="1" type="body"/>
          </p:nvPr>
        </p:nvSpPr>
        <p:spPr>
          <a:xfrm>
            <a:off x="628650" y="1102500"/>
            <a:ext cx="7886700" cy="4653000"/>
          </a:xfrm>
          <a:prstGeom prst="rect">
            <a:avLst/>
          </a:prstGeom>
          <a:noFill/>
          <a:ln>
            <a:noFill/>
          </a:ln>
        </p:spPr>
        <p:txBody>
          <a:bodyPr anchorCtr="0" anchor="t" bIns="45700" lIns="91425" spcFirstLastPara="1" rIns="91425" wrap="square" tIns="45700">
            <a:noAutofit/>
          </a:bodyPr>
          <a:lstStyle/>
          <a:p>
            <a:pPr indent="-368300" lvl="0" marL="457200" rtl="0" algn="l">
              <a:spcBef>
                <a:spcPts val="640"/>
              </a:spcBef>
              <a:spcAft>
                <a:spcPts val="0"/>
              </a:spcAft>
              <a:buClr>
                <a:srgbClr val="000000"/>
              </a:buClr>
              <a:buSzPts val="2200"/>
              <a:buChar char="-"/>
            </a:pPr>
            <a:r>
              <a:rPr b="0" lang="en-US" sz="2200"/>
              <a:t>Create a logging pd</a:t>
            </a:r>
            <a:endParaRPr b="0" sz="2200"/>
          </a:p>
          <a:p>
            <a:pPr indent="-368300" lvl="0" marL="457200" rtl="0" algn="l">
              <a:spcBef>
                <a:spcPts val="0"/>
              </a:spcBef>
              <a:spcAft>
                <a:spcPts val="0"/>
              </a:spcAft>
              <a:buClr>
                <a:srgbClr val="000000"/>
              </a:buClr>
              <a:buSzPts val="2200"/>
              <a:buChar char="-"/>
            </a:pPr>
            <a:r>
              <a:rPr b="0" lang="en-US" sz="2200"/>
              <a:t>View the logs</a:t>
            </a:r>
            <a:endParaRPr b="0" sz="2200"/>
          </a:p>
          <a:p>
            <a:pPr indent="-368300" lvl="0" marL="457200" rtl="0" algn="l">
              <a:spcBef>
                <a:spcPts val="0"/>
              </a:spcBef>
              <a:spcAft>
                <a:spcPts val="0"/>
              </a:spcAft>
              <a:buClr>
                <a:srgbClr val="000000"/>
              </a:buClr>
              <a:buSzPts val="2200"/>
              <a:buChar char="-"/>
            </a:pPr>
            <a:r>
              <a:rPr b="0" lang="en-US" sz="2200"/>
              <a:t>Create one-shot pod</a:t>
            </a:r>
            <a:endParaRPr b="0" sz="22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rPr lang="en-US" sz="2200" u="sng">
                <a:solidFill>
                  <a:schemeClr val="hlink"/>
                </a:solidFill>
                <a:hlinkClick r:id="rId3"/>
              </a:rPr>
              <a:t>https://github.com/abhikbanerjee/Kubernetes_Exercise_Files/blob/master/AWS_Kubernetes_Logging.md</a:t>
            </a:r>
            <a:r>
              <a:rPr lang="en-US" sz="2200"/>
              <a:t> </a:t>
            </a:r>
            <a:endParaRPr b="1" i="0" sz="2200" u="none" cap="none" strike="noStrike">
              <a:solidFill>
                <a:schemeClr val="dk1"/>
              </a:solidFill>
              <a:latin typeface="Calibri"/>
              <a:ea typeface="Calibri"/>
              <a:cs typeface="Calibri"/>
              <a:sym typeface="Calibri"/>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1" name="Shape 991"/>
        <p:cNvGrpSpPr/>
        <p:nvPr/>
      </p:nvGrpSpPr>
      <p:grpSpPr>
        <a:xfrm>
          <a:off x="0" y="0"/>
          <a:ext cx="0" cy="0"/>
          <a:chOff x="0" y="0"/>
          <a:chExt cx="0" cy="0"/>
        </a:xfrm>
      </p:grpSpPr>
      <p:sp>
        <p:nvSpPr>
          <p:cNvPr id="992" name="Google Shape;992;p147"/>
          <p:cNvSpPr txBox="1"/>
          <p:nvPr>
            <p:ph type="title"/>
          </p:nvPr>
        </p:nvSpPr>
        <p:spPr>
          <a:xfrm>
            <a:off x="552450" y="199825"/>
            <a:ext cx="7886700" cy="998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rPr lang="en-US">
                <a:solidFill>
                  <a:schemeClr val="dk1"/>
                </a:solidFill>
              </a:rPr>
              <a:t>Exercise 8 - ElasticSearch example</a:t>
            </a:r>
            <a:br>
              <a:rPr lang="en-US">
                <a:solidFill>
                  <a:srgbClr val="E36C09"/>
                </a:solidFill>
              </a:rPr>
            </a:br>
            <a:endParaRPr/>
          </a:p>
          <a:p>
            <a:pPr indent="0" lvl="0" marL="0" marR="0" rtl="0" algn="ctr">
              <a:lnSpc>
                <a:spcPct val="90000"/>
              </a:lnSpc>
              <a:spcBef>
                <a:spcPts val="0"/>
              </a:spcBef>
              <a:spcAft>
                <a:spcPts val="0"/>
              </a:spcAft>
              <a:buClr>
                <a:srgbClr val="E36C09"/>
              </a:buClr>
              <a:buSzPts val="3600"/>
              <a:buFont typeface="Calibri"/>
              <a:buNone/>
            </a:pPr>
            <a:r>
              <a:t/>
            </a:r>
            <a:endParaRPr>
              <a:solidFill>
                <a:srgbClr val="E36C09"/>
              </a:solidFill>
            </a:endParaRPr>
          </a:p>
        </p:txBody>
      </p:sp>
      <p:sp>
        <p:nvSpPr>
          <p:cNvPr id="993" name="Google Shape;993;p147"/>
          <p:cNvSpPr txBox="1"/>
          <p:nvPr>
            <p:ph idx="1" type="body"/>
          </p:nvPr>
        </p:nvSpPr>
        <p:spPr>
          <a:xfrm>
            <a:off x="628650" y="1102500"/>
            <a:ext cx="7886700" cy="4653000"/>
          </a:xfrm>
          <a:prstGeom prst="rect">
            <a:avLst/>
          </a:prstGeom>
          <a:noFill/>
          <a:ln>
            <a:noFill/>
          </a:ln>
        </p:spPr>
        <p:txBody>
          <a:bodyPr anchorCtr="0" anchor="t" bIns="45700" lIns="91425" spcFirstLastPara="1" rIns="91425" wrap="square" tIns="45700">
            <a:noAutofit/>
          </a:bodyPr>
          <a:lstStyle/>
          <a:p>
            <a:pPr indent="-368300" lvl="0" marL="457200" rtl="0" algn="l">
              <a:spcBef>
                <a:spcPts val="640"/>
              </a:spcBef>
              <a:spcAft>
                <a:spcPts val="0"/>
              </a:spcAft>
              <a:buClr>
                <a:srgbClr val="000000"/>
              </a:buClr>
              <a:buSzPts val="2200"/>
              <a:buChar char="-"/>
            </a:pPr>
            <a:r>
              <a:rPr b="0" lang="en-US" sz="2200"/>
              <a:t>Real world example for hosting ElasticSearch (ES)</a:t>
            </a:r>
            <a:endParaRPr b="0" sz="2200"/>
          </a:p>
          <a:p>
            <a:pPr indent="-368300" lvl="0" marL="457200" rtl="0" algn="l">
              <a:spcBef>
                <a:spcPts val="0"/>
              </a:spcBef>
              <a:spcAft>
                <a:spcPts val="0"/>
              </a:spcAft>
              <a:buClr>
                <a:srgbClr val="000000"/>
              </a:buClr>
              <a:buSzPts val="2200"/>
              <a:buChar char="-"/>
            </a:pPr>
            <a:r>
              <a:rPr b="0" lang="en-US" sz="2200"/>
              <a:t>Deploy , scale the ES application</a:t>
            </a:r>
            <a:endParaRPr b="0" sz="2200"/>
          </a:p>
          <a:p>
            <a:pPr indent="-368300" lvl="0" marL="457200" rtl="0" algn="l">
              <a:spcBef>
                <a:spcPts val="0"/>
              </a:spcBef>
              <a:spcAft>
                <a:spcPts val="0"/>
              </a:spcAft>
              <a:buClr>
                <a:srgbClr val="000000"/>
              </a:buClr>
              <a:buSzPts val="2200"/>
              <a:buChar char="-"/>
            </a:pPr>
            <a:r>
              <a:rPr b="0" lang="en-US" sz="2200"/>
              <a:t>Create Index and Search</a:t>
            </a:r>
            <a:endParaRPr b="0" sz="22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rPr lang="en-US" sz="2200" u="sng">
                <a:solidFill>
                  <a:schemeClr val="hlink"/>
                </a:solidFill>
                <a:hlinkClick r:id="rId3"/>
              </a:rPr>
              <a:t>https://github.com/abhikbanerjee/Kubernetes_Exercise_Files/blob/master/AWS_ElasticSearch_Kubernetes.md</a:t>
            </a:r>
            <a:r>
              <a:rPr lang="en-US" sz="2200"/>
              <a:t> </a:t>
            </a:r>
            <a:endParaRPr b="1" i="0" sz="2200" u="none" cap="none" strike="noStrike">
              <a:solidFill>
                <a:schemeClr val="dk1"/>
              </a:solidFill>
              <a:latin typeface="Calibri"/>
              <a:ea typeface="Calibri"/>
              <a:cs typeface="Calibri"/>
              <a:sym typeface="Calibri"/>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7" name="Shape 997"/>
        <p:cNvGrpSpPr/>
        <p:nvPr/>
      </p:nvGrpSpPr>
      <p:grpSpPr>
        <a:xfrm>
          <a:off x="0" y="0"/>
          <a:ext cx="0" cy="0"/>
          <a:chOff x="0" y="0"/>
          <a:chExt cx="0" cy="0"/>
        </a:xfrm>
      </p:grpSpPr>
      <p:sp>
        <p:nvSpPr>
          <p:cNvPr id="998" name="Google Shape;998;p148"/>
          <p:cNvSpPr txBox="1"/>
          <p:nvPr>
            <p:ph type="title"/>
          </p:nvPr>
        </p:nvSpPr>
        <p:spPr>
          <a:xfrm>
            <a:off x="628650" y="1746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a:t>
            </a:r>
            <a:r>
              <a:rPr lang="en-US">
                <a:solidFill>
                  <a:srgbClr val="000000"/>
                </a:solidFill>
              </a:rPr>
              <a:t>Jobs and Cron Jobs</a:t>
            </a:r>
            <a:endParaRPr b="1" i="0" sz="3600" u="none" cap="none" strike="noStrike">
              <a:solidFill>
                <a:srgbClr val="000000"/>
              </a:solidFill>
              <a:latin typeface="Calibri"/>
              <a:ea typeface="Calibri"/>
              <a:cs typeface="Calibri"/>
              <a:sym typeface="Calibri"/>
            </a:endParaRPr>
          </a:p>
        </p:txBody>
      </p:sp>
      <p:sp>
        <p:nvSpPr>
          <p:cNvPr id="999" name="Google Shape;999;p148"/>
          <p:cNvSpPr txBox="1"/>
          <p:nvPr>
            <p:ph idx="1" type="body"/>
          </p:nvPr>
        </p:nvSpPr>
        <p:spPr>
          <a:xfrm>
            <a:off x="457200" y="1295425"/>
            <a:ext cx="7076100" cy="457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800"/>
              </a:spcBef>
              <a:spcAft>
                <a:spcPts val="0"/>
              </a:spcAft>
              <a:buClr>
                <a:schemeClr val="accent3"/>
              </a:buClr>
              <a:buSzPts val="1260"/>
              <a:buFont typeface="Noto Sans Symbols"/>
              <a:buNone/>
            </a:pPr>
            <a:r>
              <a:rPr lang="en-US" sz="2200"/>
              <a:t>Jobs</a:t>
            </a:r>
            <a:r>
              <a:rPr i="0" lang="en-US" sz="2200" u="none" cap="none" strike="noStrike">
                <a:solidFill>
                  <a:schemeClr val="dk1"/>
                </a:solidFill>
              </a:rPr>
              <a:t> - </a:t>
            </a:r>
            <a:r>
              <a:rPr b="0" lang="en-US" sz="2200">
                <a:highlight>
                  <a:srgbClr val="FFFFFF"/>
                </a:highlight>
              </a:rPr>
              <a:t>Creates one or more pods and ensures that a specified number of them successfully terminate. As pods successfully complete, the </a:t>
            </a:r>
            <a:r>
              <a:rPr b="0" i="1" lang="en-US" sz="2200">
                <a:highlight>
                  <a:srgbClr val="FFFFFF"/>
                </a:highlight>
              </a:rPr>
              <a:t>job</a:t>
            </a:r>
            <a:r>
              <a:rPr b="0" lang="en-US" sz="2200">
                <a:highlight>
                  <a:srgbClr val="FFFFFF"/>
                </a:highlight>
              </a:rPr>
              <a:t> tracks the successful completions. When a specified number of successful completions is reached, the job itself is complete. Deleting a Job will cleanup the pods it created.</a:t>
            </a:r>
            <a:endParaRPr i="0" sz="2200" u="none" cap="none" strike="noStrike">
              <a:solidFill>
                <a:srgbClr val="000000"/>
              </a:solidFill>
            </a:endParaRPr>
          </a:p>
          <a:p>
            <a:pPr indent="0" lvl="0" marL="0" rtl="0" algn="l">
              <a:lnSpc>
                <a:spcPct val="100000"/>
              </a:lnSpc>
              <a:spcBef>
                <a:spcPts val="800"/>
              </a:spcBef>
              <a:spcAft>
                <a:spcPts val="0"/>
              </a:spcAft>
              <a:buClr>
                <a:schemeClr val="accent3"/>
              </a:buClr>
              <a:buSzPts val="1260"/>
              <a:buFont typeface="Noto Sans Symbols"/>
              <a:buNone/>
            </a:pPr>
            <a:r>
              <a:rPr lang="en-US" sz="2200"/>
              <a:t>Cron </a:t>
            </a:r>
            <a:r>
              <a:rPr lang="en-US" sz="2200"/>
              <a:t>Job - </a:t>
            </a:r>
            <a:r>
              <a:rPr b="0" lang="en-US" sz="2200">
                <a:highlight>
                  <a:srgbClr val="FFFFFF"/>
                </a:highlight>
              </a:rPr>
              <a:t>A </a:t>
            </a:r>
            <a:r>
              <a:rPr b="0" i="1" lang="en-US" sz="2200">
                <a:highlight>
                  <a:srgbClr val="FFFFFF"/>
                </a:highlight>
              </a:rPr>
              <a:t>Cron Job</a:t>
            </a:r>
            <a:r>
              <a:rPr b="0" lang="en-US" sz="2200">
                <a:highlight>
                  <a:srgbClr val="FFFFFF"/>
                </a:highlight>
              </a:rPr>
              <a:t> creates </a:t>
            </a:r>
            <a:r>
              <a:rPr b="0" lang="en-US" sz="2200" u="sng">
                <a:solidFill>
                  <a:schemeClr val="hlink"/>
                </a:solidFill>
                <a:highlight>
                  <a:srgbClr val="FFFFFF"/>
                </a:highlight>
                <a:hlinkClick r:id="rId3"/>
              </a:rPr>
              <a:t>Jobs</a:t>
            </a:r>
            <a:r>
              <a:rPr b="0" lang="en-US" sz="2200">
                <a:highlight>
                  <a:srgbClr val="FFFFFF"/>
                </a:highlight>
              </a:rPr>
              <a:t> on a time-based schedule. One Cron Job object is like one line of a </a:t>
            </a:r>
            <a:r>
              <a:rPr b="0" i="1" lang="en-US" sz="2200">
                <a:highlight>
                  <a:srgbClr val="FFFFFF"/>
                </a:highlight>
              </a:rPr>
              <a:t>crontab</a:t>
            </a:r>
            <a:r>
              <a:rPr b="0" lang="en-US" sz="2200">
                <a:highlight>
                  <a:srgbClr val="FFFFFF"/>
                </a:highlight>
              </a:rPr>
              <a:t> (cron table) file. It runs a job periodically on a given schedule</a:t>
            </a:r>
            <a:endParaRPr b="0" sz="2200">
              <a:highlight>
                <a:srgbClr val="FFFFFF"/>
              </a:highlight>
            </a:endParaRPr>
          </a:p>
          <a:p>
            <a:pPr indent="0" lvl="0" marL="0" rtl="0" algn="l">
              <a:lnSpc>
                <a:spcPct val="100000"/>
              </a:lnSpc>
              <a:spcBef>
                <a:spcPts val="800"/>
              </a:spcBef>
              <a:spcAft>
                <a:spcPts val="0"/>
              </a:spcAft>
              <a:buClr>
                <a:schemeClr val="accent3"/>
              </a:buClr>
              <a:buSzPts val="1260"/>
              <a:buFont typeface="Noto Sans Symbols"/>
              <a:buNone/>
            </a:pPr>
            <a:r>
              <a:t/>
            </a:r>
            <a:endParaRPr sz="2200"/>
          </a:p>
          <a:p>
            <a:pPr indent="0" lvl="0" marL="0" marR="0" rtl="0" algn="l">
              <a:lnSpc>
                <a:spcPct val="90000"/>
              </a:lnSpc>
              <a:spcBef>
                <a:spcPts val="600"/>
              </a:spcBef>
              <a:spcAft>
                <a:spcPts val="0"/>
              </a:spcAft>
              <a:buClr>
                <a:schemeClr val="accent3"/>
              </a:buClr>
              <a:buSzPts val="1800"/>
              <a:buFont typeface="Noto Sans Symbols"/>
              <a:buNone/>
            </a:pPr>
            <a:r>
              <a:t/>
            </a:r>
            <a:endParaRPr b="0" i="0" sz="2000" u="none" cap="none" strike="noStrike">
              <a:solidFill>
                <a:schemeClr val="dk1"/>
              </a:solidFill>
              <a:latin typeface="Calibri"/>
              <a:ea typeface="Calibri"/>
              <a:cs typeface="Calibri"/>
              <a:sym typeface="Calibri"/>
            </a:endParaRPr>
          </a:p>
        </p:txBody>
      </p:sp>
      <p:sp>
        <p:nvSpPr>
          <p:cNvPr id="1000" name="Google Shape;1000;p148"/>
          <p:cNvSpPr txBox="1"/>
          <p:nvPr/>
        </p:nvSpPr>
        <p:spPr>
          <a:xfrm>
            <a:off x="6448301" y="1460665"/>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4" name="Shape 1004"/>
        <p:cNvGrpSpPr/>
        <p:nvPr/>
      </p:nvGrpSpPr>
      <p:grpSpPr>
        <a:xfrm>
          <a:off x="0" y="0"/>
          <a:ext cx="0" cy="0"/>
          <a:chOff x="0" y="0"/>
          <a:chExt cx="0" cy="0"/>
        </a:xfrm>
      </p:grpSpPr>
      <p:sp>
        <p:nvSpPr>
          <p:cNvPr id="1005" name="Google Shape;1005;p149"/>
          <p:cNvSpPr txBox="1"/>
          <p:nvPr>
            <p:ph type="title"/>
          </p:nvPr>
        </p:nvSpPr>
        <p:spPr>
          <a:xfrm>
            <a:off x="628650" y="222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a:t>
            </a:r>
            <a:r>
              <a:rPr lang="en-US">
                <a:solidFill>
                  <a:srgbClr val="000000"/>
                </a:solidFill>
              </a:rPr>
              <a:t>Jobs and Cron Jobs</a:t>
            </a:r>
            <a:endParaRPr b="1" i="0" sz="3600" u="none" cap="none" strike="noStrike">
              <a:solidFill>
                <a:srgbClr val="000000"/>
              </a:solidFill>
              <a:latin typeface="Calibri"/>
              <a:ea typeface="Calibri"/>
              <a:cs typeface="Calibri"/>
              <a:sym typeface="Calibri"/>
            </a:endParaRPr>
          </a:p>
        </p:txBody>
      </p:sp>
      <p:sp>
        <p:nvSpPr>
          <p:cNvPr id="1006" name="Google Shape;1006;p149"/>
          <p:cNvSpPr txBox="1"/>
          <p:nvPr/>
        </p:nvSpPr>
        <p:spPr>
          <a:xfrm>
            <a:off x="6448301" y="1460665"/>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007" name="Google Shape;1007;p149"/>
          <p:cNvPicPr preferRelativeResize="0"/>
          <p:nvPr/>
        </p:nvPicPr>
        <p:blipFill>
          <a:blip r:embed="rId3">
            <a:alphaModFix/>
          </a:blip>
          <a:stretch>
            <a:fillRect/>
          </a:stretch>
        </p:blipFill>
        <p:spPr>
          <a:xfrm>
            <a:off x="152400" y="915565"/>
            <a:ext cx="8839202" cy="2444019"/>
          </a:xfrm>
          <a:prstGeom prst="rect">
            <a:avLst/>
          </a:prstGeom>
          <a:noFill/>
          <a:ln>
            <a:noFill/>
          </a:ln>
        </p:spPr>
      </p:pic>
      <p:pic>
        <p:nvPicPr>
          <p:cNvPr id="1008" name="Google Shape;1008;p149"/>
          <p:cNvPicPr preferRelativeResize="0"/>
          <p:nvPr/>
        </p:nvPicPr>
        <p:blipFill>
          <a:blip r:embed="rId4">
            <a:alphaModFix/>
          </a:blip>
          <a:stretch>
            <a:fillRect/>
          </a:stretch>
        </p:blipFill>
        <p:spPr>
          <a:xfrm>
            <a:off x="2152650" y="3486576"/>
            <a:ext cx="4768849" cy="26924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51"/>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What is ‘Docker Engine’?</a:t>
            </a:r>
            <a:endParaRPr/>
          </a:p>
        </p:txBody>
      </p:sp>
      <p:pic>
        <p:nvPicPr>
          <p:cNvPr id="285" name="Google Shape;285;p51"/>
          <p:cNvPicPr preferRelativeResize="0"/>
          <p:nvPr>
            <p:ph idx="1" type="body"/>
          </p:nvPr>
        </p:nvPicPr>
        <p:blipFill rotWithShape="1">
          <a:blip r:embed="rId3">
            <a:alphaModFix/>
          </a:blip>
          <a:srcRect b="0" l="0" r="0" t="0"/>
          <a:stretch/>
        </p:blipFill>
        <p:spPr>
          <a:xfrm>
            <a:off x="1680086" y="1477962"/>
            <a:ext cx="5783700" cy="452610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3" name="Shape 1013"/>
        <p:cNvGrpSpPr/>
        <p:nvPr/>
      </p:nvGrpSpPr>
      <p:grpSpPr>
        <a:xfrm>
          <a:off x="0" y="0"/>
          <a:ext cx="0" cy="0"/>
          <a:chOff x="0" y="0"/>
          <a:chExt cx="0" cy="0"/>
        </a:xfrm>
      </p:grpSpPr>
      <p:sp>
        <p:nvSpPr>
          <p:cNvPr id="1014" name="Google Shape;1014;p150"/>
          <p:cNvSpPr txBox="1"/>
          <p:nvPr>
            <p:ph type="title"/>
          </p:nvPr>
        </p:nvSpPr>
        <p:spPr>
          <a:xfrm>
            <a:off x="552450" y="199825"/>
            <a:ext cx="7886700" cy="998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rPr lang="en-US">
                <a:solidFill>
                  <a:schemeClr val="dk1"/>
                </a:solidFill>
              </a:rPr>
              <a:t>Exercise 9 - Jobs and Cron jobs</a:t>
            </a:r>
            <a:br>
              <a:rPr lang="en-US">
                <a:solidFill>
                  <a:srgbClr val="E36C09"/>
                </a:solidFill>
              </a:rPr>
            </a:br>
            <a:endParaRPr/>
          </a:p>
          <a:p>
            <a:pPr indent="0" lvl="0" marL="0" marR="0" rtl="0" algn="ctr">
              <a:lnSpc>
                <a:spcPct val="90000"/>
              </a:lnSpc>
              <a:spcBef>
                <a:spcPts val="0"/>
              </a:spcBef>
              <a:spcAft>
                <a:spcPts val="0"/>
              </a:spcAft>
              <a:buClr>
                <a:srgbClr val="E36C09"/>
              </a:buClr>
              <a:buSzPts val="3600"/>
              <a:buFont typeface="Calibri"/>
              <a:buNone/>
            </a:pPr>
            <a:r>
              <a:t/>
            </a:r>
            <a:endParaRPr>
              <a:solidFill>
                <a:srgbClr val="E36C09"/>
              </a:solidFill>
            </a:endParaRPr>
          </a:p>
        </p:txBody>
      </p:sp>
      <p:sp>
        <p:nvSpPr>
          <p:cNvPr id="1015" name="Google Shape;1015;p150"/>
          <p:cNvSpPr txBox="1"/>
          <p:nvPr>
            <p:ph idx="1" type="body"/>
          </p:nvPr>
        </p:nvSpPr>
        <p:spPr>
          <a:xfrm>
            <a:off x="628650" y="1102500"/>
            <a:ext cx="7886700" cy="4653000"/>
          </a:xfrm>
          <a:prstGeom prst="rect">
            <a:avLst/>
          </a:prstGeom>
          <a:noFill/>
          <a:ln>
            <a:noFill/>
          </a:ln>
        </p:spPr>
        <p:txBody>
          <a:bodyPr anchorCtr="0" anchor="t" bIns="45700" lIns="91425" spcFirstLastPara="1" rIns="91425" wrap="square" tIns="45700">
            <a:noAutofit/>
          </a:bodyPr>
          <a:lstStyle/>
          <a:p>
            <a:pPr indent="-368300" lvl="0" marL="457200" rtl="0" algn="l">
              <a:spcBef>
                <a:spcPts val="640"/>
              </a:spcBef>
              <a:spcAft>
                <a:spcPts val="0"/>
              </a:spcAft>
              <a:buClr>
                <a:srgbClr val="000000"/>
              </a:buClr>
              <a:buSzPts val="2200"/>
              <a:buChar char="-"/>
            </a:pPr>
            <a:r>
              <a:rPr b="0" lang="en-US" sz="2200"/>
              <a:t>Create Job and check the logs</a:t>
            </a:r>
            <a:endParaRPr b="0" sz="2200"/>
          </a:p>
          <a:p>
            <a:pPr indent="-368300" lvl="0" marL="457200" rtl="0" algn="l">
              <a:spcBef>
                <a:spcPts val="0"/>
              </a:spcBef>
              <a:spcAft>
                <a:spcPts val="0"/>
              </a:spcAft>
              <a:buClr>
                <a:srgbClr val="000000"/>
              </a:buClr>
              <a:buSzPts val="2200"/>
              <a:buChar char="-"/>
            </a:pPr>
            <a:r>
              <a:rPr b="0" lang="en-US" sz="2200"/>
              <a:t>Create a Cron Job, </a:t>
            </a:r>
            <a:endParaRPr b="0" sz="2200"/>
          </a:p>
          <a:p>
            <a:pPr indent="-368300" lvl="0" marL="457200" rtl="0" algn="l">
              <a:spcBef>
                <a:spcPts val="0"/>
              </a:spcBef>
              <a:spcAft>
                <a:spcPts val="0"/>
              </a:spcAft>
              <a:buClr>
                <a:srgbClr val="000000"/>
              </a:buClr>
              <a:buSzPts val="2200"/>
              <a:buChar char="-"/>
            </a:pPr>
            <a:r>
              <a:rPr b="0" lang="en-US" sz="2200"/>
              <a:t>Edit the Cron Job</a:t>
            </a:r>
            <a:endParaRPr b="0" sz="22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rPr lang="en-US" sz="2200" u="sng">
                <a:solidFill>
                  <a:schemeClr val="hlink"/>
                </a:solidFill>
                <a:hlinkClick r:id="rId3"/>
              </a:rPr>
              <a:t>https://github.com/abhikbanerjee/Kubernetes_Exercise_Files/blob/master/AWS_job_cronjob.md</a:t>
            </a:r>
            <a:r>
              <a:rPr lang="en-US" sz="2200"/>
              <a:t> </a:t>
            </a:r>
            <a:endParaRPr b="1" i="0" sz="2200" u="none" cap="none" strike="noStrike">
              <a:solidFill>
                <a:schemeClr val="dk1"/>
              </a:solidFill>
              <a:latin typeface="Calibri"/>
              <a:ea typeface="Calibri"/>
              <a:cs typeface="Calibri"/>
              <a:sym typeface="Calibri"/>
            </a:endParaRPr>
          </a:p>
        </p:txBody>
      </p:sp>
      <p:sp>
        <p:nvSpPr>
          <p:cNvPr id="1016" name="Google Shape;1016;p150"/>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0" name="Shape 1020"/>
        <p:cNvGrpSpPr/>
        <p:nvPr/>
      </p:nvGrpSpPr>
      <p:grpSpPr>
        <a:xfrm>
          <a:off x="0" y="0"/>
          <a:ext cx="0" cy="0"/>
          <a:chOff x="0" y="0"/>
          <a:chExt cx="0" cy="0"/>
        </a:xfrm>
      </p:grpSpPr>
      <p:sp>
        <p:nvSpPr>
          <p:cNvPr id="1021" name="Google Shape;1021;p151"/>
          <p:cNvSpPr txBox="1"/>
          <p:nvPr>
            <p:ph idx="1" type="body"/>
          </p:nvPr>
        </p:nvSpPr>
        <p:spPr>
          <a:xfrm>
            <a:off x="457200" y="609625"/>
            <a:ext cx="7076100" cy="3386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800"/>
              </a:spcBef>
              <a:spcAft>
                <a:spcPts val="0"/>
              </a:spcAft>
              <a:buClr>
                <a:schemeClr val="accent3"/>
              </a:buClr>
              <a:buSzPts val="1260"/>
              <a:buFont typeface="Noto Sans Symbols"/>
              <a:buNone/>
            </a:pPr>
            <a:r>
              <a:rPr lang="en-US" sz="2200"/>
              <a:t>Daemon</a:t>
            </a:r>
            <a:r>
              <a:rPr i="0" lang="en-US" sz="2200" u="none" cap="none" strike="noStrike">
                <a:solidFill>
                  <a:schemeClr val="dk1"/>
                </a:solidFill>
              </a:rPr>
              <a:t> Sets - </a:t>
            </a:r>
            <a:r>
              <a:rPr b="0" i="1" lang="en-US" sz="2200">
                <a:solidFill>
                  <a:srgbClr val="000000"/>
                </a:solidFill>
              </a:rPr>
              <a:t>This makes sure all nodes run the copy of a specific pod</a:t>
            </a:r>
            <a:r>
              <a:rPr i="0" lang="en-US" sz="2200" u="none" cap="none" strike="noStrike">
                <a:solidFill>
                  <a:srgbClr val="000000"/>
                </a:solidFill>
              </a:rPr>
              <a:t> . </a:t>
            </a:r>
            <a:r>
              <a:rPr b="0" lang="en-US" sz="2200">
                <a:solidFill>
                  <a:srgbClr val="000000"/>
                </a:solidFill>
                <a:highlight>
                  <a:srgbClr val="FFFFFF"/>
                </a:highlight>
              </a:rPr>
              <a:t>As nodes are added to the cluster, Pods are added to them. As nodes are removed from the cluster, those Pods are garbage collected. Deleting a DaemonSet will clean up the Pods it created.</a:t>
            </a:r>
            <a:endParaRPr b="0" sz="2200">
              <a:solidFill>
                <a:srgbClr val="000000"/>
              </a:solidFill>
              <a:highlight>
                <a:srgbClr val="FFFFFF"/>
              </a:highlight>
            </a:endParaRPr>
          </a:p>
          <a:p>
            <a:pPr indent="-368300" lvl="0" marL="457200" marR="0" rtl="0" algn="l">
              <a:lnSpc>
                <a:spcPct val="100000"/>
              </a:lnSpc>
              <a:spcBef>
                <a:spcPts val="800"/>
              </a:spcBef>
              <a:spcAft>
                <a:spcPts val="0"/>
              </a:spcAft>
              <a:buClr>
                <a:srgbClr val="000000"/>
              </a:buClr>
              <a:buSzPts val="2200"/>
              <a:buChar char="-"/>
            </a:pPr>
            <a:r>
              <a:rPr b="0" lang="en-US" sz="2200">
                <a:highlight>
                  <a:srgbClr val="FFFFFF"/>
                </a:highlight>
              </a:rPr>
              <a:t>running a cluster storage daemon, such as </a:t>
            </a:r>
            <a:r>
              <a:rPr lang="en-US" sz="2200">
                <a:solidFill>
                  <a:srgbClr val="303030"/>
                </a:solidFill>
                <a:highlight>
                  <a:srgbClr val="F7F7F7"/>
                </a:highlight>
              </a:rPr>
              <a:t>glusterd</a:t>
            </a:r>
            <a:r>
              <a:rPr b="0" lang="en-US" sz="2200">
                <a:highlight>
                  <a:srgbClr val="FFFFFF"/>
                </a:highlight>
              </a:rPr>
              <a:t>, </a:t>
            </a:r>
            <a:r>
              <a:rPr lang="en-US" sz="2200">
                <a:solidFill>
                  <a:srgbClr val="303030"/>
                </a:solidFill>
                <a:highlight>
                  <a:srgbClr val="F7F7F7"/>
                </a:highlight>
              </a:rPr>
              <a:t>ceph</a:t>
            </a:r>
            <a:r>
              <a:rPr b="0" lang="en-US" sz="2200">
                <a:highlight>
                  <a:srgbClr val="FFFFFF"/>
                </a:highlight>
              </a:rPr>
              <a:t>, on each node.</a:t>
            </a:r>
            <a:endParaRPr b="0" sz="2200">
              <a:highlight>
                <a:srgbClr val="FFFFFF"/>
              </a:highlight>
            </a:endParaRPr>
          </a:p>
          <a:p>
            <a:pPr indent="-368300" lvl="0" marL="457200" marR="0" rtl="0" algn="l">
              <a:lnSpc>
                <a:spcPct val="100000"/>
              </a:lnSpc>
              <a:spcBef>
                <a:spcPts val="0"/>
              </a:spcBef>
              <a:spcAft>
                <a:spcPts val="0"/>
              </a:spcAft>
              <a:buClr>
                <a:srgbClr val="000000"/>
              </a:buClr>
              <a:buSzPts val="2200"/>
              <a:buChar char="-"/>
            </a:pPr>
            <a:r>
              <a:rPr b="0" lang="en-US" sz="2200">
                <a:highlight>
                  <a:srgbClr val="FFFFFF"/>
                </a:highlight>
              </a:rPr>
              <a:t>running a logs collection daemon on every node, such as </a:t>
            </a:r>
            <a:r>
              <a:rPr lang="en-US" sz="2200">
                <a:solidFill>
                  <a:srgbClr val="303030"/>
                </a:solidFill>
                <a:highlight>
                  <a:srgbClr val="F7F7F7"/>
                </a:highlight>
              </a:rPr>
              <a:t>fluentd</a:t>
            </a:r>
            <a:r>
              <a:rPr b="0" lang="en-US" sz="2200">
                <a:highlight>
                  <a:srgbClr val="FFFFFF"/>
                </a:highlight>
              </a:rPr>
              <a:t> or </a:t>
            </a:r>
            <a:r>
              <a:rPr lang="en-US" sz="2200">
                <a:solidFill>
                  <a:srgbClr val="303030"/>
                </a:solidFill>
                <a:highlight>
                  <a:srgbClr val="F7F7F7"/>
                </a:highlight>
              </a:rPr>
              <a:t>logstash</a:t>
            </a:r>
            <a:r>
              <a:rPr b="0" lang="en-US" sz="2200">
                <a:highlight>
                  <a:srgbClr val="FFFFFF"/>
                </a:highlight>
              </a:rPr>
              <a:t>.</a:t>
            </a:r>
            <a:endParaRPr b="0" sz="2200">
              <a:highlight>
                <a:srgbClr val="FFFFFF"/>
              </a:highlight>
            </a:endParaRPr>
          </a:p>
          <a:p>
            <a:pPr indent="0" lvl="0" marL="0" marR="0" rtl="0" algn="l">
              <a:lnSpc>
                <a:spcPct val="100000"/>
              </a:lnSpc>
              <a:spcBef>
                <a:spcPts val="800"/>
              </a:spcBef>
              <a:spcAft>
                <a:spcPts val="0"/>
              </a:spcAft>
              <a:buClr>
                <a:schemeClr val="accent3"/>
              </a:buClr>
              <a:buSzPts val="1260"/>
              <a:buFont typeface="Noto Sans Symbols"/>
              <a:buNone/>
            </a:pPr>
            <a:r>
              <a:t/>
            </a:r>
            <a:endParaRPr b="0" sz="2200">
              <a:solidFill>
                <a:srgbClr val="000000"/>
              </a:solidFill>
              <a:highlight>
                <a:srgbClr val="FFFFFF"/>
              </a:highlight>
            </a:endParaRPr>
          </a:p>
          <a:p>
            <a:pPr indent="0" lvl="0" marL="0" marR="0" rtl="0" algn="l">
              <a:lnSpc>
                <a:spcPct val="100000"/>
              </a:lnSpc>
              <a:spcBef>
                <a:spcPts val="600"/>
              </a:spcBef>
              <a:spcAft>
                <a:spcPts val="0"/>
              </a:spcAft>
              <a:buClr>
                <a:schemeClr val="accent3"/>
              </a:buClr>
              <a:buSzPts val="1800"/>
              <a:buFont typeface="Noto Sans Symbols"/>
              <a:buNone/>
            </a:pPr>
            <a:r>
              <a:t/>
            </a:r>
            <a:endParaRPr b="0" i="0" sz="2200" u="none" cap="none" strike="noStrike">
              <a:solidFill>
                <a:schemeClr val="dk1"/>
              </a:solidFill>
            </a:endParaRPr>
          </a:p>
        </p:txBody>
      </p:sp>
      <p:sp>
        <p:nvSpPr>
          <p:cNvPr id="1022" name="Google Shape;1022;p151"/>
          <p:cNvSpPr txBox="1"/>
          <p:nvPr>
            <p:ph type="title"/>
          </p:nvPr>
        </p:nvSpPr>
        <p:spPr>
          <a:xfrm>
            <a:off x="628650" y="-117696"/>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a:t>
            </a:r>
            <a:r>
              <a:rPr lang="en-US">
                <a:solidFill>
                  <a:srgbClr val="000000"/>
                </a:solidFill>
              </a:rPr>
              <a:t>Daemon</a:t>
            </a:r>
            <a:r>
              <a:rPr b="1" i="0" lang="en-US" sz="3600" u="none" cap="none" strike="noStrike">
                <a:solidFill>
                  <a:srgbClr val="000000"/>
                </a:solidFill>
                <a:latin typeface="Calibri"/>
                <a:ea typeface="Calibri"/>
                <a:cs typeface="Calibri"/>
                <a:sym typeface="Calibri"/>
              </a:rPr>
              <a:t> Sets</a:t>
            </a:r>
            <a:endParaRPr b="1" i="0" sz="3600" u="none" cap="none" strike="noStrike">
              <a:solidFill>
                <a:srgbClr val="000000"/>
              </a:solidFill>
              <a:latin typeface="Calibri"/>
              <a:ea typeface="Calibri"/>
              <a:cs typeface="Calibri"/>
              <a:sym typeface="Calibri"/>
            </a:endParaRPr>
          </a:p>
        </p:txBody>
      </p:sp>
      <p:sp>
        <p:nvSpPr>
          <p:cNvPr id="1023" name="Google Shape;1023;p151"/>
          <p:cNvSpPr txBox="1"/>
          <p:nvPr/>
        </p:nvSpPr>
        <p:spPr>
          <a:xfrm>
            <a:off x="6448301" y="1460665"/>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024" name="Google Shape;1024;p151"/>
          <p:cNvPicPr preferRelativeResize="0"/>
          <p:nvPr/>
        </p:nvPicPr>
        <p:blipFill>
          <a:blip r:embed="rId3">
            <a:alphaModFix/>
          </a:blip>
          <a:stretch>
            <a:fillRect/>
          </a:stretch>
        </p:blipFill>
        <p:spPr>
          <a:xfrm>
            <a:off x="5634575" y="3533675"/>
            <a:ext cx="3275777" cy="2706251"/>
          </a:xfrm>
          <a:prstGeom prst="rect">
            <a:avLst/>
          </a:prstGeom>
          <a:noFill/>
          <a:ln>
            <a:noFill/>
          </a:ln>
        </p:spPr>
      </p:pic>
      <p:sp>
        <p:nvSpPr>
          <p:cNvPr id="1025" name="Google Shape;1025;p151"/>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a:t>
            </a:r>
            <a:r>
              <a:rPr lang="en-US" sz="900"/>
              <a:t>https://kubernetes.io/docs/concepts/workloads/controllers/daemonset/</a:t>
            </a:r>
            <a:endParaRPr sz="900"/>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0" name="Shape 1030"/>
        <p:cNvGrpSpPr/>
        <p:nvPr/>
      </p:nvGrpSpPr>
      <p:grpSpPr>
        <a:xfrm>
          <a:off x="0" y="0"/>
          <a:ext cx="0" cy="0"/>
          <a:chOff x="0" y="0"/>
          <a:chExt cx="0" cy="0"/>
        </a:xfrm>
      </p:grpSpPr>
      <p:sp>
        <p:nvSpPr>
          <p:cNvPr id="1031" name="Google Shape;1031;p152"/>
          <p:cNvSpPr txBox="1"/>
          <p:nvPr>
            <p:ph type="title"/>
          </p:nvPr>
        </p:nvSpPr>
        <p:spPr>
          <a:xfrm>
            <a:off x="552450" y="199825"/>
            <a:ext cx="7886700" cy="998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rPr lang="en-US">
                <a:solidFill>
                  <a:schemeClr val="dk1"/>
                </a:solidFill>
              </a:rPr>
              <a:t>Exercise 10 - DaemonSets</a:t>
            </a:r>
            <a:br>
              <a:rPr lang="en-US">
                <a:solidFill>
                  <a:srgbClr val="E36C09"/>
                </a:solidFill>
              </a:rPr>
            </a:br>
            <a:endParaRPr/>
          </a:p>
          <a:p>
            <a:pPr indent="0" lvl="0" marL="0" marR="0" rtl="0" algn="ctr">
              <a:lnSpc>
                <a:spcPct val="90000"/>
              </a:lnSpc>
              <a:spcBef>
                <a:spcPts val="0"/>
              </a:spcBef>
              <a:spcAft>
                <a:spcPts val="0"/>
              </a:spcAft>
              <a:buClr>
                <a:srgbClr val="E36C09"/>
              </a:buClr>
              <a:buSzPts val="3600"/>
              <a:buFont typeface="Calibri"/>
              <a:buNone/>
            </a:pPr>
            <a:r>
              <a:t/>
            </a:r>
            <a:endParaRPr>
              <a:solidFill>
                <a:srgbClr val="E36C09"/>
              </a:solidFill>
            </a:endParaRPr>
          </a:p>
        </p:txBody>
      </p:sp>
      <p:sp>
        <p:nvSpPr>
          <p:cNvPr id="1032" name="Google Shape;1032;p152"/>
          <p:cNvSpPr txBox="1"/>
          <p:nvPr>
            <p:ph idx="1" type="body"/>
          </p:nvPr>
        </p:nvSpPr>
        <p:spPr>
          <a:xfrm>
            <a:off x="628650" y="1102500"/>
            <a:ext cx="7886700" cy="4653000"/>
          </a:xfrm>
          <a:prstGeom prst="rect">
            <a:avLst/>
          </a:prstGeom>
          <a:noFill/>
          <a:ln>
            <a:noFill/>
          </a:ln>
        </p:spPr>
        <p:txBody>
          <a:bodyPr anchorCtr="0" anchor="t" bIns="45700" lIns="91425" spcFirstLastPara="1" rIns="91425" wrap="square" tIns="45700">
            <a:noAutofit/>
          </a:bodyPr>
          <a:lstStyle/>
          <a:p>
            <a:pPr indent="-368300" lvl="0" marL="457200" rtl="0" algn="l">
              <a:spcBef>
                <a:spcPts val="640"/>
              </a:spcBef>
              <a:spcAft>
                <a:spcPts val="0"/>
              </a:spcAft>
              <a:buClr>
                <a:srgbClr val="000000"/>
              </a:buClr>
              <a:buSzPts val="2200"/>
              <a:buChar char="-"/>
            </a:pPr>
            <a:r>
              <a:rPr b="0" lang="en-US" sz="2200"/>
              <a:t>Create a DaemonSet</a:t>
            </a:r>
            <a:endParaRPr b="0" sz="2200"/>
          </a:p>
          <a:p>
            <a:pPr indent="-368300" lvl="0" marL="457200" rtl="0" algn="l">
              <a:spcBef>
                <a:spcPts val="0"/>
              </a:spcBef>
              <a:spcAft>
                <a:spcPts val="0"/>
              </a:spcAft>
              <a:buClr>
                <a:srgbClr val="000000"/>
              </a:buClr>
              <a:buSzPts val="2200"/>
              <a:buChar char="-"/>
            </a:pPr>
            <a:r>
              <a:rPr b="0" lang="en-US" sz="2200"/>
              <a:t>Check the Pods, and nodes</a:t>
            </a:r>
            <a:endParaRPr b="0" sz="2200"/>
          </a:p>
          <a:p>
            <a:pPr indent="-368300" lvl="0" marL="457200" rtl="0" algn="l">
              <a:spcBef>
                <a:spcPts val="0"/>
              </a:spcBef>
              <a:spcAft>
                <a:spcPts val="0"/>
              </a:spcAft>
              <a:buClr>
                <a:srgbClr val="000000"/>
              </a:buClr>
              <a:buSzPts val="2200"/>
              <a:buChar char="-"/>
            </a:pPr>
            <a:r>
              <a:rPr b="0" lang="en-US" sz="2200"/>
              <a:t>See on creating different labels, how it schedules the daemonsets and pods</a:t>
            </a:r>
            <a:endParaRPr b="0" sz="2200"/>
          </a:p>
          <a:p>
            <a:pPr indent="0" lvl="0" marL="0" rtl="0" algn="l">
              <a:spcBef>
                <a:spcPts val="640"/>
              </a:spcBef>
              <a:spcAft>
                <a:spcPts val="0"/>
              </a:spcAft>
              <a:buNone/>
            </a:pPr>
            <a:r>
              <a:t/>
            </a:r>
            <a:endParaRPr b="0" sz="22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rPr lang="en-US" sz="2200" u="sng">
                <a:solidFill>
                  <a:schemeClr val="hlink"/>
                </a:solidFill>
                <a:hlinkClick r:id="rId3"/>
              </a:rPr>
              <a:t>https://github.com/abhikbanerjee/Kubernetes_Exercise_Files/blob/master/AWS_Daemonset.md</a:t>
            </a:r>
            <a:r>
              <a:rPr lang="en-US" sz="2200"/>
              <a:t> </a:t>
            </a:r>
            <a:endParaRPr b="1" i="0" sz="2200" u="none" cap="none" strike="noStrike">
              <a:solidFill>
                <a:schemeClr val="dk1"/>
              </a:solidFill>
              <a:latin typeface="Calibri"/>
              <a:ea typeface="Calibri"/>
              <a:cs typeface="Calibri"/>
              <a:sym typeface="Calibri"/>
            </a:endParaRPr>
          </a:p>
        </p:txBody>
      </p:sp>
      <p:sp>
        <p:nvSpPr>
          <p:cNvPr id="1033" name="Google Shape;1033;p152"/>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7" name="Shape 1037"/>
        <p:cNvGrpSpPr/>
        <p:nvPr/>
      </p:nvGrpSpPr>
      <p:grpSpPr>
        <a:xfrm>
          <a:off x="0" y="0"/>
          <a:ext cx="0" cy="0"/>
          <a:chOff x="0" y="0"/>
          <a:chExt cx="0" cy="0"/>
        </a:xfrm>
      </p:grpSpPr>
      <p:sp>
        <p:nvSpPr>
          <p:cNvPr id="1038" name="Google Shape;1038;p153"/>
          <p:cNvSpPr txBox="1"/>
          <p:nvPr>
            <p:ph idx="1" type="body"/>
          </p:nvPr>
        </p:nvSpPr>
        <p:spPr>
          <a:xfrm>
            <a:off x="457200" y="1066825"/>
            <a:ext cx="8058000" cy="457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800"/>
              </a:spcBef>
              <a:spcAft>
                <a:spcPts val="0"/>
              </a:spcAft>
              <a:buClr>
                <a:schemeClr val="accent3"/>
              </a:buClr>
              <a:buSzPts val="1260"/>
              <a:buFont typeface="Noto Sans Symbols"/>
              <a:buNone/>
            </a:pPr>
            <a:r>
              <a:rPr b="1" i="0" lang="en-US" sz="2200" u="none" cap="none" strike="noStrike">
                <a:solidFill>
                  <a:schemeClr val="dk1"/>
                </a:solidFill>
                <a:latin typeface="Calibri"/>
                <a:ea typeface="Calibri"/>
                <a:cs typeface="Calibri"/>
                <a:sym typeface="Calibri"/>
              </a:rPr>
              <a:t>Stateful Sets </a:t>
            </a:r>
            <a:r>
              <a:rPr b="0" i="0" lang="en-US" sz="2200" u="none" cap="none" strike="noStrike">
                <a:solidFill>
                  <a:schemeClr val="dk1"/>
                </a:solidFill>
                <a:latin typeface="Calibri"/>
                <a:ea typeface="Calibri"/>
                <a:cs typeface="Calibri"/>
                <a:sym typeface="Calibri"/>
              </a:rPr>
              <a:t>manage the deployment and scaling of a set of Pods, and provides </a:t>
            </a:r>
            <a:r>
              <a:rPr b="0" i="0" lang="en-US" sz="2200" u="sng" cap="none" strike="noStrike">
                <a:solidFill>
                  <a:schemeClr val="dk1"/>
                </a:solidFill>
                <a:latin typeface="Calibri"/>
                <a:ea typeface="Calibri"/>
                <a:cs typeface="Calibri"/>
                <a:sym typeface="Calibri"/>
              </a:rPr>
              <a:t>guarantees</a:t>
            </a:r>
            <a:r>
              <a:rPr b="0" i="0" lang="en-US" sz="2200" u="none" cap="none" strike="noStrike">
                <a:solidFill>
                  <a:schemeClr val="dk1"/>
                </a:solidFill>
                <a:latin typeface="Calibri"/>
                <a:ea typeface="Calibri"/>
                <a:cs typeface="Calibri"/>
                <a:sym typeface="Calibri"/>
              </a:rPr>
              <a:t> about the </a:t>
            </a:r>
            <a:r>
              <a:rPr b="0" i="0" lang="en-US" sz="2200" u="sng" cap="none" strike="noStrike">
                <a:solidFill>
                  <a:schemeClr val="dk1"/>
                </a:solidFill>
                <a:latin typeface="Calibri"/>
                <a:ea typeface="Calibri"/>
                <a:cs typeface="Calibri"/>
                <a:sym typeface="Calibri"/>
              </a:rPr>
              <a:t>ordering</a:t>
            </a:r>
            <a:r>
              <a:rPr b="0" i="0" lang="en-US" sz="2200" u="none" cap="none" strike="noStrike">
                <a:solidFill>
                  <a:schemeClr val="dk1"/>
                </a:solidFill>
                <a:latin typeface="Calibri"/>
                <a:ea typeface="Calibri"/>
                <a:cs typeface="Calibri"/>
                <a:sym typeface="Calibri"/>
              </a:rPr>
              <a:t> and </a:t>
            </a:r>
            <a:r>
              <a:rPr b="0" i="0" lang="en-US" sz="2200" u="sng" cap="none" strike="noStrike">
                <a:solidFill>
                  <a:schemeClr val="dk1"/>
                </a:solidFill>
                <a:latin typeface="Calibri"/>
                <a:ea typeface="Calibri"/>
                <a:cs typeface="Calibri"/>
                <a:sym typeface="Calibri"/>
              </a:rPr>
              <a:t>uniqueness </a:t>
            </a:r>
            <a:r>
              <a:rPr b="0" i="0" lang="en-US" sz="2200" u="none" cap="none" strike="noStrike">
                <a:solidFill>
                  <a:schemeClr val="dk1"/>
                </a:solidFill>
                <a:latin typeface="Calibri"/>
                <a:ea typeface="Calibri"/>
                <a:cs typeface="Calibri"/>
                <a:sym typeface="Calibri"/>
              </a:rPr>
              <a:t>of these Pods.</a:t>
            </a:r>
            <a:endParaRPr b="0" i="0" sz="2200" u="none" cap="none" strike="noStrike">
              <a:solidFill>
                <a:schemeClr val="dk1"/>
              </a:solidFill>
              <a:latin typeface="Calibri"/>
              <a:ea typeface="Calibri"/>
              <a:cs typeface="Calibri"/>
              <a:sym typeface="Calibri"/>
            </a:endParaRPr>
          </a:p>
          <a:p>
            <a:pPr indent="0" lvl="0" marL="0" marR="0" rtl="0" algn="l">
              <a:lnSpc>
                <a:spcPct val="100000"/>
              </a:lnSpc>
              <a:spcBef>
                <a:spcPts val="800"/>
              </a:spcBef>
              <a:spcAft>
                <a:spcPts val="0"/>
              </a:spcAft>
              <a:buClr>
                <a:schemeClr val="accent3"/>
              </a:buClr>
              <a:buSzPts val="1260"/>
              <a:buFont typeface="Noto Sans Symbols"/>
              <a:buNone/>
            </a:pPr>
            <a:r>
              <a:rPr b="0" i="0" lang="en-US" sz="2200" u="none" cap="none" strike="noStrike">
                <a:solidFill>
                  <a:schemeClr val="dk1"/>
                </a:solidFill>
                <a:latin typeface="Calibri"/>
                <a:ea typeface="Calibri"/>
                <a:cs typeface="Calibri"/>
                <a:sym typeface="Calibri"/>
              </a:rPr>
              <a:t>Like a Deployment, a </a:t>
            </a:r>
            <a:r>
              <a:rPr b="1" i="0" lang="en-US" sz="2200" u="none" cap="none" strike="noStrike">
                <a:solidFill>
                  <a:schemeClr val="dk1"/>
                </a:solidFill>
                <a:latin typeface="Calibri"/>
                <a:ea typeface="Calibri"/>
                <a:cs typeface="Calibri"/>
                <a:sym typeface="Calibri"/>
              </a:rPr>
              <a:t>Stateful Set</a:t>
            </a:r>
            <a:r>
              <a:rPr b="0" i="0" lang="en-US" sz="2200" u="none" cap="none" strike="noStrike">
                <a:solidFill>
                  <a:schemeClr val="dk1"/>
                </a:solidFill>
                <a:latin typeface="Calibri"/>
                <a:ea typeface="Calibri"/>
                <a:cs typeface="Calibri"/>
                <a:sym typeface="Calibri"/>
              </a:rPr>
              <a:t> manages Pods that are based on an identical container spec. Unlike a Deployment, a StatefulSet </a:t>
            </a:r>
            <a:r>
              <a:rPr b="0" i="0" lang="en-US" sz="2200" u="sng" cap="none" strike="noStrike">
                <a:solidFill>
                  <a:schemeClr val="dk1"/>
                </a:solidFill>
                <a:latin typeface="Calibri"/>
                <a:ea typeface="Calibri"/>
                <a:cs typeface="Calibri"/>
                <a:sym typeface="Calibri"/>
              </a:rPr>
              <a:t>maintains </a:t>
            </a:r>
            <a:r>
              <a:rPr b="0" i="0" lang="en-US" sz="2200" u="none" cap="none" strike="noStrike">
                <a:solidFill>
                  <a:schemeClr val="dk1"/>
                </a:solidFill>
                <a:latin typeface="Calibri"/>
                <a:ea typeface="Calibri"/>
                <a:cs typeface="Calibri"/>
                <a:sym typeface="Calibri"/>
              </a:rPr>
              <a:t>a </a:t>
            </a:r>
            <a:r>
              <a:rPr b="0" i="0" lang="en-US" sz="2200" u="sng" cap="none" strike="noStrike">
                <a:solidFill>
                  <a:schemeClr val="dk1"/>
                </a:solidFill>
                <a:latin typeface="Calibri"/>
                <a:ea typeface="Calibri"/>
                <a:cs typeface="Calibri"/>
                <a:sym typeface="Calibri"/>
              </a:rPr>
              <a:t>sticky identity</a:t>
            </a:r>
            <a:r>
              <a:rPr b="0" i="0" lang="en-US" sz="2200" u="none" cap="none" strike="noStrike">
                <a:solidFill>
                  <a:schemeClr val="dk1"/>
                </a:solidFill>
                <a:latin typeface="Calibri"/>
                <a:ea typeface="Calibri"/>
                <a:cs typeface="Calibri"/>
                <a:sym typeface="Calibri"/>
              </a:rPr>
              <a:t> for each of their Pods. These pods are created from the same spec, but are not interchangeable: each has a </a:t>
            </a:r>
            <a:r>
              <a:rPr b="0" i="0" lang="en-US" sz="2200" u="sng" cap="none" strike="noStrike">
                <a:solidFill>
                  <a:schemeClr val="dk1"/>
                </a:solidFill>
                <a:latin typeface="Calibri"/>
                <a:ea typeface="Calibri"/>
                <a:cs typeface="Calibri"/>
                <a:sym typeface="Calibri"/>
              </a:rPr>
              <a:t>persistent identifier</a:t>
            </a:r>
            <a:r>
              <a:rPr b="0" i="0" lang="en-US" sz="2200" u="none" cap="none" strike="noStrike">
                <a:solidFill>
                  <a:schemeClr val="dk1"/>
                </a:solidFill>
                <a:latin typeface="Calibri"/>
                <a:ea typeface="Calibri"/>
                <a:cs typeface="Calibri"/>
                <a:sym typeface="Calibri"/>
              </a:rPr>
              <a:t> that it maintains across any rescheduling.</a:t>
            </a:r>
            <a:endParaRPr b="0" i="0" sz="2200" u="none" cap="none" strike="noStrike">
              <a:solidFill>
                <a:schemeClr val="dk1"/>
              </a:solidFill>
              <a:latin typeface="Calibri"/>
              <a:ea typeface="Calibri"/>
              <a:cs typeface="Calibri"/>
              <a:sym typeface="Calibri"/>
            </a:endParaRPr>
          </a:p>
          <a:p>
            <a:pPr indent="0" lvl="0" marL="0" marR="0" rtl="0" algn="l">
              <a:lnSpc>
                <a:spcPct val="100000"/>
              </a:lnSpc>
              <a:spcBef>
                <a:spcPts val="800"/>
              </a:spcBef>
              <a:spcAft>
                <a:spcPts val="0"/>
              </a:spcAft>
              <a:buClr>
                <a:schemeClr val="accent3"/>
              </a:buClr>
              <a:buSzPts val="1260"/>
              <a:buFont typeface="Noto Sans Symbols"/>
              <a:buNone/>
            </a:pPr>
            <a:r>
              <a:rPr b="0" i="0" lang="en-US" sz="2200" u="none" cap="none" strike="noStrike">
                <a:solidFill>
                  <a:schemeClr val="dk1"/>
                </a:solidFill>
                <a:latin typeface="Calibri"/>
                <a:ea typeface="Calibri"/>
                <a:cs typeface="Calibri"/>
                <a:sym typeface="Calibri"/>
              </a:rPr>
              <a:t>A StatefulSet operates under the same pattern as any other Controller. You define your desired state in a StatefulSet object, and the StatefulSet controller makes any necessary updates to get there from the current state.</a:t>
            </a:r>
            <a:endParaRPr b="0" i="0" sz="2200" u="none" cap="none" strike="noStrike">
              <a:solidFill>
                <a:schemeClr val="dk1"/>
              </a:solidFill>
              <a:latin typeface="Calibri"/>
              <a:ea typeface="Calibri"/>
              <a:cs typeface="Calibri"/>
              <a:sym typeface="Calibri"/>
            </a:endParaRPr>
          </a:p>
          <a:p>
            <a:pPr indent="0" lvl="0" marL="0" marR="0" rtl="0" algn="l">
              <a:lnSpc>
                <a:spcPct val="175000"/>
              </a:lnSpc>
              <a:spcBef>
                <a:spcPts val="800"/>
              </a:spcBef>
              <a:spcAft>
                <a:spcPts val="0"/>
              </a:spcAft>
              <a:buClr>
                <a:schemeClr val="dk1"/>
              </a:buClr>
              <a:buSzPts val="1100"/>
              <a:buFont typeface="Arial"/>
              <a:buNone/>
            </a:pPr>
            <a:r>
              <a:t/>
            </a:r>
            <a:endParaRPr b="0" i="0" sz="1200" u="none" cap="none" strike="noStrike">
              <a:solidFill>
                <a:schemeClr val="dk1"/>
              </a:solidFill>
              <a:latin typeface="Roboto"/>
              <a:ea typeface="Roboto"/>
              <a:cs typeface="Roboto"/>
              <a:sym typeface="Roboto"/>
            </a:endParaRPr>
          </a:p>
          <a:p>
            <a:pPr indent="0" lvl="0" marL="0" marR="0" rtl="0" algn="l">
              <a:lnSpc>
                <a:spcPct val="90000"/>
              </a:lnSpc>
              <a:spcBef>
                <a:spcPts val="600"/>
              </a:spcBef>
              <a:spcAft>
                <a:spcPts val="0"/>
              </a:spcAft>
              <a:buClr>
                <a:schemeClr val="accent3"/>
              </a:buClr>
              <a:buSzPts val="1800"/>
              <a:buFont typeface="Noto Sans Symbols"/>
              <a:buNone/>
            </a:pPr>
            <a:r>
              <a:t/>
            </a:r>
            <a:endParaRPr b="0" i="0" sz="2000" u="none" cap="none" strike="noStrike">
              <a:solidFill>
                <a:schemeClr val="dk1"/>
              </a:solidFill>
              <a:latin typeface="Calibri"/>
              <a:ea typeface="Calibri"/>
              <a:cs typeface="Calibri"/>
              <a:sym typeface="Calibri"/>
            </a:endParaRPr>
          </a:p>
        </p:txBody>
      </p:sp>
      <p:sp>
        <p:nvSpPr>
          <p:cNvPr id="1039" name="Google Shape;1039;p153"/>
          <p:cNvSpPr txBox="1"/>
          <p:nvPr>
            <p:ph type="title"/>
          </p:nvPr>
        </p:nvSpPr>
        <p:spPr>
          <a:xfrm>
            <a:off x="628650" y="1365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Stateful Sets</a:t>
            </a:r>
            <a:endParaRPr b="1" i="0" sz="3600" u="none" cap="none" strike="noStrike">
              <a:solidFill>
                <a:srgbClr val="000000"/>
              </a:solidFill>
              <a:latin typeface="Calibri"/>
              <a:ea typeface="Calibri"/>
              <a:cs typeface="Calibri"/>
              <a:sym typeface="Calibri"/>
            </a:endParaRPr>
          </a:p>
        </p:txBody>
      </p:sp>
      <p:sp>
        <p:nvSpPr>
          <p:cNvPr id="1040" name="Google Shape;1040;p153"/>
          <p:cNvSpPr txBox="1"/>
          <p:nvPr/>
        </p:nvSpPr>
        <p:spPr>
          <a:xfrm>
            <a:off x="6448301" y="1460665"/>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5" name="Shape 1045"/>
        <p:cNvGrpSpPr/>
        <p:nvPr/>
      </p:nvGrpSpPr>
      <p:grpSpPr>
        <a:xfrm>
          <a:off x="0" y="0"/>
          <a:ext cx="0" cy="0"/>
          <a:chOff x="0" y="0"/>
          <a:chExt cx="0" cy="0"/>
        </a:xfrm>
      </p:grpSpPr>
      <p:sp>
        <p:nvSpPr>
          <p:cNvPr id="1046" name="Google Shape;1046;p154"/>
          <p:cNvSpPr txBox="1"/>
          <p:nvPr>
            <p:ph type="title"/>
          </p:nvPr>
        </p:nvSpPr>
        <p:spPr>
          <a:xfrm>
            <a:off x="628650" y="-85721"/>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Stateful Sets</a:t>
            </a:r>
            <a:endParaRPr b="1" i="0" sz="3600" u="none" cap="none" strike="noStrike">
              <a:solidFill>
                <a:srgbClr val="000000"/>
              </a:solidFill>
              <a:latin typeface="Calibri"/>
              <a:ea typeface="Calibri"/>
              <a:cs typeface="Calibri"/>
              <a:sym typeface="Calibri"/>
            </a:endParaRPr>
          </a:p>
        </p:txBody>
      </p:sp>
      <p:sp>
        <p:nvSpPr>
          <p:cNvPr id="1047" name="Google Shape;1047;p154"/>
          <p:cNvSpPr txBox="1"/>
          <p:nvPr>
            <p:ph idx="1" type="body"/>
          </p:nvPr>
        </p:nvSpPr>
        <p:spPr>
          <a:xfrm>
            <a:off x="457200" y="791625"/>
            <a:ext cx="5257800" cy="4637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0" i="0" lang="en-US" sz="2200" u="none" cap="none" strike="noStrike">
                <a:solidFill>
                  <a:schemeClr val="dk1"/>
                </a:solidFill>
                <a:latin typeface="Calibri"/>
                <a:ea typeface="Calibri"/>
                <a:cs typeface="Calibri"/>
                <a:sym typeface="Calibri"/>
              </a:rPr>
              <a:t>StatefulSets are valuable for applications that require one or more of the following:</a:t>
            </a:r>
            <a:endParaRPr b="0" i="0" sz="2200" u="none" cap="none" strike="noStrike">
              <a:solidFill>
                <a:schemeClr val="dk1"/>
              </a:solidFill>
              <a:latin typeface="Calibri"/>
              <a:ea typeface="Calibri"/>
              <a:cs typeface="Calibri"/>
              <a:sym typeface="Calibri"/>
            </a:endParaRPr>
          </a:p>
          <a:p>
            <a:pPr indent="-368300" lvl="0" marL="457200" marR="0" rtl="0" algn="l">
              <a:lnSpc>
                <a:spcPct val="100000"/>
              </a:lnSpc>
              <a:spcBef>
                <a:spcPts val="1500"/>
              </a:spcBef>
              <a:spcAft>
                <a:spcPts val="0"/>
              </a:spcAft>
              <a:buClr>
                <a:srgbClr val="000000"/>
              </a:buClr>
              <a:buSzPts val="2200"/>
              <a:buFont typeface="Calibri"/>
              <a:buChar char="■"/>
            </a:pPr>
            <a:r>
              <a:rPr b="0" i="0" lang="en-US" sz="2200" u="none" cap="none" strike="noStrike">
                <a:solidFill>
                  <a:schemeClr val="dk1"/>
                </a:solidFill>
                <a:latin typeface="Calibri"/>
                <a:ea typeface="Calibri"/>
                <a:cs typeface="Calibri"/>
                <a:sym typeface="Calibri"/>
              </a:rPr>
              <a:t>Stable, unique network identifiers.</a:t>
            </a:r>
            <a:endParaRPr b="0" i="0" sz="2200" u="none" cap="none" strike="noStrike">
              <a:solidFill>
                <a:schemeClr val="dk1"/>
              </a:solidFill>
              <a:latin typeface="Calibri"/>
              <a:ea typeface="Calibri"/>
              <a:cs typeface="Calibri"/>
              <a:sym typeface="Calibri"/>
            </a:endParaRPr>
          </a:p>
          <a:p>
            <a:pPr indent="-368300" lvl="0" marL="457200" marR="0" rtl="0" algn="l">
              <a:lnSpc>
                <a:spcPct val="100000"/>
              </a:lnSpc>
              <a:spcBef>
                <a:spcPts val="0"/>
              </a:spcBef>
              <a:spcAft>
                <a:spcPts val="0"/>
              </a:spcAft>
              <a:buClr>
                <a:srgbClr val="000000"/>
              </a:buClr>
              <a:buSzPts val="2200"/>
              <a:buFont typeface="Calibri"/>
              <a:buChar char="■"/>
            </a:pPr>
            <a:r>
              <a:rPr b="0" i="0" lang="en-US" sz="2200" u="none" cap="none" strike="noStrike">
                <a:solidFill>
                  <a:schemeClr val="dk1"/>
                </a:solidFill>
                <a:latin typeface="Calibri"/>
                <a:ea typeface="Calibri"/>
                <a:cs typeface="Calibri"/>
                <a:sym typeface="Calibri"/>
              </a:rPr>
              <a:t>Stable, persistent storage.</a:t>
            </a:r>
            <a:endParaRPr b="0" i="0" sz="2200" u="none" cap="none" strike="noStrike">
              <a:solidFill>
                <a:schemeClr val="dk1"/>
              </a:solidFill>
              <a:latin typeface="Calibri"/>
              <a:ea typeface="Calibri"/>
              <a:cs typeface="Calibri"/>
              <a:sym typeface="Calibri"/>
            </a:endParaRPr>
          </a:p>
          <a:p>
            <a:pPr indent="-368300" lvl="0" marL="457200" marR="0" rtl="0" algn="l">
              <a:lnSpc>
                <a:spcPct val="100000"/>
              </a:lnSpc>
              <a:spcBef>
                <a:spcPts val="0"/>
              </a:spcBef>
              <a:spcAft>
                <a:spcPts val="0"/>
              </a:spcAft>
              <a:buClr>
                <a:srgbClr val="000000"/>
              </a:buClr>
              <a:buSzPts val="2200"/>
              <a:buFont typeface="Calibri"/>
              <a:buChar char="■"/>
            </a:pPr>
            <a:r>
              <a:rPr b="0" i="0" lang="en-US" sz="2200" u="none" cap="none" strike="noStrike">
                <a:solidFill>
                  <a:schemeClr val="dk1"/>
                </a:solidFill>
                <a:latin typeface="Calibri"/>
                <a:ea typeface="Calibri"/>
                <a:cs typeface="Calibri"/>
                <a:sym typeface="Calibri"/>
              </a:rPr>
              <a:t>Ordered, graceful deployment and scaling.</a:t>
            </a:r>
            <a:endParaRPr b="0" i="0" sz="2200" u="none" cap="none" strike="noStrike">
              <a:solidFill>
                <a:schemeClr val="dk1"/>
              </a:solidFill>
              <a:latin typeface="Calibri"/>
              <a:ea typeface="Calibri"/>
              <a:cs typeface="Calibri"/>
              <a:sym typeface="Calibri"/>
            </a:endParaRPr>
          </a:p>
          <a:p>
            <a:pPr indent="-368300" lvl="0" marL="457200" marR="0" rtl="0" algn="l">
              <a:lnSpc>
                <a:spcPct val="100000"/>
              </a:lnSpc>
              <a:spcBef>
                <a:spcPts val="0"/>
              </a:spcBef>
              <a:spcAft>
                <a:spcPts val="0"/>
              </a:spcAft>
              <a:buClr>
                <a:srgbClr val="000000"/>
              </a:buClr>
              <a:buSzPts val="2200"/>
              <a:buFont typeface="Calibri"/>
              <a:buChar char="■"/>
            </a:pPr>
            <a:r>
              <a:rPr b="0" i="0" lang="en-US" sz="2200" u="none" cap="none" strike="noStrike">
                <a:solidFill>
                  <a:schemeClr val="dk1"/>
                </a:solidFill>
                <a:latin typeface="Calibri"/>
                <a:ea typeface="Calibri"/>
                <a:cs typeface="Calibri"/>
                <a:sym typeface="Calibri"/>
              </a:rPr>
              <a:t>Ordered, graceful deletion and termination.</a:t>
            </a:r>
            <a:endParaRPr b="0" i="0" sz="2200" u="none" cap="none" strike="noStrike">
              <a:solidFill>
                <a:schemeClr val="dk1"/>
              </a:solidFill>
              <a:latin typeface="Calibri"/>
              <a:ea typeface="Calibri"/>
              <a:cs typeface="Calibri"/>
              <a:sym typeface="Calibri"/>
            </a:endParaRPr>
          </a:p>
          <a:p>
            <a:pPr indent="-368300" lvl="0" marL="457200" marR="0" rtl="0" algn="l">
              <a:lnSpc>
                <a:spcPct val="100000"/>
              </a:lnSpc>
              <a:spcBef>
                <a:spcPts val="0"/>
              </a:spcBef>
              <a:spcAft>
                <a:spcPts val="0"/>
              </a:spcAft>
              <a:buClr>
                <a:srgbClr val="000000"/>
              </a:buClr>
              <a:buSzPts val="2200"/>
              <a:buFont typeface="Calibri"/>
              <a:buChar char="■"/>
            </a:pPr>
            <a:r>
              <a:rPr b="0" i="0" lang="en-US" sz="2200" u="none" cap="none" strike="noStrike">
                <a:solidFill>
                  <a:schemeClr val="dk1"/>
                </a:solidFill>
                <a:latin typeface="Calibri"/>
                <a:ea typeface="Calibri"/>
                <a:cs typeface="Calibri"/>
                <a:sym typeface="Calibri"/>
              </a:rPr>
              <a:t>Ordered, automated rolling updates.</a:t>
            </a:r>
            <a:endParaRPr b="0" i="0" sz="2200" u="none" cap="none" strike="noStrike">
              <a:solidFill>
                <a:schemeClr val="dk1"/>
              </a:solidFill>
              <a:latin typeface="Calibri"/>
              <a:ea typeface="Calibri"/>
              <a:cs typeface="Calibri"/>
              <a:sym typeface="Calibri"/>
            </a:endParaRPr>
          </a:p>
          <a:p>
            <a:pPr indent="0" lvl="0" marL="0" marR="0" rtl="0" algn="l">
              <a:lnSpc>
                <a:spcPct val="90000"/>
              </a:lnSpc>
              <a:spcBef>
                <a:spcPts val="2300"/>
              </a:spcBef>
              <a:spcAft>
                <a:spcPts val="0"/>
              </a:spcAft>
              <a:buClr>
                <a:schemeClr val="accent3"/>
              </a:buClr>
              <a:buSzPts val="1800"/>
              <a:buFont typeface="Noto Sans Symbols"/>
              <a:buNone/>
            </a:pPr>
            <a:r>
              <a:t/>
            </a:r>
            <a:endParaRPr b="0" i="0" sz="2200" u="none" cap="none" strike="noStrike">
              <a:solidFill>
                <a:schemeClr val="dk1"/>
              </a:solidFill>
              <a:latin typeface="Calibri"/>
              <a:ea typeface="Calibri"/>
              <a:cs typeface="Calibri"/>
              <a:sym typeface="Calibri"/>
            </a:endParaRPr>
          </a:p>
        </p:txBody>
      </p:sp>
      <p:sp>
        <p:nvSpPr>
          <p:cNvPr id="1048" name="Google Shape;1048;p154"/>
          <p:cNvSpPr txBox="1"/>
          <p:nvPr/>
        </p:nvSpPr>
        <p:spPr>
          <a:xfrm>
            <a:off x="6448301" y="1460665"/>
            <a:ext cx="184731"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049" name="Google Shape;1049;p154"/>
          <p:cNvPicPr preferRelativeResize="0"/>
          <p:nvPr/>
        </p:nvPicPr>
        <p:blipFill rotWithShape="1">
          <a:blip r:embed="rId3">
            <a:alphaModFix/>
          </a:blip>
          <a:srcRect b="-9373" l="-8951" r="-2667" t="0"/>
          <a:stretch/>
        </p:blipFill>
        <p:spPr>
          <a:xfrm>
            <a:off x="5334000" y="910250"/>
            <a:ext cx="3690376" cy="4519074"/>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4" name="Shape 1054"/>
        <p:cNvGrpSpPr/>
        <p:nvPr/>
      </p:nvGrpSpPr>
      <p:grpSpPr>
        <a:xfrm>
          <a:off x="0" y="0"/>
          <a:ext cx="0" cy="0"/>
          <a:chOff x="0" y="0"/>
          <a:chExt cx="0" cy="0"/>
        </a:xfrm>
      </p:grpSpPr>
      <p:sp>
        <p:nvSpPr>
          <p:cNvPr id="1055" name="Google Shape;1055;p155"/>
          <p:cNvSpPr txBox="1"/>
          <p:nvPr>
            <p:ph type="title"/>
          </p:nvPr>
        </p:nvSpPr>
        <p:spPr>
          <a:xfrm>
            <a:off x="552450" y="199825"/>
            <a:ext cx="7886700" cy="998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rPr lang="en-US">
                <a:solidFill>
                  <a:schemeClr val="dk1"/>
                </a:solidFill>
              </a:rPr>
              <a:t>Exercise 11 - Stateful Sets</a:t>
            </a:r>
            <a:br>
              <a:rPr lang="en-US">
                <a:solidFill>
                  <a:srgbClr val="E36C09"/>
                </a:solidFill>
              </a:rPr>
            </a:br>
            <a:endParaRPr/>
          </a:p>
          <a:p>
            <a:pPr indent="0" lvl="0" marL="0" marR="0" rtl="0" algn="ctr">
              <a:lnSpc>
                <a:spcPct val="90000"/>
              </a:lnSpc>
              <a:spcBef>
                <a:spcPts val="0"/>
              </a:spcBef>
              <a:spcAft>
                <a:spcPts val="0"/>
              </a:spcAft>
              <a:buClr>
                <a:srgbClr val="E36C09"/>
              </a:buClr>
              <a:buSzPts val="3600"/>
              <a:buFont typeface="Calibri"/>
              <a:buNone/>
            </a:pPr>
            <a:r>
              <a:t/>
            </a:r>
            <a:endParaRPr>
              <a:solidFill>
                <a:srgbClr val="E36C09"/>
              </a:solidFill>
            </a:endParaRPr>
          </a:p>
        </p:txBody>
      </p:sp>
      <p:sp>
        <p:nvSpPr>
          <p:cNvPr id="1056" name="Google Shape;1056;p155"/>
          <p:cNvSpPr txBox="1"/>
          <p:nvPr>
            <p:ph idx="1" type="body"/>
          </p:nvPr>
        </p:nvSpPr>
        <p:spPr>
          <a:xfrm>
            <a:off x="628650" y="1102500"/>
            <a:ext cx="7886700" cy="4653000"/>
          </a:xfrm>
          <a:prstGeom prst="rect">
            <a:avLst/>
          </a:prstGeom>
          <a:noFill/>
          <a:ln>
            <a:noFill/>
          </a:ln>
        </p:spPr>
        <p:txBody>
          <a:bodyPr anchorCtr="0" anchor="t" bIns="45700" lIns="91425" spcFirstLastPara="1" rIns="91425" wrap="square" tIns="45700">
            <a:noAutofit/>
          </a:bodyPr>
          <a:lstStyle/>
          <a:p>
            <a:pPr indent="-368300" lvl="0" marL="457200" rtl="0" algn="l">
              <a:spcBef>
                <a:spcPts val="640"/>
              </a:spcBef>
              <a:spcAft>
                <a:spcPts val="0"/>
              </a:spcAft>
              <a:buClr>
                <a:srgbClr val="000000"/>
              </a:buClr>
              <a:buSzPts val="2200"/>
              <a:buChar char="-"/>
            </a:pPr>
            <a:r>
              <a:rPr b="0" lang="en-US" sz="2200"/>
              <a:t>Create a Stateful Sets</a:t>
            </a:r>
            <a:endParaRPr b="0" sz="2200"/>
          </a:p>
          <a:p>
            <a:pPr indent="-368300" lvl="0" marL="457200" rtl="0" algn="l">
              <a:spcBef>
                <a:spcPts val="0"/>
              </a:spcBef>
              <a:spcAft>
                <a:spcPts val="0"/>
              </a:spcAft>
              <a:buClr>
                <a:srgbClr val="000000"/>
              </a:buClr>
              <a:buSzPts val="2200"/>
              <a:buChar char="-"/>
            </a:pPr>
            <a:r>
              <a:rPr b="0" lang="en-US" sz="2200"/>
              <a:t>use Zookeeper to demonstrate that</a:t>
            </a:r>
            <a:endParaRPr b="0" sz="2200"/>
          </a:p>
          <a:p>
            <a:pPr indent="0" lvl="0" marL="0" rtl="0" algn="l">
              <a:spcBef>
                <a:spcPts val="640"/>
              </a:spcBef>
              <a:spcAft>
                <a:spcPts val="0"/>
              </a:spcAft>
              <a:buNone/>
            </a:pPr>
            <a:r>
              <a:t/>
            </a:r>
            <a:endParaRPr b="0" sz="2200"/>
          </a:p>
          <a:p>
            <a:pPr indent="0" lvl="0" marL="0" rtl="0" algn="l">
              <a:spcBef>
                <a:spcPts val="640"/>
              </a:spcBef>
              <a:spcAft>
                <a:spcPts val="0"/>
              </a:spcAft>
              <a:buNone/>
            </a:pPr>
            <a:r>
              <a:t/>
            </a:r>
            <a:endParaRPr b="0" sz="2200"/>
          </a:p>
          <a:p>
            <a:pPr indent="0" lvl="0" marL="0" rtl="0" algn="l">
              <a:spcBef>
                <a:spcPts val="640"/>
              </a:spcBef>
              <a:spcAft>
                <a:spcPts val="0"/>
              </a:spcAft>
              <a:buNone/>
            </a:pPr>
            <a:r>
              <a:t/>
            </a:r>
            <a:endParaRPr b="0" sz="22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rPr lang="en-US" sz="2200" u="sng">
                <a:solidFill>
                  <a:schemeClr val="hlink"/>
                </a:solidFill>
                <a:hlinkClick r:id="rId3"/>
              </a:rPr>
              <a:t>https://github.com/abhikbanerjee/Kubernetes_Exercise_Files/blob/master/AWS_statefulsets.md</a:t>
            </a:r>
            <a:r>
              <a:rPr lang="en-US" sz="2200"/>
              <a:t> </a:t>
            </a:r>
            <a:endParaRPr b="1" i="0" sz="2200" u="none" cap="none" strike="noStrike">
              <a:solidFill>
                <a:schemeClr val="dk1"/>
              </a:solidFill>
              <a:latin typeface="Calibri"/>
              <a:ea typeface="Calibri"/>
              <a:cs typeface="Calibri"/>
              <a:sym typeface="Calibri"/>
            </a:endParaRPr>
          </a:p>
        </p:txBody>
      </p:sp>
      <p:sp>
        <p:nvSpPr>
          <p:cNvPr id="1057" name="Google Shape;1057;p155"/>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1" name="Shape 1061"/>
        <p:cNvGrpSpPr/>
        <p:nvPr/>
      </p:nvGrpSpPr>
      <p:grpSpPr>
        <a:xfrm>
          <a:off x="0" y="0"/>
          <a:ext cx="0" cy="0"/>
          <a:chOff x="0" y="0"/>
          <a:chExt cx="0" cy="0"/>
        </a:xfrm>
      </p:grpSpPr>
      <p:sp>
        <p:nvSpPr>
          <p:cNvPr id="1062" name="Google Shape;1062;p156"/>
          <p:cNvSpPr txBox="1"/>
          <p:nvPr>
            <p:ph type="title"/>
          </p:nvPr>
        </p:nvSpPr>
        <p:spPr>
          <a:xfrm>
            <a:off x="492826" y="24248"/>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Namespace</a:t>
            </a:r>
            <a:endParaRPr b="1" i="0" sz="3600" u="none" cap="none" strike="noStrike">
              <a:solidFill>
                <a:srgbClr val="000000"/>
              </a:solidFill>
              <a:latin typeface="Calibri"/>
              <a:ea typeface="Calibri"/>
              <a:cs typeface="Calibri"/>
              <a:sym typeface="Calibri"/>
            </a:endParaRPr>
          </a:p>
        </p:txBody>
      </p:sp>
      <p:sp>
        <p:nvSpPr>
          <p:cNvPr id="1063" name="Google Shape;1063;p156"/>
          <p:cNvSpPr txBox="1"/>
          <p:nvPr>
            <p:ph idx="1" type="body"/>
          </p:nvPr>
        </p:nvSpPr>
        <p:spPr>
          <a:xfrm>
            <a:off x="457200" y="830325"/>
            <a:ext cx="8229600" cy="2863200"/>
          </a:xfrm>
          <a:prstGeom prst="rect">
            <a:avLst/>
          </a:prstGeom>
          <a:noFill/>
          <a:ln>
            <a:noFill/>
          </a:ln>
        </p:spPr>
        <p:txBody>
          <a:bodyPr anchorCtr="0" anchor="t" bIns="45700" lIns="91425" spcFirstLastPara="1" rIns="91425" wrap="square" tIns="45700">
            <a:noAutofit/>
          </a:bodyPr>
          <a:lstStyle/>
          <a:p>
            <a:pPr indent="-4826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Resources are segmented within namespaces</a:t>
            </a:r>
            <a:endParaRPr b="1" i="0" sz="2200" u="none" cap="none" strike="noStrike">
              <a:solidFill>
                <a:schemeClr val="dk1"/>
              </a:solidFill>
              <a:latin typeface="Calibri"/>
              <a:ea typeface="Calibri"/>
              <a:cs typeface="Calibri"/>
              <a:sym typeface="Calibri"/>
            </a:endParaRPr>
          </a:p>
          <a:p>
            <a:pPr indent="-505460" lvl="1" marL="9144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Sandbox per developer for example</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Pods will route dns to default (own) namespace</a:t>
            </a:r>
            <a:endParaRPr b="0"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The same app could run independently in different namespaces</a:t>
            </a:r>
            <a:endParaRPr b="0" i="0" sz="2200" u="none" cap="none" strike="noStrike">
              <a:solidFill>
                <a:schemeClr val="dk1"/>
              </a:solidFill>
              <a:latin typeface="Calibri"/>
              <a:ea typeface="Calibri"/>
              <a:cs typeface="Calibri"/>
              <a:sym typeface="Calibri"/>
            </a:endParaRPr>
          </a:p>
          <a:p>
            <a:pPr indent="-482600" lvl="0" marL="457200" rtl="0" algn="l">
              <a:lnSpc>
                <a:spcPct val="100000"/>
              </a:lnSpc>
              <a:spcBef>
                <a:spcPts val="0"/>
              </a:spcBef>
              <a:spcAft>
                <a:spcPts val="0"/>
              </a:spcAft>
              <a:buClr>
                <a:srgbClr val="000000"/>
              </a:buClr>
              <a:buSzPts val="2200"/>
              <a:buFont typeface="Noto Sans Symbols"/>
              <a:buChar char="▪"/>
            </a:pPr>
            <a:r>
              <a:rPr b="0" lang="en-US" sz="2200"/>
              <a:t>Namespaces create an excellent mechanism to subdivide resources and provide isolation. This enables using a cluster for multiple projects or multiple teams </a:t>
            </a:r>
            <a:endParaRPr b="0" sz="2200"/>
          </a:p>
        </p:txBody>
      </p:sp>
      <p:sp>
        <p:nvSpPr>
          <p:cNvPr id="1064" name="Google Shape;1064;p156"/>
          <p:cNvSpPr txBox="1"/>
          <p:nvPr/>
        </p:nvSpPr>
        <p:spPr>
          <a:xfrm>
            <a:off x="6448301" y="1460665"/>
            <a:ext cx="184731"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065" name="Google Shape;1065;p156"/>
          <p:cNvPicPr preferRelativeResize="0"/>
          <p:nvPr/>
        </p:nvPicPr>
        <p:blipFill rotWithShape="1">
          <a:blip r:embed="rId3">
            <a:alphaModFix/>
          </a:blip>
          <a:srcRect b="0" l="0" r="0" t="0"/>
          <a:stretch/>
        </p:blipFill>
        <p:spPr>
          <a:xfrm>
            <a:off x="1588698" y="4009612"/>
            <a:ext cx="5694955" cy="2267121"/>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0" name="Shape 1070"/>
        <p:cNvGrpSpPr/>
        <p:nvPr/>
      </p:nvGrpSpPr>
      <p:grpSpPr>
        <a:xfrm>
          <a:off x="0" y="0"/>
          <a:ext cx="0" cy="0"/>
          <a:chOff x="0" y="0"/>
          <a:chExt cx="0" cy="0"/>
        </a:xfrm>
      </p:grpSpPr>
      <p:sp>
        <p:nvSpPr>
          <p:cNvPr id="1071" name="Google Shape;1071;p157"/>
          <p:cNvSpPr txBox="1"/>
          <p:nvPr>
            <p:ph type="title"/>
          </p:nvPr>
        </p:nvSpPr>
        <p:spPr>
          <a:xfrm>
            <a:off x="628650" y="-15871"/>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Namespace</a:t>
            </a:r>
            <a:endParaRPr b="1" i="0" sz="3600" u="none" cap="none" strike="noStrike">
              <a:solidFill>
                <a:srgbClr val="000000"/>
              </a:solidFill>
              <a:latin typeface="Calibri"/>
              <a:ea typeface="Calibri"/>
              <a:cs typeface="Calibri"/>
              <a:sym typeface="Calibri"/>
            </a:endParaRPr>
          </a:p>
        </p:txBody>
      </p:sp>
      <p:pic>
        <p:nvPicPr>
          <p:cNvPr id="1072" name="Google Shape;1072;p157"/>
          <p:cNvPicPr preferRelativeResize="0"/>
          <p:nvPr/>
        </p:nvPicPr>
        <p:blipFill rotWithShape="1">
          <a:blip r:embed="rId3">
            <a:alphaModFix/>
          </a:blip>
          <a:srcRect b="0" l="0" r="0" t="0"/>
          <a:stretch/>
        </p:blipFill>
        <p:spPr>
          <a:xfrm>
            <a:off x="0" y="3657600"/>
            <a:ext cx="9144000" cy="2226416"/>
          </a:xfrm>
          <a:prstGeom prst="rect">
            <a:avLst/>
          </a:prstGeom>
          <a:noFill/>
          <a:ln>
            <a:noFill/>
          </a:ln>
        </p:spPr>
      </p:pic>
      <p:sp>
        <p:nvSpPr>
          <p:cNvPr id="1073" name="Google Shape;1073;p157"/>
          <p:cNvSpPr txBox="1"/>
          <p:nvPr/>
        </p:nvSpPr>
        <p:spPr>
          <a:xfrm>
            <a:off x="645575" y="878425"/>
            <a:ext cx="8255100" cy="21801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rgbClr val="FF0000"/>
              </a:buClr>
              <a:buSzPts val="2200"/>
              <a:buFont typeface="Calibri"/>
              <a:buChar char="-"/>
            </a:pPr>
            <a:r>
              <a:rPr lang="en-US" sz="2200">
                <a:solidFill>
                  <a:srgbClr val="FF0000"/>
                </a:solidFill>
                <a:latin typeface="Calibri"/>
                <a:ea typeface="Calibri"/>
                <a:cs typeface="Calibri"/>
                <a:sym typeface="Calibri"/>
              </a:rPr>
              <a:t>$ kubectl get po,deploy,svc,rs --all-namespaces</a:t>
            </a:r>
            <a:endParaRPr sz="2200">
              <a:solidFill>
                <a:srgbClr val="FF0000"/>
              </a:solidFill>
              <a:latin typeface="Calibri"/>
              <a:ea typeface="Calibri"/>
              <a:cs typeface="Calibri"/>
              <a:sym typeface="Calibri"/>
            </a:endParaRPr>
          </a:p>
          <a:p>
            <a:pPr indent="-368300" lvl="0" marL="457200" rtl="0" algn="l">
              <a:spcBef>
                <a:spcPts val="0"/>
              </a:spcBef>
              <a:spcAft>
                <a:spcPts val="0"/>
              </a:spcAft>
              <a:buClr>
                <a:srgbClr val="FF0000"/>
              </a:buClr>
              <a:buSzPts val="2200"/>
              <a:buFont typeface="Calibri"/>
              <a:buChar char="-"/>
            </a:pPr>
            <a:r>
              <a:rPr lang="en-US" sz="2200">
                <a:solidFill>
                  <a:srgbClr val="FF0000"/>
                </a:solidFill>
                <a:latin typeface="Calibri"/>
                <a:ea typeface="Calibri"/>
                <a:cs typeface="Calibri"/>
                <a:sym typeface="Calibri"/>
              </a:rPr>
              <a:t>$ kubectl create -f simple_pod.yaml -n abhik_namespace</a:t>
            </a:r>
            <a:endParaRPr sz="2200">
              <a:solidFill>
                <a:srgbClr val="FF0000"/>
              </a:solidFill>
              <a:latin typeface="Calibri"/>
              <a:ea typeface="Calibri"/>
              <a:cs typeface="Calibri"/>
              <a:sym typeface="Calibri"/>
            </a:endParaRPr>
          </a:p>
          <a:p>
            <a:pPr indent="-368300" lvl="0" marL="457200" rtl="0" algn="l">
              <a:spcBef>
                <a:spcPts val="0"/>
              </a:spcBef>
              <a:spcAft>
                <a:spcPts val="0"/>
              </a:spcAft>
              <a:buClr>
                <a:srgbClr val="FF0000"/>
              </a:buClr>
              <a:buSzPts val="2200"/>
              <a:buFont typeface="Calibri"/>
              <a:buChar char="-"/>
            </a:pPr>
            <a:r>
              <a:rPr lang="en-US" sz="2200">
                <a:solidFill>
                  <a:srgbClr val="FF0000"/>
                </a:solidFill>
                <a:latin typeface="Calibri"/>
                <a:ea typeface="Calibri"/>
                <a:cs typeface="Calibri"/>
                <a:sym typeface="Calibri"/>
              </a:rPr>
              <a:t>$ kubectl get po -o wide</a:t>
            </a:r>
            <a:endParaRPr sz="2200">
              <a:solidFill>
                <a:srgbClr val="FF0000"/>
              </a:solidFill>
              <a:latin typeface="Calibri"/>
              <a:ea typeface="Calibri"/>
              <a:cs typeface="Calibri"/>
              <a:sym typeface="Calibri"/>
            </a:endParaRPr>
          </a:p>
          <a:p>
            <a:pPr indent="-368300" lvl="0" marL="457200" rtl="0" algn="l">
              <a:spcBef>
                <a:spcPts val="0"/>
              </a:spcBef>
              <a:spcAft>
                <a:spcPts val="0"/>
              </a:spcAft>
              <a:buClr>
                <a:srgbClr val="FF0000"/>
              </a:buClr>
              <a:buSzPts val="2200"/>
              <a:buFont typeface="Calibri"/>
              <a:buChar char="-"/>
            </a:pPr>
            <a:r>
              <a:rPr lang="en-US" sz="2200">
                <a:solidFill>
                  <a:srgbClr val="FF0000"/>
                </a:solidFill>
                <a:latin typeface="Calibri"/>
                <a:ea typeface="Calibri"/>
                <a:cs typeface="Calibri"/>
                <a:sym typeface="Calibri"/>
              </a:rPr>
              <a:t>$ kubectl get po -o wide -n abhik_namespace</a:t>
            </a:r>
            <a:endParaRPr sz="2200">
              <a:solidFill>
                <a:srgbClr val="FF0000"/>
              </a:solidFill>
              <a:latin typeface="Calibri"/>
              <a:ea typeface="Calibri"/>
              <a:cs typeface="Calibri"/>
              <a:sym typeface="Calibri"/>
            </a:endParaRPr>
          </a:p>
          <a:p>
            <a:pPr indent="-368300" lvl="0" marL="457200" rtl="0" algn="l">
              <a:spcBef>
                <a:spcPts val="0"/>
              </a:spcBef>
              <a:spcAft>
                <a:spcPts val="0"/>
              </a:spcAft>
              <a:buClr>
                <a:srgbClr val="FF0000"/>
              </a:buClr>
              <a:buSzPts val="2200"/>
              <a:buFont typeface="Calibri"/>
              <a:buChar char="-"/>
            </a:pPr>
            <a:r>
              <a:rPr lang="en-US" sz="2200">
                <a:solidFill>
                  <a:srgbClr val="FF0000"/>
                </a:solidFill>
                <a:latin typeface="Calibri"/>
                <a:ea typeface="Calibri"/>
                <a:cs typeface="Calibri"/>
                <a:sym typeface="Calibri"/>
              </a:rPr>
              <a:t>$ kubectl delete po simple_pod</a:t>
            </a:r>
            <a:endParaRPr sz="2200">
              <a:solidFill>
                <a:srgbClr val="FF0000"/>
              </a:solidFill>
              <a:latin typeface="Calibri"/>
              <a:ea typeface="Calibri"/>
              <a:cs typeface="Calibri"/>
              <a:sym typeface="Calibri"/>
            </a:endParaRPr>
          </a:p>
          <a:p>
            <a:pPr indent="-368300" lvl="0" marL="457200" rtl="0" algn="l">
              <a:spcBef>
                <a:spcPts val="0"/>
              </a:spcBef>
              <a:spcAft>
                <a:spcPts val="0"/>
              </a:spcAft>
              <a:buClr>
                <a:srgbClr val="FF0000"/>
              </a:buClr>
              <a:buSzPts val="2200"/>
              <a:buFont typeface="Calibri"/>
              <a:buChar char="-"/>
            </a:pPr>
            <a:r>
              <a:rPr lang="en-US" sz="2200">
                <a:solidFill>
                  <a:srgbClr val="FF0000"/>
                </a:solidFill>
                <a:latin typeface="Calibri"/>
                <a:ea typeface="Calibri"/>
                <a:cs typeface="Calibri"/>
                <a:sym typeface="Calibri"/>
              </a:rPr>
              <a:t>$ kubectl delete po simple_pod -n abhik_namespace</a:t>
            </a:r>
            <a:endParaRPr sz="2200">
              <a:solidFill>
                <a:srgbClr val="FF0000"/>
              </a:solidFill>
              <a:latin typeface="Calibri"/>
              <a:ea typeface="Calibri"/>
              <a:cs typeface="Calibri"/>
              <a:sym typeface="Calibri"/>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8" name="Shape 1078"/>
        <p:cNvGrpSpPr/>
        <p:nvPr/>
      </p:nvGrpSpPr>
      <p:grpSpPr>
        <a:xfrm>
          <a:off x="0" y="0"/>
          <a:ext cx="0" cy="0"/>
          <a:chOff x="0" y="0"/>
          <a:chExt cx="0" cy="0"/>
        </a:xfrm>
      </p:grpSpPr>
      <p:sp>
        <p:nvSpPr>
          <p:cNvPr id="1079" name="Google Shape;1079;p158"/>
          <p:cNvSpPr txBox="1"/>
          <p:nvPr>
            <p:ph type="title"/>
          </p:nvPr>
        </p:nvSpPr>
        <p:spPr>
          <a:xfrm>
            <a:off x="552450" y="199825"/>
            <a:ext cx="7886700" cy="998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rPr lang="en-US">
                <a:solidFill>
                  <a:schemeClr val="dk1"/>
                </a:solidFill>
              </a:rPr>
              <a:t>Exercise 12 - Namespace</a:t>
            </a:r>
            <a:br>
              <a:rPr lang="en-US">
                <a:solidFill>
                  <a:srgbClr val="E36C09"/>
                </a:solidFill>
              </a:rPr>
            </a:br>
            <a:endParaRPr/>
          </a:p>
          <a:p>
            <a:pPr indent="0" lvl="0" marL="0" marR="0" rtl="0" algn="ctr">
              <a:lnSpc>
                <a:spcPct val="90000"/>
              </a:lnSpc>
              <a:spcBef>
                <a:spcPts val="0"/>
              </a:spcBef>
              <a:spcAft>
                <a:spcPts val="0"/>
              </a:spcAft>
              <a:buClr>
                <a:srgbClr val="E36C09"/>
              </a:buClr>
              <a:buSzPts val="3600"/>
              <a:buFont typeface="Calibri"/>
              <a:buNone/>
            </a:pPr>
            <a:r>
              <a:t/>
            </a:r>
            <a:endParaRPr>
              <a:solidFill>
                <a:srgbClr val="E36C09"/>
              </a:solidFill>
            </a:endParaRPr>
          </a:p>
        </p:txBody>
      </p:sp>
      <p:sp>
        <p:nvSpPr>
          <p:cNvPr id="1080" name="Google Shape;1080;p158"/>
          <p:cNvSpPr txBox="1"/>
          <p:nvPr>
            <p:ph idx="1" type="body"/>
          </p:nvPr>
        </p:nvSpPr>
        <p:spPr>
          <a:xfrm>
            <a:off x="628650" y="1102500"/>
            <a:ext cx="7886700" cy="4653000"/>
          </a:xfrm>
          <a:prstGeom prst="rect">
            <a:avLst/>
          </a:prstGeom>
          <a:noFill/>
          <a:ln>
            <a:noFill/>
          </a:ln>
        </p:spPr>
        <p:txBody>
          <a:bodyPr anchorCtr="0" anchor="t" bIns="45700" lIns="91425" spcFirstLastPara="1" rIns="91425" wrap="square" tIns="45700">
            <a:noAutofit/>
          </a:bodyPr>
          <a:lstStyle/>
          <a:p>
            <a:pPr indent="-368300" lvl="0" marL="457200" rtl="0" algn="l">
              <a:spcBef>
                <a:spcPts val="640"/>
              </a:spcBef>
              <a:spcAft>
                <a:spcPts val="0"/>
              </a:spcAft>
              <a:buClr>
                <a:srgbClr val="000000"/>
              </a:buClr>
              <a:buSzPts val="2200"/>
              <a:buChar char="-"/>
            </a:pPr>
            <a:r>
              <a:rPr b="0" lang="en-US" sz="2200"/>
              <a:t>Create a namespace</a:t>
            </a:r>
            <a:endParaRPr b="0" sz="2200"/>
          </a:p>
          <a:p>
            <a:pPr indent="-368300" lvl="0" marL="457200" rtl="0" algn="l">
              <a:spcBef>
                <a:spcPts val="0"/>
              </a:spcBef>
              <a:spcAft>
                <a:spcPts val="0"/>
              </a:spcAft>
              <a:buClr>
                <a:srgbClr val="000000"/>
              </a:buClr>
              <a:buSzPts val="2200"/>
              <a:buChar char="-"/>
            </a:pPr>
            <a:r>
              <a:rPr b="0" lang="en-US" sz="2200"/>
              <a:t>check various objects in different namespaces</a:t>
            </a:r>
            <a:endParaRPr b="0" sz="2200"/>
          </a:p>
          <a:p>
            <a:pPr indent="-368300" lvl="0" marL="457200" rtl="0" algn="l">
              <a:spcBef>
                <a:spcPts val="0"/>
              </a:spcBef>
              <a:spcAft>
                <a:spcPts val="0"/>
              </a:spcAft>
              <a:buClr>
                <a:srgbClr val="000000"/>
              </a:buClr>
              <a:buSzPts val="2200"/>
              <a:buChar char="-"/>
            </a:pPr>
            <a:r>
              <a:rPr b="0" lang="en-US" sz="2200"/>
              <a:t>Can create or delete objects from a specific namespace</a:t>
            </a:r>
            <a:endParaRPr b="0" sz="2200"/>
          </a:p>
          <a:p>
            <a:pPr indent="0" lvl="0" marL="0" rtl="0" algn="l">
              <a:spcBef>
                <a:spcPts val="640"/>
              </a:spcBef>
              <a:spcAft>
                <a:spcPts val="0"/>
              </a:spcAft>
              <a:buNone/>
            </a:pPr>
            <a:r>
              <a:rPr b="0" lang="en-US" sz="2200"/>
              <a:t>Can use previous examples</a:t>
            </a:r>
            <a:endParaRPr b="0" sz="2200"/>
          </a:p>
          <a:p>
            <a:pPr indent="-368300" lvl="0" marL="457200" rtl="0" algn="l">
              <a:lnSpc>
                <a:spcPct val="100000"/>
              </a:lnSpc>
              <a:spcBef>
                <a:spcPts val="0"/>
              </a:spcBef>
              <a:spcAft>
                <a:spcPts val="0"/>
              </a:spcAft>
              <a:buClr>
                <a:srgbClr val="FF0000"/>
              </a:buClr>
              <a:buSzPts val="2200"/>
              <a:buFont typeface="Calibri"/>
              <a:buChar char="-"/>
            </a:pPr>
            <a:r>
              <a:rPr b="0" lang="en-US" sz="2200">
                <a:solidFill>
                  <a:srgbClr val="FF0000"/>
                </a:solidFill>
              </a:rPr>
              <a:t>$ kubectl get po,deploy,svc,rs --all-namespaces</a:t>
            </a:r>
            <a:endParaRPr b="0" sz="2200">
              <a:solidFill>
                <a:srgbClr val="FF0000"/>
              </a:solidFill>
            </a:endParaRPr>
          </a:p>
          <a:p>
            <a:pPr indent="-368300" lvl="0" marL="457200" rtl="0" algn="l">
              <a:lnSpc>
                <a:spcPct val="100000"/>
              </a:lnSpc>
              <a:spcBef>
                <a:spcPts val="0"/>
              </a:spcBef>
              <a:spcAft>
                <a:spcPts val="0"/>
              </a:spcAft>
              <a:buClr>
                <a:srgbClr val="FF0000"/>
              </a:buClr>
              <a:buSzPts val="2200"/>
              <a:buFont typeface="Calibri"/>
              <a:buChar char="-"/>
            </a:pPr>
            <a:r>
              <a:rPr b="0" lang="en-US" sz="2200">
                <a:solidFill>
                  <a:srgbClr val="FF0000"/>
                </a:solidFill>
              </a:rPr>
              <a:t>$ kubectl create -f simple_pod.yaml -n abhik_namespace</a:t>
            </a:r>
            <a:endParaRPr b="0" sz="2200">
              <a:solidFill>
                <a:srgbClr val="FF0000"/>
              </a:solidFill>
            </a:endParaRPr>
          </a:p>
          <a:p>
            <a:pPr indent="-368300" lvl="0" marL="457200" rtl="0" algn="l">
              <a:lnSpc>
                <a:spcPct val="100000"/>
              </a:lnSpc>
              <a:spcBef>
                <a:spcPts val="0"/>
              </a:spcBef>
              <a:spcAft>
                <a:spcPts val="0"/>
              </a:spcAft>
              <a:buClr>
                <a:srgbClr val="FF0000"/>
              </a:buClr>
              <a:buSzPts val="2200"/>
              <a:buFont typeface="Calibri"/>
              <a:buChar char="-"/>
            </a:pPr>
            <a:r>
              <a:rPr b="0" lang="en-US" sz="2200">
                <a:solidFill>
                  <a:srgbClr val="FF0000"/>
                </a:solidFill>
              </a:rPr>
              <a:t>$ kubectl get po -o wide</a:t>
            </a:r>
            <a:endParaRPr b="0" sz="2200">
              <a:solidFill>
                <a:srgbClr val="FF0000"/>
              </a:solidFill>
            </a:endParaRPr>
          </a:p>
          <a:p>
            <a:pPr indent="-368300" lvl="0" marL="457200" rtl="0" algn="l">
              <a:lnSpc>
                <a:spcPct val="100000"/>
              </a:lnSpc>
              <a:spcBef>
                <a:spcPts val="0"/>
              </a:spcBef>
              <a:spcAft>
                <a:spcPts val="0"/>
              </a:spcAft>
              <a:buClr>
                <a:srgbClr val="FF0000"/>
              </a:buClr>
              <a:buSzPts val="2200"/>
              <a:buFont typeface="Calibri"/>
              <a:buChar char="-"/>
            </a:pPr>
            <a:r>
              <a:rPr b="0" lang="en-US" sz="2200">
                <a:solidFill>
                  <a:srgbClr val="FF0000"/>
                </a:solidFill>
              </a:rPr>
              <a:t>$ kubectl get po -o wide -n abhik_namespace</a:t>
            </a:r>
            <a:endParaRPr b="0" sz="2200">
              <a:solidFill>
                <a:srgbClr val="FF0000"/>
              </a:solidFill>
            </a:endParaRPr>
          </a:p>
          <a:p>
            <a:pPr indent="-368300" lvl="0" marL="457200" rtl="0" algn="l">
              <a:lnSpc>
                <a:spcPct val="100000"/>
              </a:lnSpc>
              <a:spcBef>
                <a:spcPts val="0"/>
              </a:spcBef>
              <a:spcAft>
                <a:spcPts val="0"/>
              </a:spcAft>
              <a:buClr>
                <a:srgbClr val="FF0000"/>
              </a:buClr>
              <a:buSzPts val="2200"/>
              <a:buFont typeface="Calibri"/>
              <a:buChar char="-"/>
            </a:pPr>
            <a:r>
              <a:rPr b="0" lang="en-US" sz="2200">
                <a:solidFill>
                  <a:srgbClr val="FF0000"/>
                </a:solidFill>
              </a:rPr>
              <a:t>$ kubectl delete po simple_pod</a:t>
            </a:r>
            <a:endParaRPr b="0" sz="2200">
              <a:solidFill>
                <a:srgbClr val="FF0000"/>
              </a:solidFill>
            </a:endParaRPr>
          </a:p>
          <a:p>
            <a:pPr indent="-368300" lvl="0" marL="457200" rtl="0" algn="l">
              <a:lnSpc>
                <a:spcPct val="100000"/>
              </a:lnSpc>
              <a:spcBef>
                <a:spcPts val="0"/>
              </a:spcBef>
              <a:spcAft>
                <a:spcPts val="0"/>
              </a:spcAft>
              <a:buClr>
                <a:srgbClr val="FF0000"/>
              </a:buClr>
              <a:buSzPts val="2200"/>
              <a:buFont typeface="Calibri"/>
              <a:buChar char="-"/>
            </a:pPr>
            <a:r>
              <a:rPr b="0" lang="en-US" sz="2200">
                <a:solidFill>
                  <a:srgbClr val="FF0000"/>
                </a:solidFill>
              </a:rPr>
              <a:t>$ kubectl delete po simple_pod -n abhik_namespace</a:t>
            </a:r>
            <a:endParaRPr b="0" sz="2200">
              <a:solidFill>
                <a:srgbClr val="FF0000"/>
              </a:solidFill>
            </a:endParaRPr>
          </a:p>
          <a:p>
            <a:pPr indent="-368300" lvl="0" marL="457200" rtl="0" algn="l">
              <a:lnSpc>
                <a:spcPct val="100000"/>
              </a:lnSpc>
              <a:spcBef>
                <a:spcPts val="0"/>
              </a:spcBef>
              <a:spcAft>
                <a:spcPts val="0"/>
              </a:spcAft>
              <a:buClr>
                <a:srgbClr val="FF0000"/>
              </a:buClr>
              <a:buSzPts val="2200"/>
              <a:buFont typeface="Calibri"/>
              <a:buChar char="-"/>
            </a:pPr>
            <a:r>
              <a:rPr b="0" lang="en-US" sz="2200">
                <a:solidFill>
                  <a:srgbClr val="FF0000"/>
                </a:solidFill>
              </a:rPr>
              <a:t>$ kubectl api-resources --namespaced=false (shows resources which don’t fall under a namespace)</a:t>
            </a:r>
            <a:endParaRPr b="0" sz="2200">
              <a:solidFill>
                <a:srgbClr val="FF0000"/>
              </a:solidFill>
            </a:endParaRPr>
          </a:p>
          <a:p>
            <a:pPr indent="0" lvl="0" marL="0" rtl="0" algn="l">
              <a:lnSpc>
                <a:spcPct val="100000"/>
              </a:lnSpc>
              <a:spcBef>
                <a:spcPts val="0"/>
              </a:spcBef>
              <a:spcAft>
                <a:spcPts val="0"/>
              </a:spcAft>
              <a:buNone/>
            </a:pPr>
            <a:r>
              <a:t/>
            </a:r>
            <a:endParaRPr b="0" sz="2200">
              <a:solidFill>
                <a:srgbClr val="FF0000"/>
              </a:solidFill>
            </a:endParaRPr>
          </a:p>
          <a:p>
            <a:pPr indent="0" lvl="0" marL="0" rtl="0" algn="l">
              <a:spcBef>
                <a:spcPts val="640"/>
              </a:spcBef>
              <a:spcAft>
                <a:spcPts val="0"/>
              </a:spcAft>
              <a:buNone/>
            </a:pPr>
            <a:r>
              <a:t/>
            </a:r>
            <a:endParaRPr b="0" sz="22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t/>
            </a:r>
            <a:endParaRPr b="1" i="0" sz="2200" u="none" cap="none" strike="noStrike">
              <a:solidFill>
                <a:schemeClr val="dk1"/>
              </a:solidFill>
              <a:latin typeface="Calibri"/>
              <a:ea typeface="Calibri"/>
              <a:cs typeface="Calibri"/>
              <a:sym typeface="Calibri"/>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5" name="Shape 1085"/>
        <p:cNvGrpSpPr/>
        <p:nvPr/>
      </p:nvGrpSpPr>
      <p:grpSpPr>
        <a:xfrm>
          <a:off x="0" y="0"/>
          <a:ext cx="0" cy="0"/>
          <a:chOff x="0" y="0"/>
          <a:chExt cx="0" cy="0"/>
        </a:xfrm>
      </p:grpSpPr>
      <p:sp>
        <p:nvSpPr>
          <p:cNvPr id="1086" name="Google Shape;1086;p159"/>
          <p:cNvSpPr txBox="1"/>
          <p:nvPr>
            <p:ph type="title"/>
          </p:nvPr>
        </p:nvSpPr>
        <p:spPr>
          <a:xfrm>
            <a:off x="492826" y="329048"/>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Secrets</a:t>
            </a:r>
            <a:endParaRPr b="1" i="0" sz="3600" u="none" cap="none" strike="noStrike">
              <a:solidFill>
                <a:srgbClr val="000000"/>
              </a:solidFill>
              <a:latin typeface="Calibri"/>
              <a:ea typeface="Calibri"/>
              <a:cs typeface="Calibri"/>
              <a:sym typeface="Calibri"/>
            </a:endParaRPr>
          </a:p>
        </p:txBody>
      </p:sp>
      <p:sp>
        <p:nvSpPr>
          <p:cNvPr id="1087" name="Google Shape;1087;p159"/>
          <p:cNvSpPr txBox="1"/>
          <p:nvPr>
            <p:ph idx="1" type="body"/>
          </p:nvPr>
        </p:nvSpPr>
        <p:spPr>
          <a:xfrm>
            <a:off x="475026" y="1916000"/>
            <a:ext cx="5822100" cy="4271100"/>
          </a:xfrm>
          <a:prstGeom prst="rect">
            <a:avLst/>
          </a:prstGeom>
          <a:noFill/>
          <a:ln>
            <a:noFill/>
          </a:ln>
        </p:spPr>
        <p:txBody>
          <a:bodyPr anchorCtr="0" anchor="t" bIns="45700" lIns="91425" spcFirstLastPara="1" rIns="91425" wrap="square" tIns="45700">
            <a:noAutofit/>
          </a:bodyPr>
          <a:lstStyle/>
          <a:p>
            <a:pPr indent="-4826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According to </a:t>
            </a:r>
            <a:r>
              <a:rPr b="0" i="0" lang="en-US" sz="2200" u="sng" cap="none" strike="noStrike">
                <a:solidFill>
                  <a:schemeClr val="hlink"/>
                </a:solidFill>
                <a:latin typeface="Calibri"/>
                <a:ea typeface="Calibri"/>
                <a:cs typeface="Calibri"/>
                <a:sym typeface="Calibri"/>
                <a:hlinkClick r:id="rId3"/>
              </a:rPr>
              <a:t>12-factor</a:t>
            </a:r>
            <a:r>
              <a:rPr b="0" i="0" lang="en-US" sz="2200" u="none" cap="none" strike="noStrike">
                <a:solidFill>
                  <a:schemeClr val="dk1"/>
                </a:solidFill>
                <a:latin typeface="Calibri"/>
                <a:ea typeface="Calibri"/>
                <a:cs typeface="Calibri"/>
                <a:sym typeface="Calibri"/>
              </a:rPr>
              <a:t> configuration comes from the environment</a:t>
            </a:r>
            <a:endParaRPr b="1" i="0" sz="2200" u="none" cap="none" strike="noStrike">
              <a:solidFill>
                <a:schemeClr val="dk1"/>
              </a:solidFill>
              <a:latin typeface="Calibri"/>
              <a:ea typeface="Calibri"/>
              <a:cs typeface="Calibri"/>
              <a:sym typeface="Calibri"/>
            </a:endParaRPr>
          </a:p>
          <a:p>
            <a:pPr indent="-505460" lvl="1" marL="9144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Config is everything that is likely to vary between deployments</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Can be used by pods and the underlying Kubelet when pulling images</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Secrets belong to a specific Kubernetes Namespace</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Secret size cannot exceed 1MB</a:t>
            </a:r>
            <a:endParaRPr b="1" i="0" sz="2200" u="none" cap="none" strike="noStrike">
              <a:solidFill>
                <a:schemeClr val="dk1"/>
              </a:solidFill>
              <a:latin typeface="Calibri"/>
              <a:ea typeface="Calibri"/>
              <a:cs typeface="Calibri"/>
              <a:sym typeface="Calibri"/>
            </a:endParaRPr>
          </a:p>
        </p:txBody>
      </p:sp>
      <p:sp>
        <p:nvSpPr>
          <p:cNvPr id="1088" name="Google Shape;1088;p159"/>
          <p:cNvSpPr txBox="1"/>
          <p:nvPr/>
        </p:nvSpPr>
        <p:spPr>
          <a:xfrm>
            <a:off x="475013" y="1113425"/>
            <a:ext cx="7886700" cy="609601"/>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200" u="none" cap="none" strike="noStrike">
                <a:solidFill>
                  <a:schemeClr val="dk1"/>
                </a:solidFill>
                <a:latin typeface="Calibri"/>
                <a:ea typeface="Calibri"/>
                <a:cs typeface="Calibri"/>
                <a:sym typeface="Calibri"/>
              </a:rPr>
              <a:t>An object that contains a small amount of sensitive data such as a password, token or key. </a:t>
            </a:r>
            <a:endParaRPr b="0" i="0" sz="2200" u="none" cap="none" strike="noStrike">
              <a:solidFill>
                <a:srgbClr val="000000"/>
              </a:solidFill>
              <a:latin typeface="Arial"/>
              <a:ea typeface="Arial"/>
              <a:cs typeface="Arial"/>
              <a:sym typeface="Arial"/>
            </a:endParaRPr>
          </a:p>
        </p:txBody>
      </p:sp>
      <p:sp>
        <p:nvSpPr>
          <p:cNvPr id="1089" name="Google Shape;1089;p159"/>
          <p:cNvSpPr txBox="1"/>
          <p:nvPr/>
        </p:nvSpPr>
        <p:spPr>
          <a:xfrm>
            <a:off x="6448301" y="1460665"/>
            <a:ext cx="184731"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090" name="Google Shape;1090;p159"/>
          <p:cNvPicPr preferRelativeResize="0"/>
          <p:nvPr/>
        </p:nvPicPr>
        <p:blipFill rotWithShape="1">
          <a:blip r:embed="rId4">
            <a:alphaModFix/>
          </a:blip>
          <a:srcRect b="0" l="0" r="0" t="0"/>
          <a:stretch/>
        </p:blipFill>
        <p:spPr>
          <a:xfrm>
            <a:off x="6248400" y="1697910"/>
            <a:ext cx="2603329" cy="370178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52"/>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How is Docker Architected? </a:t>
            </a:r>
            <a:endParaRPr/>
          </a:p>
        </p:txBody>
      </p:sp>
      <p:pic>
        <p:nvPicPr>
          <p:cNvPr id="291" name="Google Shape;291;p52"/>
          <p:cNvPicPr preferRelativeResize="0"/>
          <p:nvPr/>
        </p:nvPicPr>
        <p:blipFill rotWithShape="1">
          <a:blip r:embed="rId3">
            <a:alphaModFix/>
          </a:blip>
          <a:srcRect b="0" l="0" r="0" t="0"/>
          <a:stretch/>
        </p:blipFill>
        <p:spPr>
          <a:xfrm>
            <a:off x="127000" y="1295400"/>
            <a:ext cx="9017000" cy="4635498"/>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5" name="Shape 1095"/>
        <p:cNvGrpSpPr/>
        <p:nvPr/>
      </p:nvGrpSpPr>
      <p:grpSpPr>
        <a:xfrm>
          <a:off x="0" y="0"/>
          <a:ext cx="0" cy="0"/>
          <a:chOff x="0" y="0"/>
          <a:chExt cx="0" cy="0"/>
        </a:xfrm>
      </p:grpSpPr>
      <p:sp>
        <p:nvSpPr>
          <p:cNvPr id="1096" name="Google Shape;1096;p160"/>
          <p:cNvSpPr txBox="1"/>
          <p:nvPr/>
        </p:nvSpPr>
        <p:spPr>
          <a:xfrm>
            <a:off x="762000" y="1295425"/>
            <a:ext cx="7886700" cy="449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2200">
                <a:solidFill>
                  <a:srgbClr val="FF0000"/>
                </a:solidFill>
                <a:latin typeface="Calibri"/>
                <a:ea typeface="Calibri"/>
                <a:cs typeface="Calibri"/>
                <a:sym typeface="Calibri"/>
              </a:rPr>
              <a:t>$ kubectl create </a:t>
            </a:r>
            <a:r>
              <a:rPr b="1" lang="en-US" sz="2200">
                <a:solidFill>
                  <a:srgbClr val="FF0000"/>
                </a:solidFill>
                <a:latin typeface="Calibri"/>
                <a:ea typeface="Calibri"/>
                <a:cs typeface="Calibri"/>
                <a:sym typeface="Calibri"/>
              </a:rPr>
              <a:t>secret</a:t>
            </a:r>
            <a:r>
              <a:rPr lang="en-US" sz="2200">
                <a:solidFill>
                  <a:srgbClr val="FF0000"/>
                </a:solidFill>
                <a:latin typeface="Calibri"/>
                <a:ea typeface="Calibri"/>
                <a:cs typeface="Calibri"/>
                <a:sym typeface="Calibri"/>
              </a:rPr>
              <a:t> generic apikey --from-literal=api_key=1234567 (create secrets for passwords)</a:t>
            </a:r>
            <a:endParaRPr sz="2200">
              <a:solidFill>
                <a:srgbClr val="FF0000"/>
              </a:solidFill>
              <a:latin typeface="Calibri"/>
              <a:ea typeface="Calibri"/>
              <a:cs typeface="Calibri"/>
              <a:sym typeface="Calibri"/>
            </a:endParaRPr>
          </a:p>
          <a:p>
            <a:pPr indent="0" lvl="0" marL="0" rtl="0" algn="l">
              <a:lnSpc>
                <a:spcPct val="100000"/>
              </a:lnSpc>
              <a:spcBef>
                <a:spcPts val="800"/>
              </a:spcBef>
              <a:spcAft>
                <a:spcPts val="0"/>
              </a:spcAft>
              <a:buClr>
                <a:schemeClr val="dk1"/>
              </a:buClr>
              <a:buSzPts val="1100"/>
              <a:buFont typeface="Arial"/>
              <a:buNone/>
            </a:pPr>
            <a:r>
              <a:rPr lang="en-US" sz="2200">
                <a:solidFill>
                  <a:srgbClr val="FF0000"/>
                </a:solidFill>
                <a:latin typeface="Calibri"/>
                <a:ea typeface="Calibri"/>
                <a:cs typeface="Calibri"/>
                <a:sym typeface="Calibri"/>
              </a:rPr>
              <a:t>$ kubectl get secrets </a:t>
            </a:r>
            <a:endParaRPr sz="2200">
              <a:solidFill>
                <a:srgbClr val="FF0000"/>
              </a:solidFill>
              <a:latin typeface="Calibri"/>
              <a:ea typeface="Calibri"/>
              <a:cs typeface="Calibri"/>
              <a:sym typeface="Calibri"/>
            </a:endParaRPr>
          </a:p>
          <a:p>
            <a:pPr indent="0" lvl="0" marL="0" rtl="0" algn="l">
              <a:lnSpc>
                <a:spcPct val="100000"/>
              </a:lnSpc>
              <a:spcBef>
                <a:spcPts val="800"/>
              </a:spcBef>
              <a:spcAft>
                <a:spcPts val="0"/>
              </a:spcAft>
              <a:buClr>
                <a:schemeClr val="dk1"/>
              </a:buClr>
              <a:buSzPts val="1100"/>
              <a:buFont typeface="Arial"/>
              <a:buNone/>
            </a:pPr>
            <a:r>
              <a:rPr lang="en-US" sz="2200">
                <a:solidFill>
                  <a:srgbClr val="FF0000"/>
                </a:solidFill>
                <a:latin typeface="Calibri"/>
                <a:ea typeface="Calibri"/>
                <a:cs typeface="Calibri"/>
                <a:sym typeface="Calibri"/>
              </a:rPr>
              <a:t>$  </a:t>
            </a:r>
            <a:r>
              <a:rPr b="1" lang="en-US" sz="2200">
                <a:solidFill>
                  <a:srgbClr val="FF0000"/>
                </a:solidFill>
                <a:latin typeface="Calibri"/>
                <a:ea typeface="Calibri"/>
                <a:cs typeface="Calibri"/>
                <a:sym typeface="Calibri"/>
              </a:rPr>
              <a:t>kubectl get secret/apikey -o yaml</a:t>
            </a:r>
            <a:r>
              <a:rPr lang="en-US" sz="2200">
                <a:solidFill>
                  <a:srgbClr val="FF0000"/>
                </a:solidFill>
                <a:latin typeface="Calibri"/>
                <a:ea typeface="Calibri"/>
                <a:cs typeface="Calibri"/>
                <a:sym typeface="Calibri"/>
              </a:rPr>
              <a:t>  and  kubectl get secret/apikey lets us inspect the secret key</a:t>
            </a:r>
            <a:endParaRPr sz="2200">
              <a:solidFill>
                <a:srgbClr val="FF0000"/>
              </a:solidFill>
              <a:latin typeface="Calibri"/>
              <a:ea typeface="Calibri"/>
              <a:cs typeface="Calibri"/>
              <a:sym typeface="Calibri"/>
            </a:endParaRPr>
          </a:p>
          <a:p>
            <a:pPr indent="0" lvl="0" marL="0" rtl="0" algn="l">
              <a:lnSpc>
                <a:spcPct val="100000"/>
              </a:lnSpc>
              <a:spcBef>
                <a:spcPts val="800"/>
              </a:spcBef>
              <a:spcAft>
                <a:spcPts val="0"/>
              </a:spcAft>
              <a:buClr>
                <a:schemeClr val="dk1"/>
              </a:buClr>
              <a:buSzPts val="1100"/>
              <a:buFont typeface="Arial"/>
              <a:buNone/>
            </a:pPr>
            <a:r>
              <a:rPr lang="en-US" sz="2200">
                <a:solidFill>
                  <a:srgbClr val="FF0000"/>
                </a:solidFill>
                <a:latin typeface="Calibri"/>
                <a:ea typeface="Calibri"/>
                <a:cs typeface="Calibri"/>
                <a:sym typeface="Calibri"/>
              </a:rPr>
              <a:t>$ kubectl create -f secretreader-deployment.yaml,  check if the deployment and pods are running</a:t>
            </a:r>
            <a:endParaRPr sz="2200">
              <a:solidFill>
                <a:srgbClr val="FF0000"/>
              </a:solidFill>
              <a:latin typeface="Calibri"/>
              <a:ea typeface="Calibri"/>
              <a:cs typeface="Calibri"/>
              <a:sym typeface="Calibri"/>
            </a:endParaRPr>
          </a:p>
          <a:p>
            <a:pPr indent="0" lvl="0" marL="0" rtl="0" algn="l">
              <a:lnSpc>
                <a:spcPct val="100000"/>
              </a:lnSpc>
              <a:spcBef>
                <a:spcPts val="800"/>
              </a:spcBef>
              <a:spcAft>
                <a:spcPts val="0"/>
              </a:spcAft>
              <a:buClr>
                <a:schemeClr val="dk1"/>
              </a:buClr>
              <a:buSzPts val="1100"/>
              <a:buFont typeface="Arial"/>
              <a:buNone/>
            </a:pPr>
            <a:r>
              <a:rPr lang="en-US" sz="2200">
                <a:solidFill>
                  <a:srgbClr val="FF0000"/>
                </a:solidFill>
                <a:latin typeface="Calibri"/>
                <a:ea typeface="Calibri"/>
                <a:cs typeface="Calibri"/>
                <a:sym typeface="Calibri"/>
              </a:rPr>
              <a:t>$ kubectl logs pod/secretreader-598bc7845c-7kqkk</a:t>
            </a:r>
            <a:endParaRPr sz="2200">
              <a:solidFill>
                <a:srgbClr val="FF0000"/>
              </a:solidFill>
              <a:latin typeface="Calibri"/>
              <a:ea typeface="Calibri"/>
              <a:cs typeface="Calibri"/>
              <a:sym typeface="Calibri"/>
            </a:endParaRPr>
          </a:p>
          <a:p>
            <a:pPr indent="0" lvl="0" marL="0" rtl="0" algn="l">
              <a:lnSpc>
                <a:spcPct val="100000"/>
              </a:lnSpc>
              <a:spcBef>
                <a:spcPts val="800"/>
              </a:spcBef>
              <a:spcAft>
                <a:spcPts val="0"/>
              </a:spcAft>
              <a:buClr>
                <a:schemeClr val="dk1"/>
              </a:buClr>
              <a:buSzPts val="1100"/>
              <a:buFont typeface="Arial"/>
              <a:buNone/>
            </a:pPr>
            <a:r>
              <a:rPr lang="en-US" sz="2200">
                <a:solidFill>
                  <a:srgbClr val="FF0000"/>
                </a:solidFill>
                <a:latin typeface="Calibri"/>
                <a:ea typeface="Calibri"/>
                <a:cs typeface="Calibri"/>
                <a:sym typeface="Calibri"/>
              </a:rPr>
              <a:t>$ echo -n secret_base_64_key | base64 --decode</a:t>
            </a:r>
            <a:endParaRPr sz="2200">
              <a:solidFill>
                <a:srgbClr val="FF0000"/>
              </a:solidFill>
              <a:latin typeface="Calibri"/>
              <a:ea typeface="Calibri"/>
              <a:cs typeface="Calibri"/>
              <a:sym typeface="Calibri"/>
            </a:endParaRPr>
          </a:p>
          <a:p>
            <a:pPr indent="0" lvl="0" marL="0" rtl="0" algn="l">
              <a:lnSpc>
                <a:spcPct val="100000"/>
              </a:lnSpc>
              <a:spcBef>
                <a:spcPts val="800"/>
              </a:spcBef>
              <a:spcAft>
                <a:spcPts val="0"/>
              </a:spcAft>
              <a:buClr>
                <a:schemeClr val="dk1"/>
              </a:buClr>
              <a:buSzPts val="1100"/>
              <a:buFont typeface="Arial"/>
              <a:buNone/>
            </a:pPr>
            <a:r>
              <a:t/>
            </a:r>
            <a:endParaRPr sz="2200">
              <a:solidFill>
                <a:srgbClr val="FF0000"/>
              </a:solidFill>
              <a:latin typeface="Calibri"/>
              <a:ea typeface="Calibri"/>
              <a:cs typeface="Calibri"/>
              <a:sym typeface="Calibri"/>
            </a:endParaRPr>
          </a:p>
          <a:p>
            <a:pPr indent="0" lvl="0" marL="0" rtl="0" algn="l">
              <a:lnSpc>
                <a:spcPct val="157143"/>
              </a:lnSpc>
              <a:spcBef>
                <a:spcPts val="800"/>
              </a:spcBef>
              <a:spcAft>
                <a:spcPts val="0"/>
              </a:spcAft>
              <a:buClr>
                <a:schemeClr val="dk1"/>
              </a:buClr>
              <a:buSzPts val="1100"/>
              <a:buFont typeface="Arial"/>
              <a:buNone/>
            </a:pPr>
            <a:r>
              <a:t/>
            </a:r>
            <a:endParaRPr sz="1350">
              <a:solidFill>
                <a:srgbClr val="383838"/>
              </a:solidFill>
            </a:endParaRPr>
          </a:p>
          <a:p>
            <a:pPr indent="0" lvl="0" marL="0" marR="0" rtl="0" algn="l">
              <a:lnSpc>
                <a:spcPct val="100000"/>
              </a:lnSpc>
              <a:spcBef>
                <a:spcPts val="0"/>
              </a:spcBef>
              <a:spcAft>
                <a:spcPts val="0"/>
              </a:spcAft>
              <a:buClr>
                <a:schemeClr val="dk1"/>
              </a:buClr>
              <a:buSzPts val="450"/>
              <a:buFont typeface="Arial"/>
              <a:buNone/>
            </a:pPr>
            <a:r>
              <a:t/>
            </a:r>
            <a:endParaRPr b="1" sz="2200">
              <a:solidFill>
                <a:schemeClr val="dk1"/>
              </a:solidFill>
            </a:endParaRPr>
          </a:p>
        </p:txBody>
      </p:sp>
      <p:sp>
        <p:nvSpPr>
          <p:cNvPr id="1097" name="Google Shape;1097;p160"/>
          <p:cNvSpPr txBox="1"/>
          <p:nvPr>
            <p:ph type="title"/>
          </p:nvPr>
        </p:nvSpPr>
        <p:spPr>
          <a:xfrm>
            <a:off x="628650" y="365129"/>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Secrets</a:t>
            </a:r>
            <a:endParaRPr b="1" i="0" sz="3600" u="none" cap="none" strike="noStrike">
              <a:solidFill>
                <a:srgbClr val="000000"/>
              </a:solidFill>
              <a:latin typeface="Calibri"/>
              <a:ea typeface="Calibri"/>
              <a:cs typeface="Calibri"/>
              <a:sym typeface="Calibri"/>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2" name="Shape 1102"/>
        <p:cNvGrpSpPr/>
        <p:nvPr/>
      </p:nvGrpSpPr>
      <p:grpSpPr>
        <a:xfrm>
          <a:off x="0" y="0"/>
          <a:ext cx="0" cy="0"/>
          <a:chOff x="0" y="0"/>
          <a:chExt cx="0" cy="0"/>
        </a:xfrm>
      </p:grpSpPr>
      <p:sp>
        <p:nvSpPr>
          <p:cNvPr id="1103" name="Google Shape;1103;p161"/>
          <p:cNvSpPr txBox="1"/>
          <p:nvPr>
            <p:ph type="title"/>
          </p:nvPr>
        </p:nvSpPr>
        <p:spPr>
          <a:xfrm>
            <a:off x="552450" y="199825"/>
            <a:ext cx="7886700" cy="998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rPr lang="en-US">
                <a:solidFill>
                  <a:schemeClr val="dk1"/>
                </a:solidFill>
              </a:rPr>
              <a:t>Exercise 13 - Secrets</a:t>
            </a:r>
            <a:br>
              <a:rPr lang="en-US">
                <a:solidFill>
                  <a:srgbClr val="E36C09"/>
                </a:solidFill>
              </a:rPr>
            </a:br>
            <a:endParaRPr/>
          </a:p>
          <a:p>
            <a:pPr indent="0" lvl="0" marL="0" marR="0" rtl="0" algn="ctr">
              <a:lnSpc>
                <a:spcPct val="90000"/>
              </a:lnSpc>
              <a:spcBef>
                <a:spcPts val="0"/>
              </a:spcBef>
              <a:spcAft>
                <a:spcPts val="0"/>
              </a:spcAft>
              <a:buClr>
                <a:srgbClr val="E36C09"/>
              </a:buClr>
              <a:buSzPts val="3600"/>
              <a:buFont typeface="Calibri"/>
              <a:buNone/>
            </a:pPr>
            <a:r>
              <a:t/>
            </a:r>
            <a:endParaRPr>
              <a:solidFill>
                <a:srgbClr val="E36C09"/>
              </a:solidFill>
            </a:endParaRPr>
          </a:p>
        </p:txBody>
      </p:sp>
      <p:sp>
        <p:nvSpPr>
          <p:cNvPr id="1104" name="Google Shape;1104;p161"/>
          <p:cNvSpPr txBox="1"/>
          <p:nvPr>
            <p:ph idx="1" type="body"/>
          </p:nvPr>
        </p:nvSpPr>
        <p:spPr>
          <a:xfrm>
            <a:off x="628650" y="1102500"/>
            <a:ext cx="7886700" cy="4653000"/>
          </a:xfrm>
          <a:prstGeom prst="rect">
            <a:avLst/>
          </a:prstGeom>
          <a:noFill/>
          <a:ln>
            <a:noFill/>
          </a:ln>
        </p:spPr>
        <p:txBody>
          <a:bodyPr anchorCtr="0" anchor="t" bIns="45700" lIns="91425" spcFirstLastPara="1" rIns="91425" wrap="square" tIns="45700">
            <a:noAutofit/>
          </a:bodyPr>
          <a:lstStyle/>
          <a:p>
            <a:pPr indent="-368300" lvl="0" marL="457200" rtl="0" algn="l">
              <a:spcBef>
                <a:spcPts val="640"/>
              </a:spcBef>
              <a:spcAft>
                <a:spcPts val="0"/>
              </a:spcAft>
              <a:buClr>
                <a:srgbClr val="000000"/>
              </a:buClr>
              <a:buSzPts val="2200"/>
              <a:buChar char="-"/>
            </a:pPr>
            <a:r>
              <a:rPr b="0" lang="en-US" sz="2200"/>
              <a:t>Create a Secret</a:t>
            </a:r>
            <a:endParaRPr b="0" sz="2200"/>
          </a:p>
          <a:p>
            <a:pPr indent="-368300" lvl="0" marL="457200" rtl="0" algn="l">
              <a:spcBef>
                <a:spcPts val="0"/>
              </a:spcBef>
              <a:spcAft>
                <a:spcPts val="0"/>
              </a:spcAft>
              <a:buClr>
                <a:srgbClr val="000000"/>
              </a:buClr>
              <a:buSzPts val="2200"/>
              <a:buChar char="-"/>
            </a:pPr>
            <a:r>
              <a:rPr b="0" lang="en-US" sz="2200"/>
              <a:t>Check the secret from the object and from the logs</a:t>
            </a:r>
            <a:endParaRPr b="0" sz="2200"/>
          </a:p>
          <a:p>
            <a:pPr indent="-368300" lvl="0" marL="457200" rtl="0" algn="l">
              <a:spcBef>
                <a:spcPts val="0"/>
              </a:spcBef>
              <a:spcAft>
                <a:spcPts val="0"/>
              </a:spcAft>
              <a:buClr>
                <a:srgbClr val="000000"/>
              </a:buClr>
              <a:buSzPts val="2200"/>
              <a:buChar char="-"/>
            </a:pPr>
            <a:r>
              <a:rPr b="0" lang="en-US" sz="2200"/>
              <a:t>Also check the base 64 decoder for the secret</a:t>
            </a:r>
            <a:endParaRPr b="0" sz="2200"/>
          </a:p>
          <a:p>
            <a:pPr indent="0" lvl="0" marL="914400" rtl="0" algn="l">
              <a:spcBef>
                <a:spcPts val="640"/>
              </a:spcBef>
              <a:spcAft>
                <a:spcPts val="0"/>
              </a:spcAft>
              <a:buNone/>
            </a:pPr>
            <a:r>
              <a:t/>
            </a:r>
            <a:endParaRPr b="0" sz="2200"/>
          </a:p>
          <a:p>
            <a:pPr indent="0" lvl="0" marL="0" rtl="0" algn="l">
              <a:spcBef>
                <a:spcPts val="640"/>
              </a:spcBef>
              <a:spcAft>
                <a:spcPts val="0"/>
              </a:spcAft>
              <a:buNone/>
            </a:pPr>
            <a:r>
              <a:t/>
            </a:r>
            <a:endParaRPr b="0" sz="22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rPr lang="en-US" sz="2200" u="sng">
                <a:solidFill>
                  <a:schemeClr val="hlink"/>
                </a:solidFill>
                <a:hlinkClick r:id="rId3"/>
              </a:rPr>
              <a:t>https://github.com/abhikbanerjee/Kubernetes_Exercise_Files/blob/master/AWS_Application_Secrets.md</a:t>
            </a:r>
            <a:r>
              <a:rPr lang="en-US" sz="2200"/>
              <a:t> </a:t>
            </a:r>
            <a:endParaRPr b="1" i="0" sz="2200" u="none" cap="none" strike="noStrike">
              <a:solidFill>
                <a:schemeClr val="dk1"/>
              </a:solidFill>
              <a:latin typeface="Calibri"/>
              <a:ea typeface="Calibri"/>
              <a:cs typeface="Calibri"/>
              <a:sym typeface="Calibri"/>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9" name="Shape 1109"/>
        <p:cNvGrpSpPr/>
        <p:nvPr/>
      </p:nvGrpSpPr>
      <p:grpSpPr>
        <a:xfrm>
          <a:off x="0" y="0"/>
          <a:ext cx="0" cy="0"/>
          <a:chOff x="0" y="0"/>
          <a:chExt cx="0" cy="0"/>
        </a:xfrm>
      </p:grpSpPr>
      <p:sp>
        <p:nvSpPr>
          <p:cNvPr id="1110" name="Google Shape;1110;p162"/>
          <p:cNvSpPr txBox="1"/>
          <p:nvPr>
            <p:ph type="title"/>
          </p:nvPr>
        </p:nvSpPr>
        <p:spPr>
          <a:xfrm>
            <a:off x="492826" y="329048"/>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Configmap</a:t>
            </a:r>
            <a:endParaRPr b="1" i="0" sz="3600" u="none" cap="none" strike="noStrike">
              <a:solidFill>
                <a:srgbClr val="000000"/>
              </a:solidFill>
              <a:latin typeface="Calibri"/>
              <a:ea typeface="Calibri"/>
              <a:cs typeface="Calibri"/>
              <a:sym typeface="Calibri"/>
            </a:endParaRPr>
          </a:p>
        </p:txBody>
      </p:sp>
      <p:sp>
        <p:nvSpPr>
          <p:cNvPr id="1111" name="Google Shape;1111;p162"/>
          <p:cNvSpPr txBox="1"/>
          <p:nvPr>
            <p:ph idx="1" type="body"/>
          </p:nvPr>
        </p:nvSpPr>
        <p:spPr>
          <a:xfrm>
            <a:off x="492826" y="2503863"/>
            <a:ext cx="5697187" cy="268070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0" i="0" lang="en-US" sz="2200" u="none" cap="none" strike="noStrike">
                <a:solidFill>
                  <a:schemeClr val="dk1"/>
                </a:solidFill>
                <a:latin typeface="Calibri"/>
                <a:ea typeface="Calibri"/>
                <a:cs typeface="Calibri"/>
                <a:sym typeface="Calibri"/>
              </a:rPr>
              <a:t>Config maps are commonly composed of:</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Command line arguments</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Environment variables</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Files in a volume</a:t>
            </a:r>
            <a:endParaRPr b="1" i="0" sz="2200" u="none" cap="none" strike="noStrike">
              <a:solidFill>
                <a:schemeClr val="dk1"/>
              </a:solidFill>
              <a:latin typeface="Calibri"/>
              <a:ea typeface="Calibri"/>
              <a:cs typeface="Calibri"/>
              <a:sym typeface="Calibri"/>
            </a:endParaRPr>
          </a:p>
          <a:p>
            <a:pPr indent="0" lvl="0" marL="0" marR="0" rtl="0" algn="l">
              <a:lnSpc>
                <a:spcPct val="90000"/>
              </a:lnSpc>
              <a:spcBef>
                <a:spcPts val="600"/>
              </a:spcBef>
              <a:spcAft>
                <a:spcPts val="0"/>
              </a:spcAft>
              <a:buClr>
                <a:schemeClr val="accent3"/>
              </a:buClr>
              <a:buSzPts val="1800"/>
              <a:buFont typeface="Noto Sans Symbols"/>
              <a:buNone/>
            </a:pPr>
            <a:r>
              <a:rPr b="0" i="0" lang="en-US" sz="2200" u="none" cap="none" strike="noStrike">
                <a:solidFill>
                  <a:schemeClr val="dk1"/>
                </a:solidFill>
                <a:latin typeface="Calibri"/>
                <a:ea typeface="Calibri"/>
                <a:cs typeface="Calibri"/>
                <a:sym typeface="Calibri"/>
              </a:rPr>
              <a:t>Config maps function similar to secrets, but values are stored as strings and are more readily readable.</a:t>
            </a:r>
            <a:endParaRPr b="1" i="0" sz="2200" u="none" cap="none" strike="noStrike">
              <a:solidFill>
                <a:schemeClr val="dk1"/>
              </a:solidFill>
              <a:latin typeface="Calibri"/>
              <a:ea typeface="Calibri"/>
              <a:cs typeface="Calibri"/>
              <a:sym typeface="Calibri"/>
            </a:endParaRPr>
          </a:p>
        </p:txBody>
      </p:sp>
      <p:sp>
        <p:nvSpPr>
          <p:cNvPr id="1112" name="Google Shape;1112;p162"/>
          <p:cNvSpPr txBox="1"/>
          <p:nvPr/>
        </p:nvSpPr>
        <p:spPr>
          <a:xfrm>
            <a:off x="475014" y="1113425"/>
            <a:ext cx="6535386" cy="117257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1" i="0" lang="en-US" sz="2200" u="none" cap="none" strike="noStrike">
                <a:solidFill>
                  <a:schemeClr val="dk1"/>
                </a:solidFill>
                <a:latin typeface="Calibri"/>
                <a:ea typeface="Calibri"/>
                <a:cs typeface="Calibri"/>
                <a:sym typeface="Calibri"/>
              </a:rPr>
              <a:t>A set of key-value pairs that serve as configuration data for pods. They solve the problem of how to pass config data such as environment variables to pods. </a:t>
            </a:r>
            <a:endParaRPr b="0" i="0" sz="2200" u="none" cap="none" strike="noStrike">
              <a:solidFill>
                <a:srgbClr val="000000"/>
              </a:solidFill>
              <a:latin typeface="Arial"/>
              <a:ea typeface="Arial"/>
              <a:cs typeface="Arial"/>
              <a:sym typeface="Arial"/>
            </a:endParaRPr>
          </a:p>
        </p:txBody>
      </p:sp>
      <p:sp>
        <p:nvSpPr>
          <p:cNvPr id="1113" name="Google Shape;1113;p162"/>
          <p:cNvSpPr txBox="1"/>
          <p:nvPr/>
        </p:nvSpPr>
        <p:spPr>
          <a:xfrm>
            <a:off x="6448301" y="1460665"/>
            <a:ext cx="184731"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114" name="Google Shape;1114;p162"/>
          <p:cNvPicPr preferRelativeResize="0"/>
          <p:nvPr/>
        </p:nvPicPr>
        <p:blipFill rotWithShape="1">
          <a:blip r:embed="rId3">
            <a:alphaModFix/>
          </a:blip>
          <a:srcRect b="0" l="0" r="0" t="0"/>
          <a:stretch/>
        </p:blipFill>
        <p:spPr>
          <a:xfrm>
            <a:off x="6885938" y="762000"/>
            <a:ext cx="2240249" cy="3048000"/>
          </a:xfrm>
          <a:prstGeom prst="rect">
            <a:avLst/>
          </a:prstGeom>
          <a:noFill/>
          <a:ln>
            <a:noFill/>
          </a:ln>
        </p:spPr>
      </p:pic>
      <p:pic>
        <p:nvPicPr>
          <p:cNvPr id="1115" name="Google Shape;1115;p162"/>
          <p:cNvPicPr preferRelativeResize="0"/>
          <p:nvPr/>
        </p:nvPicPr>
        <p:blipFill rotWithShape="1">
          <a:blip r:embed="rId4">
            <a:alphaModFix/>
          </a:blip>
          <a:srcRect b="0" l="0" r="0" t="0"/>
          <a:stretch/>
        </p:blipFill>
        <p:spPr>
          <a:xfrm>
            <a:off x="6269814" y="4343401"/>
            <a:ext cx="2842518" cy="148528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0" name="Shape 1120"/>
        <p:cNvGrpSpPr/>
        <p:nvPr/>
      </p:nvGrpSpPr>
      <p:grpSpPr>
        <a:xfrm>
          <a:off x="0" y="0"/>
          <a:ext cx="0" cy="0"/>
          <a:chOff x="0" y="0"/>
          <a:chExt cx="0" cy="0"/>
        </a:xfrm>
      </p:grpSpPr>
      <p:sp>
        <p:nvSpPr>
          <p:cNvPr id="1121" name="Google Shape;1121;p163"/>
          <p:cNvSpPr txBox="1"/>
          <p:nvPr/>
        </p:nvSpPr>
        <p:spPr>
          <a:xfrm>
            <a:off x="6448301" y="1460665"/>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22" name="Google Shape;1122;p163"/>
          <p:cNvSpPr txBox="1"/>
          <p:nvPr>
            <p:ph type="title"/>
          </p:nvPr>
        </p:nvSpPr>
        <p:spPr>
          <a:xfrm>
            <a:off x="628650" y="365129"/>
            <a:ext cx="7886700" cy="93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Config Map</a:t>
            </a:r>
            <a:endParaRPr b="1" i="0" sz="3600" u="none" cap="none" strike="noStrike">
              <a:solidFill>
                <a:schemeClr val="dk1"/>
              </a:solidFill>
              <a:latin typeface="Calibri"/>
              <a:ea typeface="Calibri"/>
              <a:cs typeface="Calibri"/>
              <a:sym typeface="Calibri"/>
            </a:endParaRPr>
          </a:p>
        </p:txBody>
      </p:sp>
      <p:pic>
        <p:nvPicPr>
          <p:cNvPr descr="Screen Shot 2018-08-08 at 2.26.04 AM.png" id="1123" name="Google Shape;1123;p163"/>
          <p:cNvPicPr preferRelativeResize="0"/>
          <p:nvPr/>
        </p:nvPicPr>
        <p:blipFill rotWithShape="1">
          <a:blip r:embed="rId3">
            <a:alphaModFix/>
          </a:blip>
          <a:srcRect b="0" l="0" r="0" t="0"/>
          <a:stretch/>
        </p:blipFill>
        <p:spPr>
          <a:xfrm>
            <a:off x="457200" y="1571881"/>
            <a:ext cx="8515349" cy="3761318"/>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8" name="Shape 1128"/>
        <p:cNvGrpSpPr/>
        <p:nvPr/>
      </p:nvGrpSpPr>
      <p:grpSpPr>
        <a:xfrm>
          <a:off x="0" y="0"/>
          <a:ext cx="0" cy="0"/>
          <a:chOff x="0" y="0"/>
          <a:chExt cx="0" cy="0"/>
        </a:xfrm>
      </p:grpSpPr>
      <p:sp>
        <p:nvSpPr>
          <p:cNvPr id="1129" name="Google Shape;1129;p164"/>
          <p:cNvSpPr txBox="1"/>
          <p:nvPr/>
        </p:nvSpPr>
        <p:spPr>
          <a:xfrm>
            <a:off x="6448301" y="1460665"/>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30" name="Google Shape;1130;p164"/>
          <p:cNvSpPr txBox="1"/>
          <p:nvPr>
            <p:ph type="title"/>
          </p:nvPr>
        </p:nvSpPr>
        <p:spPr>
          <a:xfrm>
            <a:off x="628650" y="365129"/>
            <a:ext cx="7886700" cy="93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Config Map</a:t>
            </a:r>
            <a:endParaRPr b="1" i="0" sz="3600" u="none" cap="none" strike="noStrike">
              <a:solidFill>
                <a:schemeClr val="dk1"/>
              </a:solidFill>
              <a:latin typeface="Calibri"/>
              <a:ea typeface="Calibri"/>
              <a:cs typeface="Calibri"/>
              <a:sym typeface="Calibri"/>
            </a:endParaRPr>
          </a:p>
        </p:txBody>
      </p:sp>
      <p:sp>
        <p:nvSpPr>
          <p:cNvPr id="1131" name="Google Shape;1131;p164"/>
          <p:cNvSpPr/>
          <p:nvPr/>
        </p:nvSpPr>
        <p:spPr>
          <a:xfrm>
            <a:off x="819524" y="1975857"/>
            <a:ext cx="2139600" cy="20313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apiVersion: v1</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kind: ConfigMap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metadata:</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name: test-cm</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labels:</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name: test-cm</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data:</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key1: value1</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key2: value2</a:t>
            </a:r>
            <a:endParaRPr b="0" i="0" sz="1400" u="none" cap="none" strike="noStrike">
              <a:solidFill>
                <a:srgbClr val="000000"/>
              </a:solidFill>
              <a:latin typeface="Arial"/>
              <a:ea typeface="Arial"/>
              <a:cs typeface="Arial"/>
              <a:sym typeface="Arial"/>
            </a:endParaRPr>
          </a:p>
        </p:txBody>
      </p:sp>
      <p:sp>
        <p:nvSpPr>
          <p:cNvPr id="1132" name="Google Shape;1132;p164"/>
          <p:cNvSpPr/>
          <p:nvPr/>
        </p:nvSpPr>
        <p:spPr>
          <a:xfrm>
            <a:off x="4061474" y="1462021"/>
            <a:ext cx="4572000" cy="35394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apiVersion: v1</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kind: Pod</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metadata:</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name: pod-with-cm</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spec:</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containers:</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 name: test-container</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image: k8s.gcr.io/busybox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command: [ "/bin/sh", "-c", "env" ]</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env:</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 name: SPECIAL_LEVEL_KEY</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valueFrom:</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configMapKeyRef:</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name: test-cm</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key: key1</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restartPolicy: Never</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7" name="Shape 1137"/>
        <p:cNvGrpSpPr/>
        <p:nvPr/>
      </p:nvGrpSpPr>
      <p:grpSpPr>
        <a:xfrm>
          <a:off x="0" y="0"/>
          <a:ext cx="0" cy="0"/>
          <a:chOff x="0" y="0"/>
          <a:chExt cx="0" cy="0"/>
        </a:xfrm>
      </p:grpSpPr>
      <p:sp>
        <p:nvSpPr>
          <p:cNvPr id="1138" name="Google Shape;1138;p165"/>
          <p:cNvSpPr txBox="1"/>
          <p:nvPr>
            <p:ph type="title"/>
          </p:nvPr>
        </p:nvSpPr>
        <p:spPr>
          <a:xfrm>
            <a:off x="552450" y="47425"/>
            <a:ext cx="7886700" cy="998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rPr lang="en-US">
                <a:solidFill>
                  <a:schemeClr val="dk1"/>
                </a:solidFill>
              </a:rPr>
              <a:t>Exercise 14 - Config Maps</a:t>
            </a:r>
            <a:br>
              <a:rPr lang="en-US">
                <a:solidFill>
                  <a:srgbClr val="E36C09"/>
                </a:solidFill>
              </a:rPr>
            </a:br>
            <a:endParaRPr/>
          </a:p>
          <a:p>
            <a:pPr indent="0" lvl="0" marL="0" marR="0" rtl="0" algn="ctr">
              <a:lnSpc>
                <a:spcPct val="90000"/>
              </a:lnSpc>
              <a:spcBef>
                <a:spcPts val="0"/>
              </a:spcBef>
              <a:spcAft>
                <a:spcPts val="0"/>
              </a:spcAft>
              <a:buClr>
                <a:srgbClr val="E36C09"/>
              </a:buClr>
              <a:buSzPts val="3600"/>
              <a:buFont typeface="Calibri"/>
              <a:buNone/>
            </a:pPr>
            <a:r>
              <a:t/>
            </a:r>
            <a:endParaRPr>
              <a:solidFill>
                <a:srgbClr val="E36C09"/>
              </a:solidFill>
            </a:endParaRPr>
          </a:p>
        </p:txBody>
      </p:sp>
      <p:sp>
        <p:nvSpPr>
          <p:cNvPr id="1139" name="Google Shape;1139;p165"/>
          <p:cNvSpPr txBox="1"/>
          <p:nvPr>
            <p:ph idx="1" type="body"/>
          </p:nvPr>
        </p:nvSpPr>
        <p:spPr>
          <a:xfrm>
            <a:off x="628650" y="1102500"/>
            <a:ext cx="7886700" cy="4653000"/>
          </a:xfrm>
          <a:prstGeom prst="rect">
            <a:avLst/>
          </a:prstGeom>
          <a:noFill/>
          <a:ln>
            <a:noFill/>
          </a:ln>
        </p:spPr>
        <p:txBody>
          <a:bodyPr anchorCtr="0" anchor="t" bIns="45700" lIns="91425" spcFirstLastPara="1" rIns="91425" wrap="square" tIns="45700">
            <a:noAutofit/>
          </a:bodyPr>
          <a:lstStyle/>
          <a:p>
            <a:pPr indent="-368300" lvl="0" marL="457200" rtl="0" algn="l">
              <a:spcBef>
                <a:spcPts val="640"/>
              </a:spcBef>
              <a:spcAft>
                <a:spcPts val="0"/>
              </a:spcAft>
              <a:buClr>
                <a:srgbClr val="000000"/>
              </a:buClr>
              <a:buSzPts val="2200"/>
              <a:buChar char="-"/>
            </a:pPr>
            <a:r>
              <a:rPr b="0" lang="en-US" sz="2200"/>
              <a:t>Create a deployment which uses hard coded value for log-level</a:t>
            </a:r>
            <a:endParaRPr b="0" sz="2200"/>
          </a:p>
          <a:p>
            <a:pPr indent="-368300" lvl="0" marL="457200" rtl="0" algn="l">
              <a:spcBef>
                <a:spcPts val="0"/>
              </a:spcBef>
              <a:spcAft>
                <a:spcPts val="0"/>
              </a:spcAft>
              <a:buClr>
                <a:srgbClr val="000000"/>
              </a:buClr>
              <a:buSzPts val="2200"/>
              <a:buChar char="-"/>
            </a:pPr>
            <a:r>
              <a:rPr b="0" lang="en-US" sz="2200"/>
              <a:t>Create a Config Map</a:t>
            </a:r>
            <a:endParaRPr b="0" sz="2200"/>
          </a:p>
          <a:p>
            <a:pPr indent="-368300" lvl="0" marL="457200" rtl="0" algn="l">
              <a:spcBef>
                <a:spcPts val="0"/>
              </a:spcBef>
              <a:spcAft>
                <a:spcPts val="0"/>
              </a:spcAft>
              <a:buClr>
                <a:srgbClr val="000000"/>
              </a:buClr>
              <a:buSzPts val="2200"/>
              <a:buChar char="-"/>
            </a:pPr>
            <a:r>
              <a:rPr b="0" lang="en-US" sz="2200"/>
              <a:t>Use the Config map inside a deployment</a:t>
            </a:r>
            <a:endParaRPr b="0" sz="2200"/>
          </a:p>
          <a:p>
            <a:pPr indent="0" lvl="0" marL="0" rtl="0" algn="l">
              <a:spcBef>
                <a:spcPts val="640"/>
              </a:spcBef>
              <a:spcAft>
                <a:spcPts val="0"/>
              </a:spcAft>
              <a:buNone/>
            </a:pPr>
            <a:r>
              <a:t/>
            </a:r>
            <a:endParaRPr b="0" sz="2200"/>
          </a:p>
          <a:p>
            <a:pPr indent="0" lvl="0" marL="0" rtl="0" algn="l">
              <a:spcBef>
                <a:spcPts val="640"/>
              </a:spcBef>
              <a:spcAft>
                <a:spcPts val="0"/>
              </a:spcAft>
              <a:buNone/>
            </a:pPr>
            <a:r>
              <a:rPr b="0" lang="en-US" sz="2200"/>
              <a:t>   </a:t>
            </a:r>
            <a:r>
              <a:rPr b="0" lang="en-US" sz="2200" u="sng">
                <a:solidFill>
                  <a:schemeClr val="hlink"/>
                </a:solidFill>
                <a:hlinkClick r:id="rId3"/>
              </a:rPr>
              <a:t>https://github.com/abhikbanerjee/Kubernetes_Exercise_Files/blob/master/AWS_configmap.md</a:t>
            </a:r>
            <a:r>
              <a:rPr b="0" lang="en-US" sz="2200"/>
              <a:t> </a:t>
            </a:r>
            <a:endParaRPr b="0" sz="2200"/>
          </a:p>
          <a:p>
            <a:pPr indent="0" lvl="0" marL="0" rtl="0" algn="l">
              <a:spcBef>
                <a:spcPts val="640"/>
              </a:spcBef>
              <a:spcAft>
                <a:spcPts val="0"/>
              </a:spcAft>
              <a:buNone/>
            </a:pPr>
            <a:r>
              <a:t/>
            </a:r>
            <a:endParaRPr b="0" sz="22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t/>
            </a:r>
            <a:endParaRPr b="1" i="0" sz="2200" u="none" cap="none" strike="noStrike">
              <a:solidFill>
                <a:schemeClr val="dk1"/>
              </a:solidFill>
              <a:latin typeface="Calibri"/>
              <a:ea typeface="Calibri"/>
              <a:cs typeface="Calibri"/>
              <a:sym typeface="Calibri"/>
            </a:endParaRPr>
          </a:p>
        </p:txBody>
      </p:sp>
      <p:sp>
        <p:nvSpPr>
          <p:cNvPr id="1140" name="Google Shape;1140;p165"/>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4" name="Shape 1144"/>
        <p:cNvGrpSpPr/>
        <p:nvPr/>
      </p:nvGrpSpPr>
      <p:grpSpPr>
        <a:xfrm>
          <a:off x="0" y="0"/>
          <a:ext cx="0" cy="0"/>
          <a:chOff x="0" y="0"/>
          <a:chExt cx="0" cy="0"/>
        </a:xfrm>
      </p:grpSpPr>
      <p:sp>
        <p:nvSpPr>
          <p:cNvPr id="1145" name="Google Shape;1145;p166"/>
          <p:cNvSpPr txBox="1"/>
          <p:nvPr>
            <p:ph type="title"/>
          </p:nvPr>
        </p:nvSpPr>
        <p:spPr>
          <a:xfrm>
            <a:off x="628650" y="-168271"/>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Tools : </a:t>
            </a:r>
            <a:r>
              <a:rPr lang="en-US">
                <a:solidFill>
                  <a:srgbClr val="000000"/>
                </a:solidFill>
              </a:rPr>
              <a:t>Dashboard</a:t>
            </a:r>
            <a:endParaRPr b="1" i="0" sz="3600" u="none" cap="none" strike="noStrike">
              <a:solidFill>
                <a:srgbClr val="000000"/>
              </a:solidFill>
              <a:latin typeface="Calibri"/>
              <a:ea typeface="Calibri"/>
              <a:cs typeface="Calibri"/>
              <a:sym typeface="Calibri"/>
            </a:endParaRPr>
          </a:p>
        </p:txBody>
      </p:sp>
      <p:sp>
        <p:nvSpPr>
          <p:cNvPr id="1146" name="Google Shape;1146;p166"/>
          <p:cNvSpPr txBox="1"/>
          <p:nvPr>
            <p:ph idx="1" type="body"/>
          </p:nvPr>
        </p:nvSpPr>
        <p:spPr>
          <a:xfrm>
            <a:off x="628650" y="783175"/>
            <a:ext cx="7886700" cy="54186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640"/>
              </a:spcBef>
              <a:spcAft>
                <a:spcPts val="0"/>
              </a:spcAft>
              <a:buClr>
                <a:schemeClr val="accent3"/>
              </a:buClr>
              <a:buSzPts val="1620"/>
              <a:buFont typeface="Noto Sans Symbols"/>
              <a:buNone/>
            </a:pPr>
            <a:r>
              <a:rPr lang="en-US" sz="1800"/>
              <a:t>Kubernetes Dashboard - </a:t>
            </a:r>
            <a:r>
              <a:rPr b="0" lang="en-US" sz="1800"/>
              <a:t>default add on provided by kubernetes</a:t>
            </a:r>
            <a:endParaRPr b="0" sz="1800"/>
          </a:p>
          <a:p>
            <a:pPr indent="0" lvl="0" marL="0" marR="0" rtl="0" algn="l">
              <a:lnSpc>
                <a:spcPct val="90000"/>
              </a:lnSpc>
              <a:spcBef>
                <a:spcPts val="640"/>
              </a:spcBef>
              <a:spcAft>
                <a:spcPts val="0"/>
              </a:spcAft>
              <a:buClr>
                <a:schemeClr val="accent3"/>
              </a:buClr>
              <a:buSzPts val="1620"/>
              <a:buFont typeface="Noto Sans Symbols"/>
              <a:buNone/>
            </a:pPr>
            <a:r>
              <a:rPr b="0" lang="en-US" sz="1800"/>
              <a:t>Easy to check deployments, edit deployments, scale deployments, and check cpu, memory usages</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rPr b="0" lang="en-US" sz="1800" u="sng">
                <a:solidFill>
                  <a:schemeClr val="hlink"/>
                </a:solidFill>
                <a:hlinkClick r:id="rId3"/>
              </a:rPr>
              <a:t>https://github.com/abhikbanerjee/Kubernetes_Exercise_Files/blob/master/AWS_setup_files/Kubernetes_Setup_AWS.md</a:t>
            </a:r>
            <a:r>
              <a:rPr b="0" lang="en-US" sz="1800"/>
              <a:t> </a:t>
            </a:r>
            <a:endParaRPr b="0" sz="1800"/>
          </a:p>
        </p:txBody>
      </p:sp>
      <p:pic>
        <p:nvPicPr>
          <p:cNvPr id="1147" name="Google Shape;1147;p166"/>
          <p:cNvPicPr preferRelativeResize="0"/>
          <p:nvPr/>
        </p:nvPicPr>
        <p:blipFill>
          <a:blip r:embed="rId4">
            <a:alphaModFix/>
          </a:blip>
          <a:stretch>
            <a:fillRect/>
          </a:stretch>
        </p:blipFill>
        <p:spPr>
          <a:xfrm>
            <a:off x="2440525" y="1796372"/>
            <a:ext cx="5513925" cy="3498151"/>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1" name="Shape 1151"/>
        <p:cNvGrpSpPr/>
        <p:nvPr/>
      </p:nvGrpSpPr>
      <p:grpSpPr>
        <a:xfrm>
          <a:off x="0" y="0"/>
          <a:ext cx="0" cy="0"/>
          <a:chOff x="0" y="0"/>
          <a:chExt cx="0" cy="0"/>
        </a:xfrm>
      </p:grpSpPr>
      <p:sp>
        <p:nvSpPr>
          <p:cNvPr id="1152" name="Google Shape;1152;p167"/>
          <p:cNvSpPr txBox="1"/>
          <p:nvPr>
            <p:ph type="title"/>
          </p:nvPr>
        </p:nvSpPr>
        <p:spPr>
          <a:xfrm>
            <a:off x="628650" y="365129"/>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Tools : </a:t>
            </a:r>
            <a:r>
              <a:rPr lang="en-US">
                <a:solidFill>
                  <a:srgbClr val="000000"/>
                </a:solidFill>
              </a:rPr>
              <a:t>CAdvisor, Heapster, Prometheus</a:t>
            </a:r>
            <a:endParaRPr b="1" i="0" sz="3600" u="none" cap="none" strike="noStrike">
              <a:solidFill>
                <a:srgbClr val="000000"/>
              </a:solidFill>
              <a:latin typeface="Calibri"/>
              <a:ea typeface="Calibri"/>
              <a:cs typeface="Calibri"/>
              <a:sym typeface="Calibri"/>
            </a:endParaRPr>
          </a:p>
        </p:txBody>
      </p:sp>
      <p:pic>
        <p:nvPicPr>
          <p:cNvPr id="1153" name="Google Shape;1153;p167"/>
          <p:cNvPicPr preferRelativeResize="0"/>
          <p:nvPr/>
        </p:nvPicPr>
        <p:blipFill>
          <a:blip r:embed="rId3">
            <a:alphaModFix/>
          </a:blip>
          <a:stretch>
            <a:fillRect/>
          </a:stretch>
        </p:blipFill>
        <p:spPr>
          <a:xfrm>
            <a:off x="381000" y="1635825"/>
            <a:ext cx="8303678" cy="4096399"/>
          </a:xfrm>
          <a:prstGeom prst="rect">
            <a:avLst/>
          </a:prstGeom>
          <a:noFill/>
          <a:ln>
            <a:noFill/>
          </a:ln>
        </p:spPr>
      </p:pic>
      <p:sp>
        <p:nvSpPr>
          <p:cNvPr id="1154" name="Google Shape;1154;p167"/>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8" name="Shape 1158"/>
        <p:cNvGrpSpPr/>
        <p:nvPr/>
      </p:nvGrpSpPr>
      <p:grpSpPr>
        <a:xfrm>
          <a:off x="0" y="0"/>
          <a:ext cx="0" cy="0"/>
          <a:chOff x="0" y="0"/>
          <a:chExt cx="0" cy="0"/>
        </a:xfrm>
      </p:grpSpPr>
      <p:sp>
        <p:nvSpPr>
          <p:cNvPr id="1159" name="Google Shape;1159;p168"/>
          <p:cNvSpPr txBox="1"/>
          <p:nvPr>
            <p:ph type="title"/>
          </p:nvPr>
        </p:nvSpPr>
        <p:spPr>
          <a:xfrm>
            <a:off x="628650" y="365129"/>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Tools : </a:t>
            </a:r>
            <a:r>
              <a:rPr b="1" i="0" lang="en-US" sz="3600" u="none" cap="none" strike="noStrike">
                <a:solidFill>
                  <a:srgbClr val="000000"/>
                </a:solidFill>
                <a:latin typeface="Calibri"/>
                <a:ea typeface="Calibri"/>
                <a:cs typeface="Calibri"/>
                <a:sym typeface="Calibri"/>
              </a:rPr>
              <a:t>Prometheus</a:t>
            </a:r>
            <a:endParaRPr b="1" i="0" sz="3600" u="none" cap="none" strike="noStrike">
              <a:solidFill>
                <a:srgbClr val="000000"/>
              </a:solidFill>
              <a:latin typeface="Calibri"/>
              <a:ea typeface="Calibri"/>
              <a:cs typeface="Calibri"/>
              <a:sym typeface="Calibri"/>
            </a:endParaRPr>
          </a:p>
        </p:txBody>
      </p:sp>
      <p:sp>
        <p:nvSpPr>
          <p:cNvPr id="1160" name="Google Shape;1160;p168"/>
          <p:cNvSpPr txBox="1"/>
          <p:nvPr>
            <p:ph idx="1" type="body"/>
          </p:nvPr>
        </p:nvSpPr>
        <p:spPr>
          <a:xfrm>
            <a:off x="628650" y="1524000"/>
            <a:ext cx="7886700" cy="46530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640"/>
              </a:spcBef>
              <a:spcAft>
                <a:spcPts val="0"/>
              </a:spcAft>
              <a:buClr>
                <a:schemeClr val="accent3"/>
              </a:buClr>
              <a:buSzPts val="1620"/>
              <a:buFont typeface="Noto Sans Symbols"/>
              <a:buNone/>
            </a:pPr>
            <a:r>
              <a:rPr i="0" lang="en-US" sz="2200" u="none" cap="none" strike="noStrike">
                <a:solidFill>
                  <a:schemeClr val="dk1"/>
                </a:solidFill>
              </a:rPr>
              <a:t>Prometheus</a:t>
            </a:r>
            <a:r>
              <a:rPr b="0" i="0" lang="en-US" sz="2200" u="none" cap="none" strike="noStrike">
                <a:solidFill>
                  <a:schemeClr val="dk1"/>
                </a:solidFill>
                <a:latin typeface="Calibri"/>
                <a:ea typeface="Calibri"/>
                <a:cs typeface="Calibri"/>
                <a:sym typeface="Calibri"/>
              </a:rPr>
              <a:t> is an open source time series monitoring and alerting toolkit (originally written by SoundCloud). It is sponsored by the Cloud Native Computing Foundation and was the second project to be adopted after Kubernetes.</a:t>
            </a:r>
            <a:endParaRPr b="0" i="0" sz="2200" u="none" cap="none" strike="noStrike">
              <a:solidFill>
                <a:schemeClr val="dk1"/>
              </a:solidFill>
              <a:latin typeface="Calibri"/>
              <a:ea typeface="Calibri"/>
              <a:cs typeface="Calibri"/>
              <a:sym typeface="Calibri"/>
            </a:endParaRPr>
          </a:p>
          <a:p>
            <a:pPr indent="0" lvl="0" marL="0" marR="0" rtl="0" algn="l">
              <a:lnSpc>
                <a:spcPct val="90000"/>
              </a:lnSpc>
              <a:spcBef>
                <a:spcPts val="640"/>
              </a:spcBef>
              <a:spcAft>
                <a:spcPts val="0"/>
              </a:spcAft>
              <a:buClr>
                <a:schemeClr val="accent3"/>
              </a:buClr>
              <a:buSzPts val="1620"/>
              <a:buFont typeface="Noto Sans Symbols"/>
              <a:buNone/>
            </a:pPr>
            <a:r>
              <a:t/>
            </a:r>
            <a:endParaRPr b="0"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64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Dimensional Data</a:t>
            </a:r>
            <a:endParaRPr b="0"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Powerful Queries</a:t>
            </a:r>
            <a:endParaRPr b="0"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Visualization Tools</a:t>
            </a:r>
            <a:endParaRPr b="0"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Efficient Storage</a:t>
            </a:r>
            <a:endParaRPr b="0"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Alerting System</a:t>
            </a:r>
            <a:endParaRPr b="0" i="0" sz="2200" u="none" cap="none" strike="noStrike">
              <a:solidFill>
                <a:schemeClr val="dk1"/>
              </a:solidFill>
              <a:latin typeface="Calibri"/>
              <a:ea typeface="Calibri"/>
              <a:cs typeface="Calibri"/>
              <a:sym typeface="Calibri"/>
            </a:endParaRPr>
          </a:p>
          <a:p>
            <a:pPr indent="0" lvl="0" marL="0" marR="0" rtl="0" algn="l">
              <a:lnSpc>
                <a:spcPct val="90000"/>
              </a:lnSpc>
              <a:spcBef>
                <a:spcPts val="640"/>
              </a:spcBef>
              <a:spcAft>
                <a:spcPts val="0"/>
              </a:spcAft>
              <a:buClr>
                <a:schemeClr val="accent3"/>
              </a:buClr>
              <a:buSzPts val="1620"/>
              <a:buFont typeface="Noto Sans Symbols"/>
              <a:buNone/>
            </a:pPr>
            <a:r>
              <a:t/>
            </a:r>
            <a:endParaRPr b="1" i="0" sz="1800" u="none" cap="none" strike="noStrike">
              <a:solidFill>
                <a:schemeClr val="dk1"/>
              </a:solidFill>
              <a:latin typeface="Calibri"/>
              <a:ea typeface="Calibri"/>
              <a:cs typeface="Calibri"/>
              <a:sym typeface="Calibri"/>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4" name="Shape 1164"/>
        <p:cNvGrpSpPr/>
        <p:nvPr/>
      </p:nvGrpSpPr>
      <p:grpSpPr>
        <a:xfrm>
          <a:off x="0" y="0"/>
          <a:ext cx="0" cy="0"/>
          <a:chOff x="0" y="0"/>
          <a:chExt cx="0" cy="0"/>
        </a:xfrm>
      </p:grpSpPr>
      <p:sp>
        <p:nvSpPr>
          <p:cNvPr id="1165" name="Google Shape;1165;p169"/>
          <p:cNvSpPr txBox="1"/>
          <p:nvPr>
            <p:ph type="title"/>
          </p:nvPr>
        </p:nvSpPr>
        <p:spPr>
          <a:xfrm>
            <a:off x="476250" y="60329"/>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Tools : </a:t>
            </a:r>
            <a:r>
              <a:rPr lang="en-US">
                <a:solidFill>
                  <a:srgbClr val="000000"/>
                </a:solidFill>
              </a:rPr>
              <a:t>Grafana</a:t>
            </a:r>
            <a:endParaRPr b="1" i="0" sz="3600" u="none" cap="none" strike="noStrike">
              <a:solidFill>
                <a:srgbClr val="000000"/>
              </a:solidFill>
              <a:latin typeface="Calibri"/>
              <a:ea typeface="Calibri"/>
              <a:cs typeface="Calibri"/>
              <a:sym typeface="Calibri"/>
            </a:endParaRPr>
          </a:p>
        </p:txBody>
      </p:sp>
      <p:sp>
        <p:nvSpPr>
          <p:cNvPr id="1166" name="Google Shape;1166;p169"/>
          <p:cNvSpPr txBox="1"/>
          <p:nvPr>
            <p:ph idx="1" type="body"/>
          </p:nvPr>
        </p:nvSpPr>
        <p:spPr>
          <a:xfrm>
            <a:off x="628650" y="990600"/>
            <a:ext cx="7886700" cy="46530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640"/>
              </a:spcBef>
              <a:spcAft>
                <a:spcPts val="0"/>
              </a:spcAft>
              <a:buClr>
                <a:schemeClr val="accent3"/>
              </a:buClr>
              <a:buSzPts val="1620"/>
              <a:buFont typeface="Noto Sans Symbols"/>
              <a:buNone/>
            </a:pPr>
            <a:r>
              <a:rPr lang="en-US" sz="2200"/>
              <a:t>Grafana</a:t>
            </a:r>
            <a:r>
              <a:rPr b="0" i="0" lang="en-US" sz="2200" u="none" cap="none" strike="noStrike">
                <a:solidFill>
                  <a:schemeClr val="dk1"/>
                </a:solidFill>
                <a:latin typeface="Calibri"/>
                <a:ea typeface="Calibri"/>
                <a:cs typeface="Calibri"/>
                <a:sym typeface="Calibri"/>
              </a:rPr>
              <a:t> </a:t>
            </a:r>
            <a:r>
              <a:rPr b="0" lang="en-US" sz="2200"/>
              <a:t>uses Prometheus, CAdvisor and Heapster and applies better visualization</a:t>
            </a:r>
            <a:endParaRPr b="1" i="0" sz="1800" u="none" cap="none" strike="noStrike">
              <a:solidFill>
                <a:schemeClr val="dk1"/>
              </a:solidFill>
              <a:latin typeface="Calibri"/>
              <a:ea typeface="Calibri"/>
              <a:cs typeface="Calibri"/>
              <a:sym typeface="Calibri"/>
            </a:endParaRPr>
          </a:p>
        </p:txBody>
      </p:sp>
      <p:pic>
        <p:nvPicPr>
          <p:cNvPr id="1167" name="Google Shape;1167;p169"/>
          <p:cNvPicPr preferRelativeResize="0"/>
          <p:nvPr/>
        </p:nvPicPr>
        <p:blipFill>
          <a:blip r:embed="rId3">
            <a:alphaModFix/>
          </a:blip>
          <a:stretch>
            <a:fillRect/>
          </a:stretch>
        </p:blipFill>
        <p:spPr>
          <a:xfrm>
            <a:off x="533400" y="2122076"/>
            <a:ext cx="7641176" cy="3822901"/>
          </a:xfrm>
          <a:prstGeom prst="rect">
            <a:avLst/>
          </a:prstGeom>
          <a:noFill/>
          <a:ln>
            <a:noFill/>
          </a:ln>
        </p:spPr>
      </p:pic>
      <p:sp>
        <p:nvSpPr>
          <p:cNvPr id="1168" name="Google Shape;1168;p169"/>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53"/>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Union File System</a:t>
            </a:r>
            <a:endParaRPr/>
          </a:p>
        </p:txBody>
      </p:sp>
      <p:sp>
        <p:nvSpPr>
          <p:cNvPr id="297" name="Google Shape;297;p53"/>
          <p:cNvSpPr txBox="1"/>
          <p:nvPr>
            <p:ph idx="1" type="body"/>
          </p:nvPr>
        </p:nvSpPr>
        <p:spPr>
          <a:xfrm>
            <a:off x="457200" y="1477962"/>
            <a:ext cx="3581400" cy="452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00"/>
              <a:buFont typeface="Calibri"/>
              <a:buNone/>
            </a:pPr>
            <a:r>
              <a:rPr b="0" i="0" lang="en-US" sz="2000" u="none" cap="none" strike="noStrike">
                <a:solidFill>
                  <a:schemeClr val="dk1"/>
                </a:solidFill>
                <a:latin typeface="Calibri"/>
                <a:ea typeface="Calibri"/>
                <a:cs typeface="Calibri"/>
                <a:sym typeface="Calibri"/>
              </a:rPr>
              <a:t>AuFS (AnotherUnionFS) is a multi-layered filesystem that implements union mount</a:t>
            </a:r>
            <a:endParaRPr/>
          </a:p>
          <a:p>
            <a:pPr indent="-342900" lvl="0" marL="342900" marR="0" rtl="0" algn="l">
              <a:lnSpc>
                <a:spcPct val="100000"/>
              </a:lnSpc>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allows several filesystems or directories to be simultaneously mounted and visible through a single mount point</a:t>
            </a:r>
            <a:endParaRPr/>
          </a:p>
          <a:p>
            <a:pPr indent="-342900" lvl="0" marL="342900" marR="0" rtl="0" algn="l">
              <a:lnSpc>
                <a:spcPct val="100000"/>
              </a:lnSpc>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appears to be one filesystem to the end user</a:t>
            </a:r>
            <a:endParaRPr/>
          </a:p>
        </p:txBody>
      </p:sp>
      <p:pic>
        <p:nvPicPr>
          <p:cNvPr id="298" name="Google Shape;298;p53"/>
          <p:cNvPicPr preferRelativeResize="0"/>
          <p:nvPr/>
        </p:nvPicPr>
        <p:blipFill rotWithShape="1">
          <a:blip r:embed="rId3">
            <a:alphaModFix/>
          </a:blip>
          <a:srcRect b="0" l="0" r="0" t="0"/>
          <a:stretch/>
        </p:blipFill>
        <p:spPr>
          <a:xfrm>
            <a:off x="4582582" y="1494895"/>
            <a:ext cx="4104216" cy="3078164"/>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3" name="Shape 1173"/>
        <p:cNvGrpSpPr/>
        <p:nvPr/>
      </p:nvGrpSpPr>
      <p:grpSpPr>
        <a:xfrm>
          <a:off x="0" y="0"/>
          <a:ext cx="0" cy="0"/>
          <a:chOff x="0" y="0"/>
          <a:chExt cx="0" cy="0"/>
        </a:xfrm>
      </p:grpSpPr>
      <p:sp>
        <p:nvSpPr>
          <p:cNvPr id="1174" name="Google Shape;1174;p170"/>
          <p:cNvSpPr txBox="1"/>
          <p:nvPr>
            <p:ph type="title"/>
          </p:nvPr>
        </p:nvSpPr>
        <p:spPr>
          <a:xfrm>
            <a:off x="552450" y="47425"/>
            <a:ext cx="7886700" cy="998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rPr lang="en-US">
                <a:solidFill>
                  <a:schemeClr val="dk1"/>
                </a:solidFill>
              </a:rPr>
              <a:t>Exercise 15 - Prometheus</a:t>
            </a:r>
            <a:br>
              <a:rPr lang="en-US">
                <a:solidFill>
                  <a:srgbClr val="E36C09"/>
                </a:solidFill>
              </a:rPr>
            </a:br>
            <a:endParaRPr/>
          </a:p>
          <a:p>
            <a:pPr indent="0" lvl="0" marL="0" marR="0" rtl="0" algn="ctr">
              <a:lnSpc>
                <a:spcPct val="90000"/>
              </a:lnSpc>
              <a:spcBef>
                <a:spcPts val="0"/>
              </a:spcBef>
              <a:spcAft>
                <a:spcPts val="0"/>
              </a:spcAft>
              <a:buClr>
                <a:srgbClr val="E36C09"/>
              </a:buClr>
              <a:buSzPts val="3600"/>
              <a:buFont typeface="Calibri"/>
              <a:buNone/>
            </a:pPr>
            <a:r>
              <a:t/>
            </a:r>
            <a:endParaRPr>
              <a:solidFill>
                <a:srgbClr val="E36C09"/>
              </a:solidFill>
            </a:endParaRPr>
          </a:p>
        </p:txBody>
      </p:sp>
      <p:sp>
        <p:nvSpPr>
          <p:cNvPr id="1175" name="Google Shape;1175;p170"/>
          <p:cNvSpPr txBox="1"/>
          <p:nvPr>
            <p:ph idx="1" type="body"/>
          </p:nvPr>
        </p:nvSpPr>
        <p:spPr>
          <a:xfrm>
            <a:off x="628650" y="1102500"/>
            <a:ext cx="7886700" cy="4653000"/>
          </a:xfrm>
          <a:prstGeom prst="rect">
            <a:avLst/>
          </a:prstGeom>
          <a:noFill/>
          <a:ln>
            <a:noFill/>
          </a:ln>
        </p:spPr>
        <p:txBody>
          <a:bodyPr anchorCtr="0" anchor="t" bIns="45700" lIns="91425" spcFirstLastPara="1" rIns="91425" wrap="square" tIns="45700">
            <a:noAutofit/>
          </a:bodyPr>
          <a:lstStyle/>
          <a:p>
            <a:pPr indent="-368300" lvl="0" marL="914400" rtl="0" algn="l">
              <a:spcBef>
                <a:spcPts val="0"/>
              </a:spcBef>
              <a:spcAft>
                <a:spcPts val="0"/>
              </a:spcAft>
              <a:buClr>
                <a:srgbClr val="000000"/>
              </a:buClr>
              <a:buSzPts val="2200"/>
              <a:buFont typeface="Calibri"/>
              <a:buChar char="-"/>
            </a:pPr>
            <a:r>
              <a:rPr b="0" lang="en-US" sz="2200"/>
              <a:t>Stand up Prometheus</a:t>
            </a:r>
            <a:endParaRPr b="0" sz="2200"/>
          </a:p>
          <a:p>
            <a:pPr indent="-368300" lvl="0" marL="914400" rtl="0" algn="l">
              <a:spcBef>
                <a:spcPts val="560"/>
              </a:spcBef>
              <a:spcAft>
                <a:spcPts val="0"/>
              </a:spcAft>
              <a:buClr>
                <a:srgbClr val="000000"/>
              </a:buClr>
              <a:buSzPts val="2200"/>
              <a:buFont typeface="Calibri"/>
              <a:buChar char="-"/>
            </a:pPr>
            <a:r>
              <a:rPr b="0" lang="en-US" sz="2200"/>
              <a:t>Gather and monitor metrics</a:t>
            </a:r>
            <a:endParaRPr b="0" sz="2200"/>
          </a:p>
          <a:p>
            <a:pPr indent="0" lvl="0" marL="914400" rtl="0" algn="l">
              <a:spcBef>
                <a:spcPts val="640"/>
              </a:spcBef>
              <a:spcAft>
                <a:spcPts val="0"/>
              </a:spcAft>
              <a:buNone/>
            </a:pPr>
            <a:r>
              <a:t/>
            </a:r>
            <a:endParaRPr b="0" sz="2200"/>
          </a:p>
          <a:p>
            <a:pPr indent="0" lvl="0" marL="914400" rtl="0" algn="l">
              <a:spcBef>
                <a:spcPts val="640"/>
              </a:spcBef>
              <a:spcAft>
                <a:spcPts val="0"/>
              </a:spcAft>
              <a:buNone/>
            </a:pPr>
            <a:r>
              <a:t/>
            </a:r>
            <a:endParaRPr b="0" sz="2200"/>
          </a:p>
          <a:p>
            <a:pPr indent="0" lvl="0" marL="914400" rtl="0" algn="l">
              <a:spcBef>
                <a:spcPts val="640"/>
              </a:spcBef>
              <a:spcAft>
                <a:spcPts val="0"/>
              </a:spcAft>
              <a:buNone/>
            </a:pPr>
            <a:r>
              <a:t/>
            </a:r>
            <a:endParaRPr b="0" sz="2200"/>
          </a:p>
          <a:p>
            <a:pPr indent="0" lvl="0" marL="914400" rtl="0" algn="l">
              <a:spcBef>
                <a:spcPts val="640"/>
              </a:spcBef>
              <a:spcAft>
                <a:spcPts val="0"/>
              </a:spcAft>
              <a:buNone/>
            </a:pPr>
            <a:r>
              <a:rPr b="0" lang="en-US" sz="2200" u="sng">
                <a:solidFill>
                  <a:schemeClr val="hlink"/>
                </a:solidFill>
                <a:hlinkClick r:id="rId3"/>
              </a:rPr>
              <a:t>https://github.com/abhikbanerjee/Kubernetes_Exercise_Files/blob/master/AWS_Configure_Prometheus.md</a:t>
            </a:r>
            <a:r>
              <a:rPr b="0" lang="en-US" sz="2200"/>
              <a:t> </a:t>
            </a:r>
            <a:endParaRPr b="0" sz="2200"/>
          </a:p>
          <a:p>
            <a:pPr indent="0" lvl="0" marL="0" rtl="0" algn="l">
              <a:spcBef>
                <a:spcPts val="640"/>
              </a:spcBef>
              <a:spcAft>
                <a:spcPts val="0"/>
              </a:spcAft>
              <a:buNone/>
            </a:pPr>
            <a:r>
              <a:t/>
            </a:r>
            <a:endParaRPr b="0" sz="2200"/>
          </a:p>
          <a:p>
            <a:pPr indent="0" lvl="0" marL="914400" rtl="0" algn="l">
              <a:spcBef>
                <a:spcPts val="640"/>
              </a:spcBef>
              <a:spcAft>
                <a:spcPts val="0"/>
              </a:spcAft>
              <a:buNone/>
            </a:pPr>
            <a:r>
              <a:t/>
            </a:r>
            <a:endParaRPr b="0" sz="2200"/>
          </a:p>
          <a:p>
            <a:pPr indent="0" lvl="0" marL="0" rtl="0" algn="l">
              <a:spcBef>
                <a:spcPts val="640"/>
              </a:spcBef>
              <a:spcAft>
                <a:spcPts val="0"/>
              </a:spcAft>
              <a:buNone/>
            </a:pPr>
            <a:r>
              <a:t/>
            </a:r>
            <a:endParaRPr b="0" sz="22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t/>
            </a:r>
            <a:endParaRPr b="1" i="0" sz="2200" u="none" cap="none" strike="noStrike">
              <a:solidFill>
                <a:schemeClr val="dk1"/>
              </a:solidFill>
              <a:latin typeface="Calibri"/>
              <a:ea typeface="Calibri"/>
              <a:cs typeface="Calibri"/>
              <a:sym typeface="Calibri"/>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9" name="Shape 1179"/>
        <p:cNvGrpSpPr/>
        <p:nvPr/>
      </p:nvGrpSpPr>
      <p:grpSpPr>
        <a:xfrm>
          <a:off x="0" y="0"/>
          <a:ext cx="0" cy="0"/>
          <a:chOff x="0" y="0"/>
          <a:chExt cx="0" cy="0"/>
        </a:xfrm>
      </p:grpSpPr>
      <p:sp>
        <p:nvSpPr>
          <p:cNvPr id="1180" name="Google Shape;1180;p171"/>
          <p:cNvSpPr txBox="1"/>
          <p:nvPr>
            <p:ph idx="1" type="body"/>
          </p:nvPr>
        </p:nvSpPr>
        <p:spPr>
          <a:xfrm>
            <a:off x="373575" y="1102500"/>
            <a:ext cx="7936500" cy="2326500"/>
          </a:xfrm>
          <a:prstGeom prst="rect">
            <a:avLst/>
          </a:prstGeom>
          <a:noFill/>
          <a:ln>
            <a:noFill/>
          </a:ln>
        </p:spPr>
        <p:txBody>
          <a:bodyPr anchorCtr="0" anchor="t" bIns="45700" lIns="91425" spcFirstLastPara="1" rIns="91425" wrap="square" tIns="45700">
            <a:noAutofit/>
          </a:bodyPr>
          <a:lstStyle/>
          <a:p>
            <a:pPr indent="-274320" lvl="0" marL="457200" marR="0" rtl="0" algn="l">
              <a:lnSpc>
                <a:spcPct val="90000"/>
              </a:lnSpc>
              <a:spcBef>
                <a:spcPts val="640"/>
              </a:spcBef>
              <a:spcAft>
                <a:spcPts val="0"/>
              </a:spcAft>
              <a:buClr>
                <a:schemeClr val="accent3"/>
              </a:buClr>
              <a:buSzPts val="2880"/>
              <a:buFont typeface="Noto Sans Symbols"/>
              <a:buNone/>
            </a:pPr>
            <a:r>
              <a:t/>
            </a:r>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a:p>
          <a:p>
            <a:pPr indent="0" lvl="0" marL="0" rtl="0" algn="l">
              <a:lnSpc>
                <a:spcPct val="157143"/>
              </a:lnSpc>
              <a:spcBef>
                <a:spcPts val="0"/>
              </a:spcBef>
              <a:spcAft>
                <a:spcPts val="0"/>
              </a:spcAft>
              <a:buClr>
                <a:schemeClr val="dk1"/>
              </a:buClr>
              <a:buSzPts val="1100"/>
              <a:buFont typeface="Arial"/>
              <a:buNone/>
            </a:pPr>
            <a:r>
              <a:t/>
            </a:r>
            <a:endParaRPr b="0" sz="1100">
              <a:solidFill>
                <a:srgbClr val="383838"/>
              </a:solidFill>
            </a:endParaRPr>
          </a:p>
          <a:p>
            <a:pPr indent="0" lvl="0" marL="0" rtl="0" algn="l">
              <a:lnSpc>
                <a:spcPct val="157143"/>
              </a:lnSpc>
              <a:spcBef>
                <a:spcPts val="0"/>
              </a:spcBef>
              <a:spcAft>
                <a:spcPts val="0"/>
              </a:spcAft>
              <a:buClr>
                <a:schemeClr val="dk1"/>
              </a:buClr>
              <a:buSzPts val="1100"/>
              <a:buFont typeface="Arial"/>
              <a:buNone/>
            </a:pPr>
            <a:r>
              <a:t/>
            </a:r>
            <a:endParaRPr b="0" sz="1100">
              <a:solidFill>
                <a:srgbClr val="383838"/>
              </a:solidFill>
            </a:endParaRPr>
          </a:p>
          <a:p>
            <a:pPr indent="0" lvl="0" marL="0" rtl="0" algn="l">
              <a:lnSpc>
                <a:spcPct val="157143"/>
              </a:lnSpc>
              <a:spcBef>
                <a:spcPts val="0"/>
              </a:spcBef>
              <a:spcAft>
                <a:spcPts val="0"/>
              </a:spcAft>
              <a:buClr>
                <a:schemeClr val="dk1"/>
              </a:buClr>
              <a:buSzPts val="1100"/>
              <a:buFont typeface="Arial"/>
              <a:buNone/>
            </a:pPr>
            <a:r>
              <a:t/>
            </a:r>
            <a:endParaRPr b="0" sz="1100">
              <a:solidFill>
                <a:srgbClr val="383838"/>
              </a:solidFill>
            </a:endParaRPr>
          </a:p>
          <a:p>
            <a:pPr indent="0" lvl="0" marL="0" rtl="0" algn="l">
              <a:lnSpc>
                <a:spcPct val="157143"/>
              </a:lnSpc>
              <a:spcBef>
                <a:spcPts val="0"/>
              </a:spcBef>
              <a:spcAft>
                <a:spcPts val="0"/>
              </a:spcAft>
              <a:buClr>
                <a:schemeClr val="dk1"/>
              </a:buClr>
              <a:buSzPts val="1100"/>
              <a:buFont typeface="Arial"/>
              <a:buNone/>
            </a:pPr>
            <a:r>
              <a:t/>
            </a:r>
            <a:endParaRPr b="0" sz="1100">
              <a:solidFill>
                <a:srgbClr val="383838"/>
              </a:solidFill>
            </a:endParaRPr>
          </a:p>
          <a:p>
            <a:pPr indent="0" lvl="0" marL="0" rtl="0" algn="l">
              <a:lnSpc>
                <a:spcPct val="157143"/>
              </a:lnSpc>
              <a:spcBef>
                <a:spcPts val="0"/>
              </a:spcBef>
              <a:spcAft>
                <a:spcPts val="0"/>
              </a:spcAft>
              <a:buClr>
                <a:schemeClr val="dk1"/>
              </a:buClr>
              <a:buSzPts val="1100"/>
              <a:buFont typeface="Arial"/>
              <a:buNone/>
            </a:pPr>
            <a:r>
              <a:t/>
            </a:r>
            <a:endParaRPr b="0" sz="1100">
              <a:solidFill>
                <a:srgbClr val="383838"/>
              </a:solidFill>
            </a:endParaRPr>
          </a:p>
          <a:p>
            <a:pPr indent="0" lvl="0" marL="0" rtl="0" algn="l">
              <a:lnSpc>
                <a:spcPct val="157143"/>
              </a:lnSpc>
              <a:spcBef>
                <a:spcPts val="0"/>
              </a:spcBef>
              <a:spcAft>
                <a:spcPts val="0"/>
              </a:spcAft>
              <a:buClr>
                <a:schemeClr val="dk1"/>
              </a:buClr>
              <a:buSzPts val="1100"/>
              <a:buFont typeface="Arial"/>
              <a:buNone/>
            </a:pPr>
            <a:r>
              <a:rPr b="0" lang="en-US" sz="1100">
                <a:solidFill>
                  <a:srgbClr val="383838"/>
                </a:solidFill>
              </a:rPr>
              <a:t>Ref:- https://kubernetes.io/docs/concepts/overview/object-management-kubectl/declarative-config/</a:t>
            </a:r>
            <a:endParaRPr/>
          </a:p>
        </p:txBody>
      </p:sp>
      <p:sp>
        <p:nvSpPr>
          <p:cNvPr id="1181" name="Google Shape;1181;p171"/>
          <p:cNvSpPr txBox="1"/>
          <p:nvPr>
            <p:ph type="title"/>
          </p:nvPr>
        </p:nvSpPr>
        <p:spPr>
          <a:xfrm>
            <a:off x="589400" y="5117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Kubernetes </a:t>
            </a:r>
            <a:r>
              <a:rPr b="1" i="0" lang="en-US" sz="3600" u="none" cap="none" strike="noStrike">
                <a:solidFill>
                  <a:srgbClr val="000000"/>
                </a:solidFill>
                <a:latin typeface="Calibri"/>
                <a:ea typeface="Calibri"/>
                <a:cs typeface="Calibri"/>
                <a:sym typeface="Calibri"/>
              </a:rPr>
              <a:t>Security</a:t>
            </a:r>
            <a:endParaRPr b="1" i="0" sz="3600" u="none" cap="none" strike="noStrike">
              <a:solidFill>
                <a:srgbClr val="000000"/>
              </a:solidFill>
              <a:latin typeface="Calibri"/>
              <a:ea typeface="Calibri"/>
              <a:cs typeface="Calibri"/>
              <a:sym typeface="Calibri"/>
            </a:endParaRPr>
          </a:p>
        </p:txBody>
      </p:sp>
      <p:pic>
        <p:nvPicPr>
          <p:cNvPr id="1182" name="Google Shape;1182;p171"/>
          <p:cNvPicPr preferRelativeResize="0"/>
          <p:nvPr/>
        </p:nvPicPr>
        <p:blipFill>
          <a:blip r:embed="rId3">
            <a:alphaModFix/>
          </a:blip>
          <a:stretch>
            <a:fillRect/>
          </a:stretch>
        </p:blipFill>
        <p:spPr>
          <a:xfrm>
            <a:off x="510951" y="1293075"/>
            <a:ext cx="8417024" cy="4102625"/>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6" name="Shape 1186"/>
        <p:cNvGrpSpPr/>
        <p:nvPr/>
      </p:nvGrpSpPr>
      <p:grpSpPr>
        <a:xfrm>
          <a:off x="0" y="0"/>
          <a:ext cx="0" cy="0"/>
          <a:chOff x="0" y="0"/>
          <a:chExt cx="0" cy="0"/>
        </a:xfrm>
      </p:grpSpPr>
      <p:sp>
        <p:nvSpPr>
          <p:cNvPr id="1187" name="Google Shape;1187;p172"/>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Authentication Example</a:t>
            </a:r>
            <a:endParaRPr b="1" i="0" sz="3600" u="none" cap="none" strike="noStrike">
              <a:solidFill>
                <a:srgbClr val="000000"/>
              </a:solidFill>
              <a:latin typeface="Calibri"/>
              <a:ea typeface="Calibri"/>
              <a:cs typeface="Calibri"/>
              <a:sym typeface="Calibri"/>
            </a:endParaRPr>
          </a:p>
        </p:txBody>
      </p:sp>
      <p:pic>
        <p:nvPicPr>
          <p:cNvPr id="1188" name="Google Shape;1188;p172"/>
          <p:cNvPicPr preferRelativeResize="0"/>
          <p:nvPr/>
        </p:nvPicPr>
        <p:blipFill>
          <a:blip r:embed="rId3">
            <a:alphaModFix/>
          </a:blip>
          <a:stretch>
            <a:fillRect/>
          </a:stretch>
        </p:blipFill>
        <p:spPr>
          <a:xfrm>
            <a:off x="228600" y="1517022"/>
            <a:ext cx="8362948" cy="3891254"/>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2" name="Shape 1192"/>
        <p:cNvGrpSpPr/>
        <p:nvPr/>
      </p:nvGrpSpPr>
      <p:grpSpPr>
        <a:xfrm>
          <a:off x="0" y="0"/>
          <a:ext cx="0" cy="0"/>
          <a:chOff x="0" y="0"/>
          <a:chExt cx="0" cy="0"/>
        </a:xfrm>
      </p:grpSpPr>
      <p:sp>
        <p:nvSpPr>
          <p:cNvPr id="1193" name="Google Shape;1193;p173"/>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Authorization</a:t>
            </a:r>
            <a:r>
              <a:rPr lang="en-US">
                <a:solidFill>
                  <a:srgbClr val="000000"/>
                </a:solidFill>
              </a:rPr>
              <a:t> Example</a:t>
            </a:r>
            <a:endParaRPr b="1" i="0" sz="3600" u="none" cap="none" strike="noStrike">
              <a:solidFill>
                <a:srgbClr val="000000"/>
              </a:solidFill>
              <a:latin typeface="Calibri"/>
              <a:ea typeface="Calibri"/>
              <a:cs typeface="Calibri"/>
              <a:sym typeface="Calibri"/>
            </a:endParaRPr>
          </a:p>
        </p:txBody>
      </p:sp>
      <p:pic>
        <p:nvPicPr>
          <p:cNvPr id="1194" name="Google Shape;1194;p173"/>
          <p:cNvPicPr preferRelativeResize="0"/>
          <p:nvPr/>
        </p:nvPicPr>
        <p:blipFill>
          <a:blip r:embed="rId3">
            <a:alphaModFix/>
          </a:blip>
          <a:stretch>
            <a:fillRect/>
          </a:stretch>
        </p:blipFill>
        <p:spPr>
          <a:xfrm>
            <a:off x="152400" y="1676424"/>
            <a:ext cx="8839198" cy="3149576"/>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8" name="Shape 1198"/>
        <p:cNvGrpSpPr/>
        <p:nvPr/>
      </p:nvGrpSpPr>
      <p:grpSpPr>
        <a:xfrm>
          <a:off x="0" y="0"/>
          <a:ext cx="0" cy="0"/>
          <a:chOff x="0" y="0"/>
          <a:chExt cx="0" cy="0"/>
        </a:xfrm>
      </p:grpSpPr>
      <p:sp>
        <p:nvSpPr>
          <p:cNvPr id="1199" name="Google Shape;1199;p174"/>
          <p:cNvSpPr txBox="1"/>
          <p:nvPr>
            <p:ph type="title"/>
          </p:nvPr>
        </p:nvSpPr>
        <p:spPr>
          <a:xfrm>
            <a:off x="628650" y="-920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Admission Control</a:t>
            </a:r>
            <a:r>
              <a:rPr lang="en-US">
                <a:solidFill>
                  <a:srgbClr val="000000"/>
                </a:solidFill>
              </a:rPr>
              <a:t> Example</a:t>
            </a:r>
            <a:endParaRPr b="1" i="0" sz="3600" u="none" cap="none" strike="noStrike">
              <a:solidFill>
                <a:srgbClr val="000000"/>
              </a:solidFill>
              <a:latin typeface="Calibri"/>
              <a:ea typeface="Calibri"/>
              <a:cs typeface="Calibri"/>
              <a:sym typeface="Calibri"/>
            </a:endParaRPr>
          </a:p>
        </p:txBody>
      </p:sp>
      <p:sp>
        <p:nvSpPr>
          <p:cNvPr id="1200" name="Google Shape;1200;p174"/>
          <p:cNvSpPr txBox="1"/>
          <p:nvPr>
            <p:ph idx="1" type="body"/>
          </p:nvPr>
        </p:nvSpPr>
        <p:spPr>
          <a:xfrm>
            <a:off x="628650" y="846675"/>
            <a:ext cx="7886700" cy="4908900"/>
          </a:xfrm>
          <a:prstGeom prst="rect">
            <a:avLst/>
          </a:prstGeom>
          <a:noFill/>
          <a:ln>
            <a:noFill/>
          </a:ln>
        </p:spPr>
        <p:txBody>
          <a:bodyPr anchorCtr="0" anchor="t" bIns="45700" lIns="91425" spcFirstLastPara="1" rIns="91425" wrap="square" tIns="45700">
            <a:noAutofit/>
          </a:bodyPr>
          <a:lstStyle/>
          <a:p>
            <a:pPr indent="-368300" lvl="0" marL="457200" rtl="0" algn="l">
              <a:spcBef>
                <a:spcPts val="560"/>
              </a:spcBef>
              <a:spcAft>
                <a:spcPts val="0"/>
              </a:spcAft>
              <a:buClr>
                <a:srgbClr val="000000"/>
              </a:buClr>
              <a:buSzPts val="2200"/>
              <a:buChar char="-"/>
            </a:pPr>
            <a:r>
              <a:rPr b="0" lang="en-US" sz="2200">
                <a:highlight>
                  <a:srgbClr val="FFFFFF"/>
                </a:highlight>
              </a:rPr>
              <a:t>An admission controller is a piece of code that intercepts requests to the Kubernetes API server prior to persistence of the object, but after the request is authenticated and authorized. </a:t>
            </a:r>
            <a:endParaRPr b="0" sz="2200">
              <a:highlight>
                <a:srgbClr val="FFFFFF"/>
              </a:highlight>
            </a:endParaRPr>
          </a:p>
          <a:p>
            <a:pPr indent="-368300" lvl="0" marL="457200" rtl="0" algn="l">
              <a:spcBef>
                <a:spcPts val="0"/>
              </a:spcBef>
              <a:spcAft>
                <a:spcPts val="0"/>
              </a:spcAft>
              <a:buClr>
                <a:srgbClr val="000000"/>
              </a:buClr>
              <a:buSzPts val="2200"/>
              <a:buChar char="-"/>
            </a:pPr>
            <a:r>
              <a:rPr b="0" lang="en-US" sz="2200">
                <a:highlight>
                  <a:srgbClr val="FFFFFF"/>
                </a:highlight>
              </a:rPr>
              <a:t>may only be configured by the cluster administrator.</a:t>
            </a:r>
            <a:endParaRPr b="0" sz="2200">
              <a:highlight>
                <a:srgbClr val="FFFFFF"/>
              </a:highlight>
            </a:endParaRPr>
          </a:p>
          <a:p>
            <a:pPr indent="-368300" lvl="0" marL="457200" rtl="0" algn="l">
              <a:spcBef>
                <a:spcPts val="0"/>
              </a:spcBef>
              <a:spcAft>
                <a:spcPts val="0"/>
              </a:spcAft>
              <a:buClr>
                <a:srgbClr val="000000"/>
              </a:buClr>
              <a:buSzPts val="2200"/>
              <a:buFont typeface="Calibri"/>
              <a:buChar char="-"/>
            </a:pPr>
            <a:r>
              <a:rPr b="0" lang="en-US" sz="2200">
                <a:highlight>
                  <a:srgbClr val="FFFFFF"/>
                </a:highlight>
              </a:rPr>
              <a:t>Many advanced features in Kubernetes require an admission controller to be enabled in order to properly support the feature</a:t>
            </a:r>
            <a:endParaRPr b="0" sz="2200">
              <a:highlight>
                <a:srgbClr val="FFFFFF"/>
              </a:highlight>
            </a:endParaRPr>
          </a:p>
          <a:p>
            <a:pPr indent="-368300" lvl="0" marL="457200" rtl="0" algn="l">
              <a:spcBef>
                <a:spcPts val="0"/>
              </a:spcBef>
              <a:spcAft>
                <a:spcPts val="0"/>
              </a:spcAft>
              <a:buClr>
                <a:srgbClr val="000000"/>
              </a:buClr>
              <a:buSzPts val="2200"/>
              <a:buFont typeface="Calibri"/>
              <a:buChar char="-"/>
            </a:pPr>
            <a:r>
              <a:rPr b="0" lang="en-US" sz="2200">
                <a:highlight>
                  <a:srgbClr val="FFFFFF"/>
                </a:highlight>
              </a:rPr>
              <a:t>Admission controllers may be “validating”, “mutating”, or both. Mutating controllers may modify the objects they admit; validating controllers may not.</a:t>
            </a:r>
            <a:endParaRPr b="0" sz="2200">
              <a:highlight>
                <a:srgbClr val="FFFFFF"/>
              </a:highlight>
            </a:endParaRPr>
          </a:p>
          <a:p>
            <a:pPr indent="0" lvl="0" marL="914400" rtl="0" algn="l">
              <a:spcBef>
                <a:spcPts val="640"/>
              </a:spcBef>
              <a:spcAft>
                <a:spcPts val="0"/>
              </a:spcAft>
              <a:buNone/>
            </a:pPr>
            <a:r>
              <a:t/>
            </a:r>
            <a:endParaRPr b="0" sz="2200"/>
          </a:p>
          <a:p>
            <a:pPr indent="0" lvl="0" marL="914400" rtl="0" algn="l">
              <a:spcBef>
                <a:spcPts val="640"/>
              </a:spcBef>
              <a:spcAft>
                <a:spcPts val="0"/>
              </a:spcAft>
              <a:buNone/>
            </a:pPr>
            <a:r>
              <a:t/>
            </a:r>
            <a:endParaRPr b="0" sz="2200"/>
          </a:p>
          <a:p>
            <a:pPr indent="0" lvl="0" marL="0" rtl="0" algn="l">
              <a:spcBef>
                <a:spcPts val="640"/>
              </a:spcBef>
              <a:spcAft>
                <a:spcPts val="0"/>
              </a:spcAft>
              <a:buNone/>
            </a:pPr>
            <a:r>
              <a:rPr lang="en-US" sz="1100"/>
              <a:t>Ref:- </a:t>
            </a:r>
            <a:r>
              <a:rPr lang="en-US" sz="1100" u="sng">
                <a:solidFill>
                  <a:schemeClr val="hlink"/>
                </a:solidFill>
                <a:hlinkClick r:id="rId3"/>
              </a:rPr>
              <a:t>https://kubernetes.io/docs/reference/access-authn-authz/admission-controllers/#what-does-each-admission-controller-do</a:t>
            </a:r>
            <a:r>
              <a:rPr lang="en-US" sz="1100"/>
              <a:t> </a:t>
            </a:r>
            <a:endParaRPr sz="11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t/>
            </a:r>
            <a:endParaRPr b="1" i="0" sz="2200" u="none" cap="none" strike="noStrike">
              <a:solidFill>
                <a:schemeClr val="dk1"/>
              </a:solidFill>
              <a:latin typeface="Calibri"/>
              <a:ea typeface="Calibri"/>
              <a:cs typeface="Calibri"/>
              <a:sym typeface="Calibri"/>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5" name="Shape 1205"/>
        <p:cNvGrpSpPr/>
        <p:nvPr/>
      </p:nvGrpSpPr>
      <p:grpSpPr>
        <a:xfrm>
          <a:off x="0" y="0"/>
          <a:ext cx="0" cy="0"/>
          <a:chOff x="0" y="0"/>
          <a:chExt cx="0" cy="0"/>
        </a:xfrm>
      </p:grpSpPr>
      <p:sp>
        <p:nvSpPr>
          <p:cNvPr id="1206" name="Google Shape;1206;p175"/>
          <p:cNvSpPr txBox="1"/>
          <p:nvPr>
            <p:ph type="title"/>
          </p:nvPr>
        </p:nvSpPr>
        <p:spPr>
          <a:xfrm>
            <a:off x="628650" y="-158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Networking</a:t>
            </a:r>
            <a:endParaRPr b="1" i="0" sz="3600" u="none" cap="none" strike="noStrike">
              <a:solidFill>
                <a:srgbClr val="000000"/>
              </a:solidFill>
              <a:latin typeface="Calibri"/>
              <a:ea typeface="Calibri"/>
              <a:cs typeface="Calibri"/>
              <a:sym typeface="Calibri"/>
            </a:endParaRPr>
          </a:p>
        </p:txBody>
      </p:sp>
      <p:sp>
        <p:nvSpPr>
          <p:cNvPr id="1207" name="Google Shape;1207;p175"/>
          <p:cNvSpPr txBox="1"/>
          <p:nvPr>
            <p:ph idx="1" type="body"/>
          </p:nvPr>
        </p:nvSpPr>
        <p:spPr>
          <a:xfrm>
            <a:off x="457200" y="990600"/>
            <a:ext cx="5181600" cy="5041800"/>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accent3"/>
              </a:buClr>
              <a:buSzPts val="2232"/>
              <a:buFont typeface="Noto Sans Symbols"/>
              <a:buNone/>
            </a:pPr>
            <a:r>
              <a:rPr b="0" i="0" lang="en-US" sz="2200" u="none" cap="none" strike="noStrike">
                <a:solidFill>
                  <a:schemeClr val="dk1"/>
                </a:solidFill>
                <a:latin typeface="Calibri"/>
                <a:ea typeface="Calibri"/>
                <a:cs typeface="Calibri"/>
                <a:sym typeface="Calibri"/>
              </a:rPr>
              <a:t>Kubernetes assumes that pods can communicate with other pods, regardless of host</a:t>
            </a:r>
            <a:endParaRPr b="1" i="0" sz="2200" u="none" cap="none" strike="noStrike">
              <a:solidFill>
                <a:schemeClr val="dk1"/>
              </a:solidFill>
              <a:latin typeface="Calibri"/>
              <a:ea typeface="Calibri"/>
              <a:cs typeface="Calibri"/>
              <a:sym typeface="Calibri"/>
            </a:endParaRPr>
          </a:p>
          <a:p>
            <a:pPr indent="-455168" lvl="0" marL="457200" marR="0" rtl="0" algn="l">
              <a:lnSpc>
                <a:spcPct val="70000"/>
              </a:lnSpc>
              <a:spcBef>
                <a:spcPts val="496"/>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Kubernetes requires</a:t>
            </a:r>
            <a:endParaRPr b="1" i="0" sz="2200" u="none" cap="none" strike="noStrike">
              <a:solidFill>
                <a:schemeClr val="dk1"/>
              </a:solidFill>
              <a:latin typeface="Calibri"/>
              <a:ea typeface="Calibri"/>
              <a:cs typeface="Calibri"/>
              <a:sym typeface="Calibri"/>
            </a:endParaRPr>
          </a:p>
          <a:p>
            <a:pPr indent="-472884" lvl="1" marL="914400" marR="0" rtl="0" algn="l">
              <a:lnSpc>
                <a:spcPct val="70000"/>
              </a:lnSpc>
              <a:spcBef>
                <a:spcPts val="434"/>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All containers to communicate with other containers without NAT</a:t>
            </a:r>
            <a:endParaRPr b="1" i="0" sz="2200" u="none" cap="none" strike="noStrike">
              <a:solidFill>
                <a:schemeClr val="dk1"/>
              </a:solidFill>
              <a:latin typeface="Calibri"/>
              <a:ea typeface="Calibri"/>
              <a:cs typeface="Calibri"/>
              <a:sym typeface="Calibri"/>
            </a:endParaRPr>
          </a:p>
          <a:p>
            <a:pPr indent="-472884" lvl="1" marL="914400" marR="0" rtl="0" algn="l">
              <a:lnSpc>
                <a:spcPct val="70000"/>
              </a:lnSpc>
              <a:spcBef>
                <a:spcPts val="434"/>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All nodes can communicate with all containers without NAT</a:t>
            </a:r>
            <a:endParaRPr b="1" i="0" sz="2200" u="none" cap="none" strike="noStrike">
              <a:solidFill>
                <a:schemeClr val="dk1"/>
              </a:solidFill>
              <a:latin typeface="Calibri"/>
              <a:ea typeface="Calibri"/>
              <a:cs typeface="Calibri"/>
              <a:sym typeface="Calibri"/>
            </a:endParaRPr>
          </a:p>
          <a:p>
            <a:pPr indent="-472884" lvl="1" marL="914400" marR="0" rtl="0" algn="l">
              <a:lnSpc>
                <a:spcPct val="70000"/>
              </a:lnSpc>
              <a:spcBef>
                <a:spcPts val="434"/>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IP that container sees itself as is the same as others see it</a:t>
            </a:r>
            <a:endParaRPr b="1" i="0" sz="2200" u="none" cap="none" strike="noStrike">
              <a:solidFill>
                <a:schemeClr val="dk1"/>
              </a:solidFill>
              <a:latin typeface="Calibri"/>
              <a:ea typeface="Calibri"/>
              <a:cs typeface="Calibri"/>
              <a:sym typeface="Calibri"/>
            </a:endParaRPr>
          </a:p>
          <a:p>
            <a:pPr indent="0" lvl="0" marL="0" marR="0" rtl="0" algn="l">
              <a:lnSpc>
                <a:spcPct val="70000"/>
              </a:lnSpc>
              <a:spcBef>
                <a:spcPts val="496"/>
              </a:spcBef>
              <a:spcAft>
                <a:spcPts val="0"/>
              </a:spcAft>
              <a:buClr>
                <a:schemeClr val="accent3"/>
              </a:buClr>
              <a:buSzPts val="2232"/>
              <a:buFont typeface="Noto Sans Symbols"/>
              <a:buNone/>
            </a:pPr>
            <a:r>
              <a:rPr b="0" i="0" lang="en-US" sz="2200" u="none" cap="none" strike="noStrike">
                <a:solidFill>
                  <a:schemeClr val="dk1"/>
                </a:solidFill>
                <a:latin typeface="Calibri"/>
                <a:ea typeface="Calibri"/>
                <a:cs typeface="Calibri"/>
                <a:sym typeface="Calibri"/>
              </a:rPr>
              <a:t>In practice, Kubernetes cannot be installed simply with Docker. It usually requires a networking layer such as Weave, Flannel, etc</a:t>
            </a:r>
            <a:endParaRPr b="0" i="0" sz="2200" u="none" cap="none" strike="noStrike">
              <a:solidFill>
                <a:schemeClr val="dk1"/>
              </a:solidFill>
              <a:latin typeface="Calibri"/>
              <a:ea typeface="Calibri"/>
              <a:cs typeface="Calibri"/>
              <a:sym typeface="Calibri"/>
            </a:endParaRPr>
          </a:p>
        </p:txBody>
      </p:sp>
      <p:pic>
        <p:nvPicPr>
          <p:cNvPr id="1208" name="Google Shape;1208;p175"/>
          <p:cNvPicPr preferRelativeResize="0"/>
          <p:nvPr/>
        </p:nvPicPr>
        <p:blipFill rotWithShape="1">
          <a:blip r:embed="rId3">
            <a:alphaModFix/>
          </a:blip>
          <a:srcRect b="0" l="0" r="0" t="0"/>
          <a:stretch/>
        </p:blipFill>
        <p:spPr>
          <a:xfrm>
            <a:off x="5757718" y="2400299"/>
            <a:ext cx="3365500" cy="2286000"/>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3" name="Shape 1213"/>
        <p:cNvGrpSpPr/>
        <p:nvPr/>
      </p:nvGrpSpPr>
      <p:grpSpPr>
        <a:xfrm>
          <a:off x="0" y="0"/>
          <a:ext cx="0" cy="0"/>
          <a:chOff x="0" y="0"/>
          <a:chExt cx="0" cy="0"/>
        </a:xfrm>
      </p:grpSpPr>
      <p:sp>
        <p:nvSpPr>
          <p:cNvPr id="1214" name="Google Shape;1214;p176"/>
          <p:cNvSpPr txBox="1"/>
          <p:nvPr>
            <p:ph type="title"/>
          </p:nvPr>
        </p:nvSpPr>
        <p:spPr>
          <a:xfrm>
            <a:off x="628650" y="-158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a:t>
            </a:r>
            <a:r>
              <a:rPr lang="en-US">
                <a:solidFill>
                  <a:srgbClr val="000000"/>
                </a:solidFill>
              </a:rPr>
              <a:t>Do’s and Don’ts</a:t>
            </a:r>
            <a:endParaRPr b="1" i="0" sz="3600" u="none" cap="none" strike="noStrike">
              <a:solidFill>
                <a:srgbClr val="000000"/>
              </a:solidFill>
              <a:latin typeface="Calibri"/>
              <a:ea typeface="Calibri"/>
              <a:cs typeface="Calibri"/>
              <a:sym typeface="Calibri"/>
            </a:endParaRPr>
          </a:p>
        </p:txBody>
      </p:sp>
      <p:sp>
        <p:nvSpPr>
          <p:cNvPr id="1215" name="Google Shape;1215;p176"/>
          <p:cNvSpPr txBox="1"/>
          <p:nvPr>
            <p:ph idx="1" type="body"/>
          </p:nvPr>
        </p:nvSpPr>
        <p:spPr>
          <a:xfrm>
            <a:off x="457200" y="990600"/>
            <a:ext cx="8261100" cy="50418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70000"/>
              </a:lnSpc>
              <a:spcBef>
                <a:spcPts val="496"/>
              </a:spcBef>
              <a:spcAft>
                <a:spcPts val="0"/>
              </a:spcAft>
              <a:buClr>
                <a:srgbClr val="000000"/>
              </a:buClr>
              <a:buSzPts val="2200"/>
              <a:buChar char="-"/>
            </a:pPr>
            <a:r>
              <a:rPr b="0" lang="en-US" sz="2200"/>
              <a:t>Decide what is the best setup for your kubernetes environment</a:t>
            </a:r>
            <a:endParaRPr b="0" sz="2200"/>
          </a:p>
          <a:p>
            <a:pPr indent="-368300" lvl="0" marL="457200" marR="0" rtl="0" algn="l">
              <a:lnSpc>
                <a:spcPct val="70000"/>
              </a:lnSpc>
              <a:spcBef>
                <a:spcPts val="0"/>
              </a:spcBef>
              <a:spcAft>
                <a:spcPts val="0"/>
              </a:spcAft>
              <a:buClr>
                <a:srgbClr val="000000"/>
              </a:buClr>
              <a:buSzPts val="2200"/>
              <a:buChar char="-"/>
            </a:pPr>
            <a:r>
              <a:rPr b="0" lang="en-US" sz="2200"/>
              <a:t>For easy </a:t>
            </a:r>
            <a:r>
              <a:rPr b="0" lang="en-US" sz="2200"/>
              <a:t>provisioning</a:t>
            </a:r>
            <a:r>
              <a:rPr b="0" lang="en-US" sz="2200"/>
              <a:t> and testing Minikube comes handy, so does Kubeadm</a:t>
            </a:r>
            <a:endParaRPr b="0" sz="2200"/>
          </a:p>
          <a:p>
            <a:pPr indent="-368300" lvl="0" marL="457200" marR="0" rtl="0" algn="l">
              <a:lnSpc>
                <a:spcPct val="70000"/>
              </a:lnSpc>
              <a:spcBef>
                <a:spcPts val="0"/>
              </a:spcBef>
              <a:spcAft>
                <a:spcPts val="0"/>
              </a:spcAft>
              <a:buClr>
                <a:srgbClr val="000000"/>
              </a:buClr>
              <a:buSzPts val="2200"/>
              <a:buChar char="-"/>
            </a:pPr>
            <a:r>
              <a:rPr b="0" lang="en-US" sz="2200"/>
              <a:t>Use namespaces and Labels for efficient usage of defining your objects</a:t>
            </a:r>
            <a:endParaRPr b="0" sz="2200"/>
          </a:p>
          <a:p>
            <a:pPr indent="-368300" lvl="0" marL="457200" marR="0" rtl="0" algn="l">
              <a:lnSpc>
                <a:spcPct val="70000"/>
              </a:lnSpc>
              <a:spcBef>
                <a:spcPts val="0"/>
              </a:spcBef>
              <a:spcAft>
                <a:spcPts val="0"/>
              </a:spcAft>
              <a:buClr>
                <a:srgbClr val="000000"/>
              </a:buClr>
              <a:buSzPts val="2200"/>
              <a:buChar char="-"/>
            </a:pPr>
            <a:r>
              <a:rPr b="0" lang="en-US" sz="2200"/>
              <a:t>Always use config files, or Declarative syntax depending on the teams updating configs</a:t>
            </a:r>
            <a:endParaRPr b="0" sz="2200"/>
          </a:p>
          <a:p>
            <a:pPr indent="-368300" lvl="0" marL="457200" marR="0" rtl="0" algn="l">
              <a:lnSpc>
                <a:spcPct val="70000"/>
              </a:lnSpc>
              <a:spcBef>
                <a:spcPts val="0"/>
              </a:spcBef>
              <a:spcAft>
                <a:spcPts val="0"/>
              </a:spcAft>
              <a:buClr>
                <a:srgbClr val="000000"/>
              </a:buClr>
              <a:buSzPts val="2200"/>
              <a:buChar char="-"/>
            </a:pPr>
            <a:r>
              <a:rPr b="0" lang="en-US" sz="2200"/>
              <a:t>Use Resource quotas , for better management of hardware resources - </a:t>
            </a:r>
            <a:r>
              <a:rPr b="0" lang="en-US" sz="2200" u="sng">
                <a:solidFill>
                  <a:schemeClr val="hlink"/>
                </a:solidFill>
                <a:hlinkClick r:id="rId3"/>
              </a:rPr>
              <a:t>https://kubernetes.io/docs/concepts/policy/resource-quotas/</a:t>
            </a:r>
            <a:r>
              <a:rPr b="0" lang="en-US" sz="2200"/>
              <a:t> </a:t>
            </a:r>
            <a:endParaRPr b="0" sz="2200"/>
          </a:p>
          <a:p>
            <a:pPr indent="-368300" lvl="0" marL="457200" marR="0" rtl="0" algn="l">
              <a:lnSpc>
                <a:spcPct val="70000"/>
              </a:lnSpc>
              <a:spcBef>
                <a:spcPts val="0"/>
              </a:spcBef>
              <a:spcAft>
                <a:spcPts val="0"/>
              </a:spcAft>
              <a:buClr>
                <a:srgbClr val="000000"/>
              </a:buClr>
              <a:buSzPts val="2200"/>
              <a:buChar char="-"/>
            </a:pPr>
            <a:r>
              <a:rPr b="0" lang="en-US" sz="2200"/>
              <a:t>For quick testing Nodeports are good, but LoadBalancers and Ingress are better options for production level settings</a:t>
            </a:r>
            <a:endParaRPr b="0" sz="2200"/>
          </a:p>
          <a:p>
            <a:pPr indent="-368300" lvl="0" marL="457200" marR="0" rtl="0" algn="l">
              <a:lnSpc>
                <a:spcPct val="70000"/>
              </a:lnSpc>
              <a:spcBef>
                <a:spcPts val="0"/>
              </a:spcBef>
              <a:spcAft>
                <a:spcPts val="0"/>
              </a:spcAft>
              <a:buClr>
                <a:srgbClr val="000000"/>
              </a:buClr>
              <a:buSzPts val="2200"/>
              <a:buChar char="-"/>
            </a:pPr>
            <a:r>
              <a:rPr b="0" lang="en-US" sz="2200"/>
              <a:t>Logs should always go to PV’s and for better management use PVCs</a:t>
            </a:r>
            <a:endParaRPr b="0" sz="2200"/>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0" name="Shape 1220"/>
        <p:cNvGrpSpPr/>
        <p:nvPr/>
      </p:nvGrpSpPr>
      <p:grpSpPr>
        <a:xfrm>
          <a:off x="0" y="0"/>
          <a:ext cx="0" cy="0"/>
          <a:chOff x="0" y="0"/>
          <a:chExt cx="0" cy="0"/>
        </a:xfrm>
      </p:grpSpPr>
      <p:sp>
        <p:nvSpPr>
          <p:cNvPr id="1221" name="Google Shape;1221;p177"/>
          <p:cNvSpPr txBox="1"/>
          <p:nvPr>
            <p:ph type="title"/>
          </p:nvPr>
        </p:nvSpPr>
        <p:spPr>
          <a:xfrm>
            <a:off x="628650" y="-2444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a:t>
            </a:r>
            <a:r>
              <a:rPr lang="en-US">
                <a:solidFill>
                  <a:srgbClr val="000000"/>
                </a:solidFill>
              </a:rPr>
              <a:t>Do’s and Don’ts</a:t>
            </a:r>
            <a:endParaRPr b="1" i="0" sz="3600" u="none" cap="none" strike="noStrike">
              <a:solidFill>
                <a:srgbClr val="000000"/>
              </a:solidFill>
              <a:latin typeface="Calibri"/>
              <a:ea typeface="Calibri"/>
              <a:cs typeface="Calibri"/>
              <a:sym typeface="Calibri"/>
            </a:endParaRPr>
          </a:p>
        </p:txBody>
      </p:sp>
      <p:sp>
        <p:nvSpPr>
          <p:cNvPr id="1222" name="Google Shape;1222;p177"/>
          <p:cNvSpPr txBox="1"/>
          <p:nvPr>
            <p:ph idx="1" type="body"/>
          </p:nvPr>
        </p:nvSpPr>
        <p:spPr>
          <a:xfrm>
            <a:off x="457200" y="609600"/>
            <a:ext cx="8261100" cy="50418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70000"/>
              </a:lnSpc>
              <a:spcBef>
                <a:spcPts val="496"/>
              </a:spcBef>
              <a:spcAft>
                <a:spcPts val="0"/>
              </a:spcAft>
              <a:buClr>
                <a:srgbClr val="000000"/>
              </a:buClr>
              <a:buSzPts val="2200"/>
              <a:buChar char="-"/>
            </a:pPr>
            <a:r>
              <a:rPr b="0" lang="en-US" sz="2200"/>
              <a:t>Microservices Architecture follow the 12-step rule</a:t>
            </a:r>
            <a:endParaRPr b="0" sz="2200"/>
          </a:p>
          <a:p>
            <a:pPr indent="-368300" lvl="0" marL="457200" marR="0" rtl="0" algn="l">
              <a:lnSpc>
                <a:spcPct val="70000"/>
              </a:lnSpc>
              <a:spcBef>
                <a:spcPts val="0"/>
              </a:spcBef>
              <a:spcAft>
                <a:spcPts val="0"/>
              </a:spcAft>
              <a:buClr>
                <a:srgbClr val="000000"/>
              </a:buClr>
              <a:buSzPts val="2200"/>
              <a:buChar char="-"/>
            </a:pPr>
            <a:r>
              <a:rPr b="0" lang="en-US" sz="2200"/>
              <a:t>Always use controllers , rather than pods</a:t>
            </a:r>
            <a:endParaRPr b="0" sz="2200"/>
          </a:p>
          <a:p>
            <a:pPr indent="-368300" lvl="0" marL="457200" marR="0" rtl="0" algn="l">
              <a:lnSpc>
                <a:spcPct val="70000"/>
              </a:lnSpc>
              <a:spcBef>
                <a:spcPts val="0"/>
              </a:spcBef>
              <a:spcAft>
                <a:spcPts val="0"/>
              </a:spcAft>
              <a:buClr>
                <a:srgbClr val="000000"/>
              </a:buClr>
              <a:buSzPts val="2200"/>
              <a:buChar char="-"/>
            </a:pPr>
            <a:r>
              <a:rPr b="0" lang="en-US" sz="2200"/>
              <a:t>Always version control your code and config files</a:t>
            </a:r>
            <a:endParaRPr b="0" sz="2200"/>
          </a:p>
          <a:p>
            <a:pPr indent="-368300" lvl="0" marL="457200" marR="0" rtl="0" algn="l">
              <a:lnSpc>
                <a:spcPct val="100000"/>
              </a:lnSpc>
              <a:spcBef>
                <a:spcPts val="0"/>
              </a:spcBef>
              <a:spcAft>
                <a:spcPts val="0"/>
              </a:spcAft>
              <a:buClr>
                <a:srgbClr val="000000"/>
              </a:buClr>
              <a:buSzPts val="2200"/>
              <a:buFont typeface="Calibri"/>
              <a:buChar char="-"/>
            </a:pPr>
            <a:r>
              <a:rPr b="0" lang="en-US" sz="2200"/>
              <a:t>if in confusion use fluentd for logging</a:t>
            </a:r>
            <a:endParaRPr b="0" sz="2200"/>
          </a:p>
          <a:p>
            <a:pPr indent="-368300" lvl="0" marL="457200" rtl="0" algn="l">
              <a:lnSpc>
                <a:spcPct val="100000"/>
              </a:lnSpc>
              <a:spcBef>
                <a:spcPts val="0"/>
              </a:spcBef>
              <a:spcAft>
                <a:spcPts val="0"/>
              </a:spcAft>
              <a:buClr>
                <a:srgbClr val="000000"/>
              </a:buClr>
              <a:buSzPts val="2200"/>
              <a:buChar char="-"/>
            </a:pPr>
            <a:r>
              <a:rPr b="0" lang="en-US" sz="2200">
                <a:solidFill>
                  <a:srgbClr val="383838"/>
                </a:solidFill>
              </a:rPr>
              <a:t>Cluster Federation helps to sync resources into multiple clusters , cross cluster discovery- </a:t>
            </a:r>
            <a:r>
              <a:rPr lang="en-US" sz="2200">
                <a:solidFill>
                  <a:srgbClr val="383838"/>
                </a:solidFill>
              </a:rPr>
              <a:t>Kubefed </a:t>
            </a:r>
            <a:endParaRPr b="0" sz="2200">
              <a:solidFill>
                <a:srgbClr val="383838"/>
              </a:solidFill>
            </a:endParaRPr>
          </a:p>
          <a:p>
            <a:pPr indent="-368300" lvl="0" marL="457200" rtl="0" algn="l">
              <a:lnSpc>
                <a:spcPct val="100000"/>
              </a:lnSpc>
              <a:spcBef>
                <a:spcPts val="0"/>
              </a:spcBef>
              <a:spcAft>
                <a:spcPts val="0"/>
              </a:spcAft>
              <a:buClr>
                <a:srgbClr val="000000"/>
              </a:buClr>
              <a:buSzPts val="2200"/>
              <a:buChar char="-"/>
            </a:pPr>
            <a:r>
              <a:rPr lang="en-US" sz="2200">
                <a:solidFill>
                  <a:srgbClr val="383838"/>
                </a:solidFill>
              </a:rPr>
              <a:t>Kompose </a:t>
            </a:r>
            <a:r>
              <a:rPr b="0" lang="en-US" sz="2200">
                <a:solidFill>
                  <a:srgbClr val="383838"/>
                </a:solidFill>
              </a:rPr>
              <a:t> converts docker compose file into kubernetes objects like deployments, and services, </a:t>
            </a:r>
            <a:endParaRPr b="0" sz="2200">
              <a:solidFill>
                <a:srgbClr val="383838"/>
              </a:solidFill>
            </a:endParaRPr>
          </a:p>
          <a:p>
            <a:pPr indent="-368300" lvl="0" marL="457200" rtl="0" algn="l">
              <a:lnSpc>
                <a:spcPct val="100000"/>
              </a:lnSpc>
              <a:spcBef>
                <a:spcPts val="0"/>
              </a:spcBef>
              <a:spcAft>
                <a:spcPts val="0"/>
              </a:spcAft>
              <a:buClr>
                <a:srgbClr val="000000"/>
              </a:buClr>
              <a:buSzPts val="2200"/>
              <a:buChar char="-"/>
            </a:pPr>
            <a:r>
              <a:rPr lang="en-US" sz="2200">
                <a:solidFill>
                  <a:srgbClr val="383838"/>
                </a:solidFill>
              </a:rPr>
              <a:t>Helm </a:t>
            </a:r>
            <a:r>
              <a:rPr b="0" lang="en-US" sz="2200">
                <a:solidFill>
                  <a:srgbClr val="383838"/>
                </a:solidFill>
              </a:rPr>
              <a:t>- streamlines installation and management of kubernetes cluster, its like the package manager for kubernetes, contains chart.yaml, template and values.yaml, provides 3 most important things - helps in creating </a:t>
            </a:r>
            <a:r>
              <a:rPr lang="en-US" sz="2200">
                <a:solidFill>
                  <a:srgbClr val="383838"/>
                </a:solidFill>
              </a:rPr>
              <a:t>templates</a:t>
            </a:r>
            <a:r>
              <a:rPr b="0" lang="en-US" sz="2200">
                <a:solidFill>
                  <a:srgbClr val="383838"/>
                </a:solidFill>
              </a:rPr>
              <a:t>, </a:t>
            </a:r>
            <a:r>
              <a:rPr lang="en-US" sz="2200">
                <a:solidFill>
                  <a:srgbClr val="383838"/>
                </a:solidFill>
              </a:rPr>
              <a:t>versioning</a:t>
            </a:r>
            <a:r>
              <a:rPr b="0" lang="en-US" sz="2200">
                <a:solidFill>
                  <a:srgbClr val="383838"/>
                </a:solidFill>
              </a:rPr>
              <a:t> and rolled back and tracked, </a:t>
            </a:r>
            <a:r>
              <a:rPr lang="en-US" sz="2200">
                <a:solidFill>
                  <a:srgbClr val="383838"/>
                </a:solidFill>
              </a:rPr>
              <a:t>application packaging. </a:t>
            </a:r>
            <a:endParaRPr b="0" sz="2200"/>
          </a:p>
          <a:p>
            <a:pPr indent="-368300" lvl="0" marL="457200" marR="0" rtl="0" algn="l">
              <a:lnSpc>
                <a:spcPct val="100000"/>
              </a:lnSpc>
              <a:spcBef>
                <a:spcPts val="0"/>
              </a:spcBef>
              <a:spcAft>
                <a:spcPts val="0"/>
              </a:spcAft>
              <a:buClr>
                <a:srgbClr val="000000"/>
              </a:buClr>
              <a:buSzPts val="2200"/>
              <a:buChar char="-"/>
            </a:pPr>
            <a:r>
              <a:rPr b="0" lang="en-US" sz="2200"/>
              <a:t>Kubernetes Documentation are the best resource whenever in doubt. - </a:t>
            </a:r>
            <a:r>
              <a:rPr b="0" lang="en-US" sz="2200" u="sng">
                <a:solidFill>
                  <a:schemeClr val="hlink"/>
                </a:solidFill>
                <a:hlinkClick r:id="rId3"/>
              </a:rPr>
              <a:t>https://kubernetes.io/docs/reference/</a:t>
            </a:r>
            <a:r>
              <a:rPr b="0" lang="en-US" sz="2200"/>
              <a:t> and </a:t>
            </a:r>
            <a:r>
              <a:rPr b="0" lang="en-US" sz="2200" u="sng">
                <a:solidFill>
                  <a:schemeClr val="hlink"/>
                </a:solidFill>
                <a:hlinkClick r:id="rId4"/>
              </a:rPr>
              <a:t>https://kubernetes.io/docs/concepts/</a:t>
            </a:r>
            <a:r>
              <a:rPr b="0" lang="en-US" sz="2200"/>
              <a:t> </a:t>
            </a:r>
            <a:endParaRPr b="0" sz="2200"/>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6" name="Shape 1226"/>
        <p:cNvGrpSpPr/>
        <p:nvPr/>
      </p:nvGrpSpPr>
      <p:grpSpPr>
        <a:xfrm>
          <a:off x="0" y="0"/>
          <a:ext cx="0" cy="0"/>
          <a:chOff x="0" y="0"/>
          <a:chExt cx="0" cy="0"/>
        </a:xfrm>
      </p:grpSpPr>
      <p:sp>
        <p:nvSpPr>
          <p:cNvPr id="1227" name="Google Shape;1227;p178"/>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Kubernetes - Multiple Nodes Demo </a:t>
            </a:r>
            <a:endParaRPr b="1" i="0" sz="3600" u="none" cap="none" strike="noStrike">
              <a:solidFill>
                <a:srgbClr val="000000"/>
              </a:solidFill>
              <a:latin typeface="Calibri"/>
              <a:ea typeface="Calibri"/>
              <a:cs typeface="Calibri"/>
              <a:sym typeface="Calibri"/>
            </a:endParaRPr>
          </a:p>
        </p:txBody>
      </p:sp>
      <p:sp>
        <p:nvSpPr>
          <p:cNvPr id="1228" name="Google Shape;1228;p178"/>
          <p:cNvSpPr txBox="1"/>
          <p:nvPr>
            <p:ph idx="1" type="body"/>
          </p:nvPr>
        </p:nvSpPr>
        <p:spPr>
          <a:xfrm>
            <a:off x="457200" y="1524000"/>
            <a:ext cx="8153400" cy="4495800"/>
          </a:xfrm>
          <a:prstGeom prst="rect">
            <a:avLst/>
          </a:prstGeom>
          <a:noFill/>
          <a:ln>
            <a:noFill/>
          </a:ln>
        </p:spPr>
        <p:txBody>
          <a:bodyPr anchorCtr="0" anchor="t" bIns="45700" lIns="91425" spcFirstLastPara="1" rIns="91425" wrap="square" tIns="45700">
            <a:noAutofit/>
          </a:bodyPr>
          <a:lstStyle/>
          <a:p>
            <a:pPr indent="-414019" lvl="0" marL="457200" marR="0" rtl="0" algn="l">
              <a:lnSpc>
                <a:spcPct val="90000"/>
              </a:lnSpc>
              <a:spcBef>
                <a:spcPts val="640"/>
              </a:spcBef>
              <a:spcAft>
                <a:spcPts val="0"/>
              </a:spcAft>
              <a:buClr>
                <a:srgbClr val="000000"/>
              </a:buClr>
              <a:buSzPts val="2200"/>
              <a:buFont typeface="Noto Sans Symbols"/>
              <a:buChar char="▪"/>
            </a:pPr>
            <a:r>
              <a:rPr b="0" lang="en-US" sz="2200"/>
              <a:t>Create a Node (EC2) and join the master</a:t>
            </a:r>
            <a:endParaRPr b="0" sz="2200"/>
          </a:p>
          <a:p>
            <a:pPr indent="-414019" lvl="0" marL="457200" marR="0" rtl="0" algn="l">
              <a:lnSpc>
                <a:spcPct val="90000"/>
              </a:lnSpc>
              <a:spcBef>
                <a:spcPts val="640"/>
              </a:spcBef>
              <a:spcAft>
                <a:spcPts val="0"/>
              </a:spcAft>
              <a:buClr>
                <a:srgbClr val="000000"/>
              </a:buClr>
              <a:buSzPts val="2200"/>
              <a:buFont typeface="Noto Sans Symbols"/>
              <a:buChar char="▪"/>
            </a:pPr>
            <a:r>
              <a:rPr b="0" lang="en-US" sz="2200"/>
              <a:t>We should see 2 nodes now</a:t>
            </a:r>
            <a:endParaRPr b="0" sz="2200"/>
          </a:p>
          <a:p>
            <a:pPr indent="-414019" lvl="0" marL="457200" marR="0" rtl="0" algn="l">
              <a:lnSpc>
                <a:spcPct val="90000"/>
              </a:lnSpc>
              <a:spcBef>
                <a:spcPts val="640"/>
              </a:spcBef>
              <a:spcAft>
                <a:spcPts val="0"/>
              </a:spcAft>
              <a:buClr>
                <a:srgbClr val="000000"/>
              </a:buClr>
              <a:buSzPts val="2200"/>
              <a:buFont typeface="Noto Sans Symbols"/>
              <a:buChar char="▪"/>
            </a:pPr>
            <a:r>
              <a:rPr b="0" lang="en-US" sz="2200"/>
              <a:t>Lets create a deployment with 3 replicas and see the placement of pods</a:t>
            </a:r>
            <a:endParaRPr b="0" sz="2200"/>
          </a:p>
          <a:p>
            <a:pPr indent="-414019" lvl="0" marL="457200" marR="0" rtl="0" algn="l">
              <a:lnSpc>
                <a:spcPct val="90000"/>
              </a:lnSpc>
              <a:spcBef>
                <a:spcPts val="640"/>
              </a:spcBef>
              <a:spcAft>
                <a:spcPts val="0"/>
              </a:spcAft>
              <a:buClr>
                <a:srgbClr val="000000"/>
              </a:buClr>
              <a:buSzPts val="2200"/>
              <a:buFont typeface="Noto Sans Symbols"/>
              <a:buChar char="▪"/>
            </a:pPr>
            <a:r>
              <a:rPr b="0" lang="en-US" sz="2200"/>
              <a:t>lets scale the deployment and see how it does</a:t>
            </a:r>
            <a:endParaRPr b="0" sz="2200"/>
          </a:p>
          <a:p>
            <a:pPr indent="-414019" lvl="0" marL="457200" marR="0" rtl="0" algn="l">
              <a:lnSpc>
                <a:spcPct val="90000"/>
              </a:lnSpc>
              <a:spcBef>
                <a:spcPts val="640"/>
              </a:spcBef>
              <a:spcAft>
                <a:spcPts val="0"/>
              </a:spcAft>
              <a:buClr>
                <a:srgbClr val="000000"/>
              </a:buClr>
              <a:buSzPts val="2200"/>
              <a:buFont typeface="Noto Sans Symbols"/>
              <a:buChar char="▪"/>
            </a:pPr>
            <a:r>
              <a:rPr b="0" lang="en-US" sz="2200"/>
              <a:t>We can extend this to try daemonsets and other concepts to validate our understanding</a:t>
            </a:r>
            <a:endParaRPr b="0" sz="2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54"/>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Example Docker Layers</a:t>
            </a:r>
            <a:endParaRPr/>
          </a:p>
        </p:txBody>
      </p:sp>
      <p:sp>
        <p:nvSpPr>
          <p:cNvPr id="304" name="Google Shape;304;p54"/>
          <p:cNvSpPr txBox="1"/>
          <p:nvPr>
            <p:ph idx="1" type="body"/>
          </p:nvPr>
        </p:nvSpPr>
        <p:spPr>
          <a:xfrm>
            <a:off x="304800" y="4800600"/>
            <a:ext cx="7772400" cy="1112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Layer – </a:t>
            </a:r>
            <a:r>
              <a:rPr b="0" i="0" lang="en-US" sz="2000" u="none" cap="none" strike="noStrike">
                <a:solidFill>
                  <a:schemeClr val="dk1"/>
                </a:solidFill>
                <a:latin typeface="Calibri"/>
                <a:ea typeface="Calibri"/>
                <a:cs typeface="Calibri"/>
                <a:sym typeface="Calibri"/>
              </a:rPr>
              <a:t>Each Docker image is composed of a series of layers. Docker uses Union File Systems to combine these into a single image. The combination of these layers gives the illusion of a traditional file system. Only the top layer is writeable. </a:t>
            </a:r>
            <a:endParaRPr/>
          </a:p>
        </p:txBody>
      </p:sp>
      <p:pic>
        <p:nvPicPr>
          <p:cNvPr id="305" name="Google Shape;305;p54"/>
          <p:cNvPicPr preferRelativeResize="0"/>
          <p:nvPr/>
        </p:nvPicPr>
        <p:blipFill rotWithShape="1">
          <a:blip r:embed="rId3">
            <a:alphaModFix/>
          </a:blip>
          <a:srcRect b="0" l="0" r="0" t="0"/>
          <a:stretch/>
        </p:blipFill>
        <p:spPr>
          <a:xfrm>
            <a:off x="1676400" y="1143000"/>
            <a:ext cx="5791198" cy="337508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55"/>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Where Containers are used?</a:t>
            </a:r>
            <a:endParaRPr b="1" i="0" sz="3600" u="none" cap="none" strike="noStrike">
              <a:solidFill>
                <a:schemeClr val="dk1"/>
              </a:solidFill>
              <a:latin typeface="Calibri"/>
              <a:ea typeface="Calibri"/>
              <a:cs typeface="Calibri"/>
              <a:sym typeface="Calibri"/>
            </a:endParaRPr>
          </a:p>
        </p:txBody>
      </p:sp>
      <p:sp>
        <p:nvSpPr>
          <p:cNvPr id="311" name="Google Shape;311;p55"/>
          <p:cNvSpPr txBox="1"/>
          <p:nvPr>
            <p:ph idx="1" type="body"/>
          </p:nvPr>
        </p:nvSpPr>
        <p:spPr>
          <a:xfrm>
            <a:off x="470293" y="1268457"/>
            <a:ext cx="8229600" cy="4526100"/>
          </a:xfrm>
          <a:prstGeom prst="rect">
            <a:avLst/>
          </a:prstGeom>
          <a:noFill/>
          <a:ln>
            <a:noFill/>
          </a:ln>
        </p:spPr>
        <p:txBody>
          <a:bodyPr anchorCtr="0" anchor="t" bIns="91425" lIns="91425" spcFirstLastPara="1" rIns="91425" wrap="square" tIns="91425">
            <a:noAutofit/>
          </a:bodyPr>
          <a:lstStyle/>
          <a:p>
            <a:pPr indent="-165100" lvl="0" marL="342900" marR="0" rtl="0" algn="l">
              <a:lnSpc>
                <a:spcPct val="10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DevOps (Mostly in all types of Automation)</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Automated testing (Unit, acceptance and stress testing)</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CICD (if not tested on production-like environment, CICD will be risky)</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Microservices</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Less risky deployment architectures</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Chef kitchen test</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Not only used for testing but is used in production (along with container orchestration) in B2C and B2B organizations</a:t>
            </a:r>
            <a:endParaRPr/>
          </a:p>
          <a:p>
            <a:pPr indent="0" lvl="0" marL="203200" marR="0" rtl="0" algn="l">
              <a:lnSpc>
                <a:spcPct val="100000"/>
              </a:lnSpc>
              <a:spcBef>
                <a:spcPts val="640"/>
              </a:spcBef>
              <a:spcAft>
                <a:spcPts val="0"/>
              </a:spcAft>
              <a:buClr>
                <a:schemeClr val="dk1"/>
              </a:buClr>
              <a:buSzPts val="2600"/>
              <a:buFont typeface="Calibri"/>
              <a:buNone/>
            </a:pPr>
            <a:r>
              <a:t/>
            </a:r>
            <a:endParaRPr b="0" i="0" sz="2600" u="none" cap="none" strike="noStrik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56"/>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Advantage of using Containers</a:t>
            </a:r>
            <a:endParaRPr b="1" i="0" sz="3600" u="none" cap="none" strike="noStrike">
              <a:solidFill>
                <a:schemeClr val="dk1"/>
              </a:solidFill>
              <a:latin typeface="Calibri"/>
              <a:ea typeface="Calibri"/>
              <a:cs typeface="Calibri"/>
              <a:sym typeface="Calibri"/>
            </a:endParaRPr>
          </a:p>
        </p:txBody>
      </p:sp>
      <p:sp>
        <p:nvSpPr>
          <p:cNvPr id="317" name="Google Shape;317;p56"/>
          <p:cNvSpPr txBox="1"/>
          <p:nvPr>
            <p:ph idx="1" type="body"/>
          </p:nvPr>
        </p:nvSpPr>
        <p:spPr>
          <a:xfrm>
            <a:off x="458641" y="1047090"/>
            <a:ext cx="8229600" cy="4741800"/>
          </a:xfrm>
          <a:prstGeom prst="rect">
            <a:avLst/>
          </a:prstGeom>
          <a:noFill/>
          <a:ln>
            <a:noFill/>
          </a:ln>
        </p:spPr>
        <p:txBody>
          <a:bodyPr anchorCtr="0" anchor="t" bIns="91425" lIns="91425" spcFirstLastPara="1" rIns="91425" wrap="square" tIns="91425">
            <a:noAutofit/>
          </a:bodyPr>
          <a:lstStyle/>
          <a:p>
            <a:pPr indent="-165100" lvl="0" marL="342900" marR="0" rtl="0" algn="l">
              <a:lnSpc>
                <a:spcPct val="10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Developers testing their code in Prod environments</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Lesser hand-offs and drastically lesser waiting time (to get new environment setup)</a:t>
            </a:r>
            <a:endParaRPr/>
          </a:p>
          <a:p>
            <a:pPr indent="-139700" lvl="1" marL="742950" marR="0" rtl="0" algn="l">
              <a:lnSpc>
                <a:spcPct val="100000"/>
              </a:lnSpc>
              <a:spcBef>
                <a:spcPts val="56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Reduce technical debt</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Overall system resilience - Service failure does not kill the application &amp; may be invisible to users</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Scalability</a:t>
            </a:r>
            <a:endParaRPr b="0" i="0" sz="2600" u="none" cap="none" strike="noStrike">
              <a:solidFill>
                <a:schemeClr val="dk1"/>
              </a:solidFill>
              <a:latin typeface="Calibri"/>
              <a:ea typeface="Calibri"/>
              <a:cs typeface="Calibri"/>
              <a:sym typeface="Calibri"/>
            </a:endParaRPr>
          </a:p>
          <a:p>
            <a:pPr indent="-165100" lvl="1" marL="742950" marR="0" rtl="0" algn="l">
              <a:lnSpc>
                <a:spcPct val="100000"/>
              </a:lnSpc>
              <a:spcBef>
                <a:spcPts val="56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Seamless replication</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High Availability</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Less risky patterns for rolling updates available</a:t>
            </a:r>
            <a:endParaRPr b="0" i="0" sz="2600" u="none" cap="none" strike="noStrike">
              <a:solidFill>
                <a:schemeClr val="dk1"/>
              </a:solidFill>
              <a:latin typeface="Calibri"/>
              <a:ea typeface="Calibri"/>
              <a:cs typeface="Calibri"/>
              <a:sym typeface="Calibri"/>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Prevent server sprawl and Jenga infrastructure</a:t>
            </a:r>
            <a:endParaRPr b="0" i="0" sz="2600" u="none" cap="none" strike="noStrike">
              <a:solidFill>
                <a:schemeClr val="dk1"/>
              </a:solidFill>
              <a:latin typeface="Calibri"/>
              <a:ea typeface="Calibri"/>
              <a:cs typeface="Calibri"/>
              <a:sym typeface="Calibri"/>
            </a:endParaRPr>
          </a:p>
          <a:p>
            <a:pPr indent="0" lvl="0" marL="203200" marR="0" rtl="0" algn="l">
              <a:lnSpc>
                <a:spcPct val="100000"/>
              </a:lnSpc>
              <a:spcBef>
                <a:spcPts val="640"/>
              </a:spcBef>
              <a:spcAft>
                <a:spcPts val="0"/>
              </a:spcAft>
              <a:buClr>
                <a:schemeClr val="dk1"/>
              </a:buClr>
              <a:buSzPts val="2600"/>
              <a:buFont typeface="Calibri"/>
              <a:buNone/>
            </a:pPr>
            <a:r>
              <a:t/>
            </a:r>
            <a:endParaRPr b="0" i="0" sz="2600" u="none" cap="none" strike="noStrik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57"/>
          <p:cNvSpPr txBox="1"/>
          <p:nvPr>
            <p:ph type="title"/>
          </p:nvPr>
        </p:nvSpPr>
        <p:spPr>
          <a:xfrm>
            <a:off x="115784" y="76906"/>
            <a:ext cx="8394804" cy="1709737"/>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5400"/>
              <a:buFont typeface="Calibri"/>
              <a:buNone/>
            </a:pPr>
            <a:r>
              <a:rPr b="1" i="0" lang="en-US" sz="5400" u="none" cap="none" strike="noStrike">
                <a:solidFill>
                  <a:srgbClr val="000000"/>
                </a:solidFill>
                <a:latin typeface="Calibri"/>
                <a:ea typeface="Calibri"/>
                <a:cs typeface="Calibri"/>
                <a:sym typeface="Calibri"/>
              </a:rPr>
              <a:t>Introduction to Kubernetes</a:t>
            </a:r>
            <a:endParaRPr b="1" i="0" sz="5400" u="none" cap="none" strike="noStrike">
              <a:solidFill>
                <a:srgbClr val="000000"/>
              </a:solidFill>
              <a:latin typeface="Calibri"/>
              <a:ea typeface="Calibri"/>
              <a:cs typeface="Calibri"/>
              <a:sym typeface="Calibri"/>
            </a:endParaRPr>
          </a:p>
        </p:txBody>
      </p:sp>
      <p:sp>
        <p:nvSpPr>
          <p:cNvPr id="323" name="Google Shape;323;p57"/>
          <p:cNvSpPr txBox="1"/>
          <p:nvPr>
            <p:ph idx="1" type="body"/>
          </p:nvPr>
        </p:nvSpPr>
        <p:spPr>
          <a:xfrm>
            <a:off x="623888" y="4589468"/>
            <a:ext cx="7886700" cy="150018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160"/>
              <a:buFont typeface="Noto Sans Symbols"/>
              <a:buNone/>
            </a:pPr>
            <a:r>
              <a:rPr b="1" i="0" lang="en-US" sz="2400" u="none" cap="none" strike="noStrike">
                <a:solidFill>
                  <a:srgbClr val="888888"/>
                </a:solidFill>
                <a:latin typeface="Calibri"/>
                <a:ea typeface="Calibri"/>
                <a:cs typeface="Calibri"/>
                <a:sym typeface="Calibri"/>
              </a:rPr>
              <a:t>Part 1:</a:t>
            </a:r>
            <a:endParaRPr b="1" i="0" sz="2400" u="none" cap="none" strike="noStrike">
              <a:solidFill>
                <a:srgbClr val="888888"/>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58"/>
          <p:cNvSpPr txBox="1"/>
          <p:nvPr>
            <p:ph type="title"/>
          </p:nvPr>
        </p:nvSpPr>
        <p:spPr>
          <a:xfrm>
            <a:off x="457200" y="284331"/>
            <a:ext cx="7886700" cy="10826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4800"/>
              <a:buFont typeface="Calibri"/>
              <a:buNone/>
            </a:pPr>
            <a:r>
              <a:rPr b="1" i="0" lang="en-US" sz="4800" u="none" cap="none" strike="noStrike">
                <a:solidFill>
                  <a:srgbClr val="000000"/>
                </a:solidFill>
                <a:latin typeface="Calibri"/>
                <a:ea typeface="Calibri"/>
                <a:cs typeface="Calibri"/>
                <a:sym typeface="Calibri"/>
              </a:rPr>
              <a:t>Kubernetes</a:t>
            </a:r>
            <a:endParaRPr b="1" i="0" sz="4800" u="none" cap="none" strike="noStrike">
              <a:solidFill>
                <a:srgbClr val="000000"/>
              </a:solidFill>
              <a:latin typeface="Calibri"/>
              <a:ea typeface="Calibri"/>
              <a:cs typeface="Calibri"/>
              <a:sym typeface="Calibri"/>
            </a:endParaRPr>
          </a:p>
        </p:txBody>
      </p:sp>
      <p:sp>
        <p:nvSpPr>
          <p:cNvPr id="329" name="Google Shape;329;p58"/>
          <p:cNvSpPr txBox="1"/>
          <p:nvPr>
            <p:ph idx="1" type="body"/>
          </p:nvPr>
        </p:nvSpPr>
        <p:spPr>
          <a:xfrm>
            <a:off x="457200" y="1354138"/>
            <a:ext cx="5943600" cy="47926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rPr b="1" i="0" lang="en-US" sz="3200" u="none" cap="none" strike="noStrike">
                <a:solidFill>
                  <a:schemeClr val="dk1"/>
                </a:solidFill>
                <a:latin typeface="Calibri"/>
                <a:ea typeface="Calibri"/>
                <a:cs typeface="Calibri"/>
                <a:sym typeface="Calibri"/>
              </a:rPr>
              <a:t>The name Kubernetes is Greek</a:t>
            </a:r>
            <a:endParaRPr b="1" i="0" sz="3200" u="none" cap="none" strike="noStrike">
              <a:solidFill>
                <a:schemeClr val="dk1"/>
              </a:solidFill>
              <a:latin typeface="Calibri"/>
              <a:ea typeface="Calibri"/>
              <a:cs typeface="Calibri"/>
              <a:sym typeface="Calibri"/>
            </a:endParaRPr>
          </a:p>
          <a:p>
            <a:pPr indent="-171450" lvl="1" marL="171450" marR="0" rtl="0" algn="l">
              <a:lnSpc>
                <a:spcPct val="90000"/>
              </a:lnSpc>
              <a:spcBef>
                <a:spcPts val="560"/>
              </a:spcBef>
              <a:spcAft>
                <a:spcPts val="0"/>
              </a:spcAft>
              <a:buClr>
                <a:srgbClr val="000000"/>
              </a:buClr>
              <a:buSzPts val="2520"/>
              <a:buFont typeface="Noto Sans Symbols"/>
              <a:buChar char="▪"/>
            </a:pPr>
            <a:r>
              <a:rPr b="0" i="0" lang="en-US" sz="2800" u="none" cap="none" strike="noStrike">
                <a:solidFill>
                  <a:schemeClr val="dk1"/>
                </a:solidFill>
                <a:latin typeface="Calibri"/>
                <a:ea typeface="Calibri"/>
                <a:cs typeface="Calibri"/>
                <a:sym typeface="Calibri"/>
              </a:rPr>
              <a:t>Translates to “helmsman” or “pilot”</a:t>
            </a:r>
            <a:endParaRPr b="1" i="0" sz="2800" u="none" cap="none" strike="noStrike">
              <a:solidFill>
                <a:schemeClr val="dk1"/>
              </a:solidFill>
              <a:latin typeface="Calibri"/>
              <a:ea typeface="Calibri"/>
              <a:cs typeface="Calibri"/>
              <a:sym typeface="Calibri"/>
            </a:endParaRPr>
          </a:p>
          <a:p>
            <a:pPr indent="-171450" lvl="1" marL="171450" marR="0" rtl="0" algn="l">
              <a:lnSpc>
                <a:spcPct val="90000"/>
              </a:lnSpc>
              <a:spcBef>
                <a:spcPts val="560"/>
              </a:spcBef>
              <a:spcAft>
                <a:spcPts val="0"/>
              </a:spcAft>
              <a:buClr>
                <a:srgbClr val="000000"/>
              </a:buClr>
              <a:buSzPts val="2520"/>
              <a:buFont typeface="Noto Sans Symbols"/>
              <a:buChar char="▪"/>
            </a:pPr>
            <a:r>
              <a:rPr b="0" i="0" lang="en-US" sz="2800" u="none" cap="none" strike="noStrike">
                <a:solidFill>
                  <a:schemeClr val="dk1"/>
                </a:solidFill>
                <a:latin typeface="Calibri"/>
                <a:ea typeface="Calibri"/>
                <a:cs typeface="Calibri"/>
                <a:sym typeface="Calibri"/>
              </a:rPr>
              <a:t>Root of ”Governor” and “Cybernetic” </a:t>
            </a:r>
            <a:endParaRPr b="1" i="0" sz="2800" u="none" cap="none" strike="noStrike">
              <a:solidFill>
                <a:schemeClr val="dk1"/>
              </a:solidFill>
              <a:latin typeface="Calibri"/>
              <a:ea typeface="Calibri"/>
              <a:cs typeface="Calibri"/>
              <a:sym typeface="Calibri"/>
            </a:endParaRPr>
          </a:p>
          <a:p>
            <a:pPr indent="0" lvl="1" marL="0" marR="0" rtl="0" algn="l">
              <a:lnSpc>
                <a:spcPct val="90000"/>
              </a:lnSpc>
              <a:spcBef>
                <a:spcPts val="560"/>
              </a:spcBef>
              <a:spcAft>
                <a:spcPts val="0"/>
              </a:spcAft>
              <a:buClr>
                <a:schemeClr val="accent3"/>
              </a:buClr>
              <a:buSzPts val="2520"/>
              <a:buFont typeface="Noto Sans Symbols"/>
              <a:buNone/>
            </a:pPr>
            <a:r>
              <a:rPr b="0" i="0" lang="en-US" sz="2800" u="none" cap="none" strike="noStrike">
                <a:solidFill>
                  <a:schemeClr val="dk1"/>
                </a:solidFill>
                <a:latin typeface="Calibri"/>
                <a:ea typeface="Calibri"/>
                <a:cs typeface="Calibri"/>
                <a:sym typeface="Calibri"/>
              </a:rPr>
              <a:t>“K8s” is a shorthand abbreviation derived by replacing the 8 letters “ubernete” with 8.</a:t>
            </a:r>
            <a:endParaRPr b="1" i="0" sz="2800" u="none" cap="none" strike="noStrike">
              <a:solidFill>
                <a:schemeClr val="dk1"/>
              </a:solidFill>
              <a:latin typeface="Calibri"/>
              <a:ea typeface="Calibri"/>
              <a:cs typeface="Calibri"/>
              <a:sym typeface="Calibri"/>
            </a:endParaRPr>
          </a:p>
          <a:p>
            <a:pPr indent="-27940" lvl="2" marL="403225" marR="0" rtl="0" algn="l">
              <a:lnSpc>
                <a:spcPct val="90000"/>
              </a:lnSpc>
              <a:spcBef>
                <a:spcPts val="480"/>
              </a:spcBef>
              <a:spcAft>
                <a:spcPts val="0"/>
              </a:spcAft>
              <a:buClr>
                <a:schemeClr val="accent3"/>
              </a:buClr>
              <a:buSzPts val="2160"/>
              <a:buFont typeface="Noto Sans Symbols"/>
              <a:buNone/>
            </a:pPr>
            <a:r>
              <a:t/>
            </a:r>
            <a:endParaRPr b="0" i="0" sz="2400" u="none" cap="none" strike="noStrike">
              <a:solidFill>
                <a:schemeClr val="dk1"/>
              </a:solidFill>
              <a:latin typeface="Calibri"/>
              <a:ea typeface="Calibri"/>
              <a:cs typeface="Calibri"/>
              <a:sym typeface="Calibri"/>
            </a:endParaRPr>
          </a:p>
          <a:p>
            <a:pPr indent="0" lvl="1" marL="0" marR="0" rtl="0" algn="l">
              <a:lnSpc>
                <a:spcPct val="90000"/>
              </a:lnSpc>
              <a:spcBef>
                <a:spcPts val="560"/>
              </a:spcBef>
              <a:spcAft>
                <a:spcPts val="0"/>
              </a:spcAft>
              <a:buClr>
                <a:schemeClr val="accent3"/>
              </a:buClr>
              <a:buSzPts val="2520"/>
              <a:buFont typeface="Noto Sans Symbols"/>
              <a:buNone/>
            </a:pPr>
            <a:r>
              <a:t/>
            </a:r>
            <a:endParaRPr b="0" i="0" sz="2800" u="none" cap="none" strike="noStrike">
              <a:solidFill>
                <a:schemeClr val="dk1"/>
              </a:solidFill>
              <a:latin typeface="Calibri"/>
              <a:ea typeface="Calibri"/>
              <a:cs typeface="Calibri"/>
              <a:sym typeface="Calibri"/>
            </a:endParaRPr>
          </a:p>
        </p:txBody>
      </p:sp>
      <p:pic>
        <p:nvPicPr>
          <p:cNvPr id="330" name="Google Shape;330;p58"/>
          <p:cNvPicPr preferRelativeResize="0"/>
          <p:nvPr/>
        </p:nvPicPr>
        <p:blipFill rotWithShape="1">
          <a:blip r:embed="rId3">
            <a:alphaModFix/>
          </a:blip>
          <a:srcRect b="0" l="0" r="0" t="0"/>
          <a:stretch/>
        </p:blipFill>
        <p:spPr>
          <a:xfrm>
            <a:off x="6248400" y="1905000"/>
            <a:ext cx="2794000" cy="2794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59"/>
          <p:cNvSpPr txBox="1"/>
          <p:nvPr>
            <p:ph type="title"/>
          </p:nvPr>
        </p:nvSpPr>
        <p:spPr>
          <a:xfrm>
            <a:off x="381000" y="329011"/>
            <a:ext cx="8521700" cy="1094581"/>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Cloud Native Computing Foundation (CNCF)</a:t>
            </a:r>
            <a:endParaRPr b="1" i="0" sz="3600" u="none" cap="none" strike="noStrike">
              <a:solidFill>
                <a:srgbClr val="000000"/>
              </a:solidFill>
              <a:latin typeface="Calibri"/>
              <a:ea typeface="Calibri"/>
              <a:cs typeface="Calibri"/>
              <a:sym typeface="Calibri"/>
            </a:endParaRPr>
          </a:p>
        </p:txBody>
      </p:sp>
      <p:sp>
        <p:nvSpPr>
          <p:cNvPr id="336" name="Google Shape;336;p59"/>
          <p:cNvSpPr txBox="1"/>
          <p:nvPr>
            <p:ph idx="1" type="body"/>
          </p:nvPr>
        </p:nvSpPr>
        <p:spPr>
          <a:xfrm>
            <a:off x="469900" y="1295401"/>
            <a:ext cx="8521700" cy="3657599"/>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dk1"/>
              </a:buClr>
              <a:buSzPts val="2590"/>
              <a:buFont typeface="Noto Sans Symbols"/>
              <a:buNone/>
            </a:pPr>
            <a:r>
              <a:rPr b="1" i="0" lang="en-US" sz="2590" u="none" cap="none" strike="noStrike">
                <a:solidFill>
                  <a:schemeClr val="dk1"/>
                </a:solidFill>
                <a:latin typeface="Calibri"/>
                <a:ea typeface="Calibri"/>
                <a:cs typeface="Calibri"/>
                <a:sym typeface="Calibri"/>
              </a:rPr>
              <a:t>Mission of the Cloud Native Computing Foundation.</a:t>
            </a:r>
            <a:endParaRPr b="1" i="0" sz="3200" u="none" cap="none" strike="noStrike">
              <a:solidFill>
                <a:schemeClr val="dk1"/>
              </a:solidFill>
              <a:latin typeface="Calibri"/>
              <a:ea typeface="Calibri"/>
              <a:cs typeface="Calibri"/>
              <a:sym typeface="Calibri"/>
            </a:endParaRPr>
          </a:p>
          <a:p>
            <a:pPr indent="-457200" lvl="0" marL="457200" marR="0" rtl="0" algn="l">
              <a:lnSpc>
                <a:spcPct val="80000"/>
              </a:lnSpc>
              <a:spcBef>
                <a:spcPts val="0"/>
              </a:spcBef>
              <a:spcAft>
                <a:spcPts val="0"/>
              </a:spcAft>
              <a:buClr>
                <a:schemeClr val="dk1"/>
              </a:buClr>
              <a:buSzPts val="2590"/>
              <a:buFont typeface="Noto Sans Symbols"/>
              <a:buChar char="▪"/>
            </a:pPr>
            <a:r>
              <a:rPr b="0" i="0" lang="en-US" sz="2590" u="none" cap="none" strike="noStrike">
                <a:solidFill>
                  <a:schemeClr val="dk1"/>
                </a:solidFill>
                <a:latin typeface="Calibri"/>
                <a:ea typeface="Calibri"/>
                <a:cs typeface="Calibri"/>
                <a:sym typeface="Calibri"/>
              </a:rPr>
              <a:t>“The Foundation’s mission is to create and drive the adoption of a new computing paradigm that is optimized for modern distributed systems environments capable of scaling to tens of thousands of self healing multi-tenant nodes.”</a:t>
            </a:r>
            <a:endParaRPr b="0" i="0" sz="259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0"/>
              </a:spcAft>
              <a:buClr>
                <a:schemeClr val="dk1"/>
              </a:buClr>
              <a:buSzPts val="2590"/>
              <a:buFont typeface="Noto Sans Symbols"/>
              <a:buNone/>
            </a:pPr>
            <a:r>
              <a:rPr b="1" i="0" lang="en-US" sz="2590" u="none" cap="none" strike="noStrike">
                <a:solidFill>
                  <a:schemeClr val="dk1"/>
                </a:solidFill>
                <a:latin typeface="Calibri"/>
                <a:ea typeface="Calibri"/>
                <a:cs typeface="Calibri"/>
                <a:sym typeface="Calibri"/>
              </a:rPr>
              <a:t>Formed in Nov 6, 2015 with Kubernetes as its first project</a:t>
            </a:r>
            <a:endParaRPr b="1" i="0" sz="3200" u="none" cap="none" strike="noStrike">
              <a:solidFill>
                <a:schemeClr val="dk1"/>
              </a:solidFill>
              <a:latin typeface="Calibri"/>
              <a:ea typeface="Calibri"/>
              <a:cs typeface="Calibri"/>
              <a:sym typeface="Calibri"/>
            </a:endParaRPr>
          </a:p>
          <a:p>
            <a:pPr indent="-457200" lvl="0" marL="457200" marR="0" rtl="0" algn="l">
              <a:lnSpc>
                <a:spcPct val="80000"/>
              </a:lnSpc>
              <a:spcBef>
                <a:spcPts val="0"/>
              </a:spcBef>
              <a:spcAft>
                <a:spcPts val="0"/>
              </a:spcAft>
              <a:buClr>
                <a:schemeClr val="dk1"/>
              </a:buClr>
              <a:buSzPts val="2590"/>
              <a:buFont typeface="Noto Sans Symbols"/>
              <a:buChar char="▪"/>
            </a:pPr>
            <a:r>
              <a:rPr b="0" i="0" lang="en-US" sz="2590" u="none" cap="none" strike="noStrike">
                <a:solidFill>
                  <a:schemeClr val="dk1"/>
                </a:solidFill>
                <a:latin typeface="Calibri"/>
                <a:ea typeface="Calibri"/>
                <a:cs typeface="Calibri"/>
                <a:sym typeface="Calibri"/>
              </a:rPr>
              <a:t>The CNCF is building an ecosystem of </a:t>
            </a:r>
            <a:r>
              <a:rPr b="0" lang="en-US" sz="2590"/>
              <a:t>complementary</a:t>
            </a:r>
            <a:r>
              <a:rPr b="0" i="0" lang="en-US" sz="2590" u="none" cap="none" strike="noStrike">
                <a:solidFill>
                  <a:schemeClr val="dk1"/>
                </a:solidFill>
                <a:latin typeface="Calibri"/>
                <a:ea typeface="Calibri"/>
                <a:cs typeface="Calibri"/>
                <a:sym typeface="Calibri"/>
              </a:rPr>
              <a:t> projects including Prometheus, Fluentd, Linkerd, Rkt, and others</a:t>
            </a:r>
            <a:endParaRPr b="0" i="0" sz="259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0"/>
              </a:spcAft>
              <a:buClr>
                <a:schemeClr val="dk1"/>
              </a:buClr>
              <a:buSzPts val="2960"/>
              <a:buFont typeface="Noto Sans Symbols"/>
              <a:buNone/>
            </a:pPr>
            <a:r>
              <a:t/>
            </a:r>
            <a:endParaRPr b="1" i="0" sz="2960" u="none" cap="none" strike="noStrike">
              <a:solidFill>
                <a:schemeClr val="dk1"/>
              </a:solidFill>
              <a:latin typeface="Calibri"/>
              <a:ea typeface="Calibri"/>
              <a:cs typeface="Calibri"/>
              <a:sym typeface="Calibri"/>
            </a:endParaRPr>
          </a:p>
        </p:txBody>
      </p:sp>
      <p:pic>
        <p:nvPicPr>
          <p:cNvPr id="337" name="Google Shape;337;p59"/>
          <p:cNvPicPr preferRelativeResize="0"/>
          <p:nvPr/>
        </p:nvPicPr>
        <p:blipFill rotWithShape="1">
          <a:blip r:embed="rId3">
            <a:alphaModFix/>
          </a:blip>
          <a:srcRect b="0" l="0" r="0" t="0"/>
          <a:stretch/>
        </p:blipFill>
        <p:spPr>
          <a:xfrm>
            <a:off x="228600" y="4953000"/>
            <a:ext cx="4800600" cy="103464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42"/>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70C0"/>
              </a:buClr>
              <a:buSzPts val="3600"/>
              <a:buFont typeface="Calibri"/>
              <a:buNone/>
            </a:pPr>
            <a:r>
              <a:rPr b="1" i="0" lang="en-US" sz="3600" u="none" cap="none" strike="noStrike">
                <a:solidFill>
                  <a:srgbClr val="0070C0"/>
                </a:solidFill>
                <a:latin typeface="Calibri"/>
                <a:ea typeface="Calibri"/>
                <a:cs typeface="Calibri"/>
                <a:sym typeface="Calibri"/>
              </a:rPr>
              <a:t>Welcome!</a:t>
            </a:r>
            <a:endParaRPr b="1" i="0" sz="3600" u="none" cap="none" strike="noStrike">
              <a:solidFill>
                <a:schemeClr val="accent3"/>
              </a:solidFill>
              <a:latin typeface="Calibri"/>
              <a:ea typeface="Calibri"/>
              <a:cs typeface="Calibri"/>
              <a:sym typeface="Calibri"/>
            </a:endParaRPr>
          </a:p>
        </p:txBody>
      </p:sp>
      <p:grpSp>
        <p:nvGrpSpPr>
          <p:cNvPr id="207" name="Google Shape;207;p42"/>
          <p:cNvGrpSpPr/>
          <p:nvPr/>
        </p:nvGrpSpPr>
        <p:grpSpPr>
          <a:xfrm>
            <a:off x="2286000" y="1531538"/>
            <a:ext cx="4572000" cy="4048922"/>
            <a:chOff x="0" y="7538"/>
            <a:chExt cx="4572000" cy="4048922"/>
          </a:xfrm>
        </p:grpSpPr>
        <p:sp>
          <p:nvSpPr>
            <p:cNvPr id="208" name="Google Shape;208;p42"/>
            <p:cNvSpPr/>
            <p:nvPr/>
          </p:nvSpPr>
          <p:spPr>
            <a:xfrm>
              <a:off x="0" y="347019"/>
              <a:ext cx="4572000" cy="579600"/>
            </a:xfrm>
            <a:prstGeom prst="rect">
              <a:avLst/>
            </a:prstGeom>
            <a:solidFill>
              <a:schemeClr val="lt1">
                <a:alpha val="89019"/>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9" name="Google Shape;209;p42"/>
            <p:cNvSpPr/>
            <p:nvPr/>
          </p:nvSpPr>
          <p:spPr>
            <a:xfrm>
              <a:off x="228600" y="7538"/>
              <a:ext cx="3200399" cy="678959"/>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0" name="Google Shape;210;p42"/>
            <p:cNvSpPr txBox="1"/>
            <p:nvPr/>
          </p:nvSpPr>
          <p:spPr>
            <a:xfrm>
              <a:off x="261743" y="40682"/>
              <a:ext cx="3134111" cy="612672"/>
            </a:xfrm>
            <a:prstGeom prst="rect">
              <a:avLst/>
            </a:prstGeom>
            <a:noFill/>
            <a:ln>
              <a:noFill/>
            </a:ln>
          </p:spPr>
          <p:txBody>
            <a:bodyPr anchorCtr="0" anchor="ctr" bIns="0" lIns="120950" spcFirstLastPara="1" rIns="120950" wrap="square" tIns="0">
              <a:noAutofit/>
            </a:bodyPr>
            <a:lstStyle/>
            <a:p>
              <a:pPr indent="0" lvl="0" marL="0" marR="0" rtl="0" algn="l">
                <a:lnSpc>
                  <a:spcPct val="90000"/>
                </a:lnSpc>
                <a:spcBef>
                  <a:spcPts val="0"/>
                </a:spcBef>
                <a:spcAft>
                  <a:spcPts val="0"/>
                </a:spcAft>
                <a:buClr>
                  <a:schemeClr val="lt1"/>
                </a:buClr>
                <a:buSzPts val="575"/>
                <a:buFont typeface="Arial"/>
                <a:buNone/>
              </a:pPr>
              <a:r>
                <a:rPr b="0" i="0" lang="en-US" sz="2300" u="none" cap="none" strike="noStrike">
                  <a:solidFill>
                    <a:schemeClr val="lt1"/>
                  </a:solidFill>
                  <a:latin typeface="Arial"/>
                  <a:ea typeface="Arial"/>
                  <a:cs typeface="Arial"/>
                  <a:sym typeface="Arial"/>
                </a:rPr>
                <a:t>Logistics (breaks, facilities, lunch, etc.)</a:t>
              </a:r>
              <a:endParaRPr b="0" i="0" sz="1400" u="none" cap="none" strike="noStrike">
                <a:solidFill>
                  <a:srgbClr val="000000"/>
                </a:solidFill>
                <a:latin typeface="Arial"/>
                <a:ea typeface="Arial"/>
                <a:cs typeface="Arial"/>
                <a:sym typeface="Arial"/>
              </a:endParaRPr>
            </a:p>
          </p:txBody>
        </p:sp>
        <p:sp>
          <p:nvSpPr>
            <p:cNvPr id="211" name="Google Shape;211;p42"/>
            <p:cNvSpPr/>
            <p:nvPr/>
          </p:nvSpPr>
          <p:spPr>
            <a:xfrm>
              <a:off x="0" y="1390300"/>
              <a:ext cx="4572000" cy="579600"/>
            </a:xfrm>
            <a:prstGeom prst="rect">
              <a:avLst/>
            </a:prstGeom>
            <a:solidFill>
              <a:schemeClr val="lt1">
                <a:alpha val="89019"/>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2" name="Google Shape;212;p42"/>
            <p:cNvSpPr/>
            <p:nvPr/>
          </p:nvSpPr>
          <p:spPr>
            <a:xfrm>
              <a:off x="228600" y="1050820"/>
              <a:ext cx="3200399" cy="678959"/>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3" name="Google Shape;213;p42"/>
            <p:cNvSpPr txBox="1"/>
            <p:nvPr/>
          </p:nvSpPr>
          <p:spPr>
            <a:xfrm>
              <a:off x="261743" y="1083963"/>
              <a:ext cx="3134111" cy="612672"/>
            </a:xfrm>
            <a:prstGeom prst="rect">
              <a:avLst/>
            </a:prstGeom>
            <a:noFill/>
            <a:ln>
              <a:noFill/>
            </a:ln>
          </p:spPr>
          <p:txBody>
            <a:bodyPr anchorCtr="0" anchor="ctr" bIns="0" lIns="120950" spcFirstLastPara="1" rIns="120950" wrap="square" tIns="0">
              <a:noAutofit/>
            </a:bodyPr>
            <a:lstStyle/>
            <a:p>
              <a:pPr indent="0" lvl="0" marL="0" marR="0" rtl="0" algn="l">
                <a:lnSpc>
                  <a:spcPct val="90000"/>
                </a:lnSpc>
                <a:spcBef>
                  <a:spcPts val="0"/>
                </a:spcBef>
                <a:spcAft>
                  <a:spcPts val="0"/>
                </a:spcAft>
                <a:buClr>
                  <a:schemeClr val="lt1"/>
                </a:buClr>
                <a:buSzPts val="575"/>
                <a:buFont typeface="Arial"/>
                <a:buNone/>
              </a:pPr>
              <a:r>
                <a:rPr b="0" i="0" lang="en-US" sz="2300" u="none" cap="none" strike="noStrike">
                  <a:solidFill>
                    <a:schemeClr val="lt1"/>
                  </a:solidFill>
                  <a:latin typeface="Arial"/>
                  <a:ea typeface="Arial"/>
                  <a:cs typeface="Arial"/>
                  <a:sym typeface="Arial"/>
                </a:rPr>
                <a:t>Rules of Engagement</a:t>
              </a:r>
              <a:endParaRPr b="0" i="0" sz="1400" u="none" cap="none" strike="noStrike">
                <a:solidFill>
                  <a:srgbClr val="000000"/>
                </a:solidFill>
                <a:latin typeface="Arial"/>
                <a:ea typeface="Arial"/>
                <a:cs typeface="Arial"/>
                <a:sym typeface="Arial"/>
              </a:endParaRPr>
            </a:p>
          </p:txBody>
        </p:sp>
        <p:sp>
          <p:nvSpPr>
            <p:cNvPr id="214" name="Google Shape;214;p42"/>
            <p:cNvSpPr/>
            <p:nvPr/>
          </p:nvSpPr>
          <p:spPr>
            <a:xfrm>
              <a:off x="0" y="2433580"/>
              <a:ext cx="4572000" cy="579600"/>
            </a:xfrm>
            <a:prstGeom prst="rect">
              <a:avLst/>
            </a:prstGeom>
            <a:solidFill>
              <a:schemeClr val="lt1">
                <a:alpha val="89019"/>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5" name="Google Shape;215;p42"/>
            <p:cNvSpPr/>
            <p:nvPr/>
          </p:nvSpPr>
          <p:spPr>
            <a:xfrm>
              <a:off x="228600" y="2094100"/>
              <a:ext cx="3200399" cy="678959"/>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6" name="Google Shape;216;p42"/>
            <p:cNvSpPr txBox="1"/>
            <p:nvPr/>
          </p:nvSpPr>
          <p:spPr>
            <a:xfrm>
              <a:off x="261743" y="2127243"/>
              <a:ext cx="3134111" cy="612672"/>
            </a:xfrm>
            <a:prstGeom prst="rect">
              <a:avLst/>
            </a:prstGeom>
            <a:noFill/>
            <a:ln>
              <a:noFill/>
            </a:ln>
          </p:spPr>
          <p:txBody>
            <a:bodyPr anchorCtr="0" anchor="ctr" bIns="0" lIns="120950" spcFirstLastPara="1" rIns="120950" wrap="square" tIns="0">
              <a:noAutofit/>
            </a:bodyPr>
            <a:lstStyle/>
            <a:p>
              <a:pPr indent="0" lvl="0" marL="0" marR="0" rtl="0" algn="l">
                <a:lnSpc>
                  <a:spcPct val="90000"/>
                </a:lnSpc>
                <a:spcBef>
                  <a:spcPts val="0"/>
                </a:spcBef>
                <a:spcAft>
                  <a:spcPts val="0"/>
                </a:spcAft>
                <a:buClr>
                  <a:schemeClr val="lt1"/>
                </a:buClr>
                <a:buSzPts val="575"/>
                <a:buFont typeface="Arial"/>
                <a:buNone/>
              </a:pPr>
              <a:r>
                <a:rPr b="0" i="0" lang="en-US" sz="2300" u="none" cap="none" strike="noStrike">
                  <a:solidFill>
                    <a:schemeClr val="lt1"/>
                  </a:solidFill>
                  <a:latin typeface="Arial"/>
                  <a:ea typeface="Arial"/>
                  <a:cs typeface="Arial"/>
                  <a:sym typeface="Arial"/>
                </a:rPr>
                <a:t>Introductions</a:t>
              </a:r>
              <a:endParaRPr b="0" i="0" sz="1400" u="none" cap="none" strike="noStrike">
                <a:solidFill>
                  <a:srgbClr val="000000"/>
                </a:solidFill>
                <a:latin typeface="Arial"/>
                <a:ea typeface="Arial"/>
                <a:cs typeface="Arial"/>
                <a:sym typeface="Arial"/>
              </a:endParaRPr>
            </a:p>
          </p:txBody>
        </p:sp>
        <p:sp>
          <p:nvSpPr>
            <p:cNvPr id="217" name="Google Shape;217;p42"/>
            <p:cNvSpPr/>
            <p:nvPr/>
          </p:nvSpPr>
          <p:spPr>
            <a:xfrm>
              <a:off x="0" y="3476860"/>
              <a:ext cx="4572000" cy="579600"/>
            </a:xfrm>
            <a:prstGeom prst="rect">
              <a:avLst/>
            </a:prstGeom>
            <a:solidFill>
              <a:schemeClr val="lt1">
                <a:alpha val="89019"/>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8" name="Google Shape;218;p42"/>
            <p:cNvSpPr/>
            <p:nvPr/>
          </p:nvSpPr>
          <p:spPr>
            <a:xfrm>
              <a:off x="228600" y="3137380"/>
              <a:ext cx="3200399" cy="678959"/>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9" name="Google Shape;219;p42"/>
            <p:cNvSpPr txBox="1"/>
            <p:nvPr/>
          </p:nvSpPr>
          <p:spPr>
            <a:xfrm>
              <a:off x="261743" y="3170524"/>
              <a:ext cx="3134111" cy="612672"/>
            </a:xfrm>
            <a:prstGeom prst="rect">
              <a:avLst/>
            </a:prstGeom>
            <a:noFill/>
            <a:ln>
              <a:noFill/>
            </a:ln>
          </p:spPr>
          <p:txBody>
            <a:bodyPr anchorCtr="0" anchor="ctr" bIns="0" lIns="120950" spcFirstLastPara="1" rIns="120950" wrap="square" tIns="0">
              <a:noAutofit/>
            </a:bodyPr>
            <a:lstStyle/>
            <a:p>
              <a:pPr indent="0" lvl="0" marL="0" marR="0" rtl="0" algn="l">
                <a:lnSpc>
                  <a:spcPct val="90000"/>
                </a:lnSpc>
                <a:spcBef>
                  <a:spcPts val="0"/>
                </a:spcBef>
                <a:spcAft>
                  <a:spcPts val="0"/>
                </a:spcAft>
                <a:buClr>
                  <a:schemeClr val="lt1"/>
                </a:buClr>
                <a:buSzPts val="575"/>
                <a:buFont typeface="Arial"/>
                <a:buNone/>
              </a:pPr>
              <a:r>
                <a:rPr b="0" i="0" lang="en-US" sz="2300" u="none" cap="none" strike="noStrike">
                  <a:solidFill>
                    <a:schemeClr val="lt1"/>
                  </a:solidFill>
                  <a:latin typeface="Arial"/>
                  <a:ea typeface="Arial"/>
                  <a:cs typeface="Arial"/>
                  <a:sym typeface="Arial"/>
                </a:rPr>
                <a:t>Let’s Get Started!</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60"/>
          <p:cNvSpPr txBox="1"/>
          <p:nvPr>
            <p:ph idx="1" type="body"/>
          </p:nvPr>
        </p:nvSpPr>
        <p:spPr>
          <a:xfrm>
            <a:off x="605790" y="1506540"/>
            <a:ext cx="8157210" cy="1084260"/>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rgbClr val="000000"/>
              </a:buClr>
              <a:buSzPts val="2880"/>
              <a:buFont typeface="Noto Sans Symbols"/>
              <a:buChar char="▪"/>
            </a:pPr>
            <a:r>
              <a:rPr b="0" i="0" lang="en-US" sz="3200" u="none" cap="none" strike="noStrike">
                <a:solidFill>
                  <a:schemeClr val="dk1"/>
                </a:solidFill>
                <a:latin typeface="Calibri"/>
                <a:ea typeface="Calibri"/>
                <a:cs typeface="Calibri"/>
                <a:sym typeface="Calibri"/>
              </a:rPr>
              <a:t>A service that can be </a:t>
            </a:r>
            <a:r>
              <a:rPr b="0" i="0" lang="en-US" sz="3200" u="sng" cap="none" strike="noStrike">
                <a:solidFill>
                  <a:schemeClr val="dk1"/>
                </a:solidFill>
                <a:latin typeface="Calibri"/>
                <a:ea typeface="Calibri"/>
                <a:cs typeface="Calibri"/>
                <a:sym typeface="Calibri"/>
              </a:rPr>
              <a:t>independently</a:t>
            </a:r>
            <a:r>
              <a:rPr b="0" i="0" lang="en-US" sz="3200" u="none" cap="none" strike="noStrike">
                <a:solidFill>
                  <a:schemeClr val="dk1"/>
                </a:solidFill>
                <a:latin typeface="Calibri"/>
                <a:ea typeface="Calibri"/>
                <a:cs typeface="Calibri"/>
                <a:sym typeface="Calibri"/>
              </a:rPr>
              <a:t> deployed</a:t>
            </a:r>
            <a:endParaRPr b="1" i="0" sz="3200" u="none" cap="none" strike="noStrike">
              <a:solidFill>
                <a:schemeClr val="dk1"/>
              </a:solidFill>
              <a:latin typeface="Calibri"/>
              <a:ea typeface="Calibri"/>
              <a:cs typeface="Calibri"/>
              <a:sym typeface="Calibri"/>
            </a:endParaRPr>
          </a:p>
        </p:txBody>
      </p:sp>
      <p:sp>
        <p:nvSpPr>
          <p:cNvPr id="343" name="Google Shape;343;p60"/>
          <p:cNvSpPr txBox="1"/>
          <p:nvPr>
            <p:ph type="title"/>
          </p:nvPr>
        </p:nvSpPr>
        <p:spPr>
          <a:xfrm>
            <a:off x="628650" y="365129"/>
            <a:ext cx="7981950" cy="777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What is a Microservice?</a:t>
            </a:r>
            <a:endParaRPr b="1" i="0" sz="3600" u="none" cap="none" strike="noStrike">
              <a:solidFill>
                <a:srgbClr val="000000"/>
              </a:solidFill>
              <a:latin typeface="Calibri"/>
              <a:ea typeface="Calibri"/>
              <a:cs typeface="Calibri"/>
              <a:sym typeface="Calibri"/>
            </a:endParaRPr>
          </a:p>
        </p:txBody>
      </p:sp>
      <p:pic>
        <p:nvPicPr>
          <p:cNvPr id="344" name="Google Shape;344;p60"/>
          <p:cNvPicPr preferRelativeResize="0"/>
          <p:nvPr/>
        </p:nvPicPr>
        <p:blipFill rotWithShape="1">
          <a:blip r:embed="rId3">
            <a:alphaModFix/>
          </a:blip>
          <a:srcRect b="0" l="0" r="0" t="0"/>
          <a:stretch/>
        </p:blipFill>
        <p:spPr>
          <a:xfrm>
            <a:off x="1524000" y="2954339"/>
            <a:ext cx="6369311" cy="2971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61"/>
          <p:cNvSpPr txBox="1"/>
          <p:nvPr>
            <p:ph idx="1" type="body"/>
          </p:nvPr>
        </p:nvSpPr>
        <p:spPr>
          <a:xfrm>
            <a:off x="457201" y="1354140"/>
            <a:ext cx="8610599" cy="4741860"/>
          </a:xfrm>
          <a:prstGeom prst="rect">
            <a:avLst/>
          </a:prstGeom>
          <a:noFill/>
          <a:ln>
            <a:noFill/>
          </a:ln>
        </p:spPr>
        <p:txBody>
          <a:bodyPr anchorCtr="0" anchor="t" bIns="45700" lIns="91425" spcFirstLastPara="1" rIns="91425" wrap="square" tIns="45700">
            <a:noAutofit/>
          </a:bodyPr>
          <a:lstStyle/>
          <a:p>
            <a:pPr indent="-427736" lvl="0" marL="457200" marR="0" rtl="0" algn="l">
              <a:lnSpc>
                <a:spcPct val="80000"/>
              </a:lnSpc>
              <a:spcBef>
                <a:spcPts val="0"/>
              </a:spcBef>
              <a:spcAft>
                <a:spcPts val="0"/>
              </a:spcAft>
              <a:buClr>
                <a:srgbClr val="000000"/>
              </a:buClr>
              <a:buSzPts val="2200"/>
              <a:buFont typeface="Noto Sans Symbols"/>
              <a:buChar char="▪"/>
            </a:pPr>
            <a:r>
              <a:rPr b="1" i="0" lang="en-US" sz="2200" u="none" cap="none" strike="noStrike">
                <a:solidFill>
                  <a:srgbClr val="000000"/>
                </a:solidFill>
                <a:latin typeface="Calibri"/>
                <a:ea typeface="Calibri"/>
                <a:cs typeface="Calibri"/>
                <a:sym typeface="Calibri"/>
              </a:rPr>
              <a:t>Simple </a:t>
            </a:r>
            <a:r>
              <a:rPr b="0" i="0" lang="en-US" sz="2200" u="none" cap="none" strike="noStrike">
                <a:solidFill>
                  <a:srgbClr val="000000"/>
                </a:solidFill>
                <a:latin typeface="Calibri"/>
                <a:ea typeface="Calibri"/>
                <a:cs typeface="Calibri"/>
                <a:sym typeface="Calibri"/>
              </a:rPr>
              <a:t>services that are focused on doing one thing well</a:t>
            </a:r>
            <a:endParaRPr b="1" i="0" sz="2200" u="none" cap="none" strike="noStrike">
              <a:solidFill>
                <a:srgbClr val="000000"/>
              </a:solidFill>
              <a:latin typeface="Calibri"/>
              <a:ea typeface="Calibri"/>
              <a:cs typeface="Calibri"/>
              <a:sym typeface="Calibri"/>
            </a:endParaRPr>
          </a:p>
          <a:p>
            <a:pPr indent="-427736" lvl="0" marL="457200" marR="0" rtl="0" algn="l">
              <a:lnSpc>
                <a:spcPct val="80000"/>
              </a:lnSpc>
              <a:spcBef>
                <a:spcPts val="592"/>
              </a:spcBef>
              <a:spcAft>
                <a:spcPts val="0"/>
              </a:spcAft>
              <a:buClr>
                <a:srgbClr val="000000"/>
              </a:buClr>
              <a:buSzPts val="2200"/>
              <a:buFont typeface="Noto Sans Symbols"/>
              <a:buChar char="▪"/>
            </a:pPr>
            <a:r>
              <a:rPr b="0" i="0" lang="en-US" sz="2200" u="none" cap="none" strike="noStrike">
                <a:solidFill>
                  <a:srgbClr val="000000"/>
                </a:solidFill>
                <a:latin typeface="Calibri"/>
                <a:ea typeface="Calibri"/>
                <a:cs typeface="Calibri"/>
                <a:sym typeface="Calibri"/>
              </a:rPr>
              <a:t>Each service can be built </a:t>
            </a:r>
            <a:r>
              <a:rPr b="1" i="0" lang="en-US" sz="2200" u="none" cap="none" strike="noStrike">
                <a:solidFill>
                  <a:srgbClr val="000000"/>
                </a:solidFill>
                <a:latin typeface="Calibri"/>
                <a:ea typeface="Calibri"/>
                <a:cs typeface="Calibri"/>
                <a:sym typeface="Calibri"/>
              </a:rPr>
              <a:t>using</a:t>
            </a:r>
            <a:r>
              <a:rPr b="0" i="0" lang="en-US" sz="2200" u="none" cap="none" strike="noStrike">
                <a:solidFill>
                  <a:srgbClr val="000000"/>
                </a:solidFill>
                <a:latin typeface="Calibri"/>
                <a:ea typeface="Calibri"/>
                <a:cs typeface="Calibri"/>
                <a:sym typeface="Calibri"/>
              </a:rPr>
              <a:t> the </a:t>
            </a:r>
            <a:r>
              <a:rPr b="1" i="0" lang="en-US" sz="2200" u="none" cap="none" strike="noStrike">
                <a:solidFill>
                  <a:srgbClr val="000000"/>
                </a:solidFill>
                <a:latin typeface="Calibri"/>
                <a:ea typeface="Calibri"/>
                <a:cs typeface="Calibri"/>
                <a:sym typeface="Calibri"/>
              </a:rPr>
              <a:t>best</a:t>
            </a:r>
            <a:r>
              <a:rPr b="0" i="0" lang="en-US" sz="2200" u="none" cap="none" strike="noStrike">
                <a:solidFill>
                  <a:srgbClr val="000000"/>
                </a:solidFill>
                <a:latin typeface="Calibri"/>
                <a:ea typeface="Calibri"/>
                <a:cs typeface="Calibri"/>
                <a:sym typeface="Calibri"/>
              </a:rPr>
              <a:t> tool for the job</a:t>
            </a:r>
            <a:endParaRPr b="1" i="0" sz="2200" u="none" cap="none" strike="noStrike">
              <a:solidFill>
                <a:srgbClr val="000000"/>
              </a:solidFill>
              <a:latin typeface="Calibri"/>
              <a:ea typeface="Calibri"/>
              <a:cs typeface="Calibri"/>
              <a:sym typeface="Calibri"/>
            </a:endParaRPr>
          </a:p>
          <a:p>
            <a:pPr indent="-427736" lvl="0" marL="457200" marR="0" rtl="0" algn="l">
              <a:lnSpc>
                <a:spcPct val="80000"/>
              </a:lnSpc>
              <a:spcBef>
                <a:spcPts val="592"/>
              </a:spcBef>
              <a:spcAft>
                <a:spcPts val="0"/>
              </a:spcAft>
              <a:buClr>
                <a:srgbClr val="000000"/>
              </a:buClr>
              <a:buSzPts val="2200"/>
              <a:buFont typeface="Noto Sans Symbols"/>
              <a:buChar char="▪"/>
            </a:pPr>
            <a:r>
              <a:rPr b="0" i="0" lang="en-US" sz="2200" u="none" cap="none" strike="noStrike">
                <a:solidFill>
                  <a:srgbClr val="000000"/>
                </a:solidFill>
                <a:latin typeface="Calibri"/>
                <a:ea typeface="Calibri"/>
                <a:cs typeface="Calibri"/>
                <a:sym typeface="Calibri"/>
              </a:rPr>
              <a:t>Systems built this way are inherently </a:t>
            </a:r>
            <a:r>
              <a:rPr b="1" i="0" lang="en-US" sz="2200" u="none" cap="none" strike="noStrike">
                <a:solidFill>
                  <a:srgbClr val="000000"/>
                </a:solidFill>
                <a:latin typeface="Calibri"/>
                <a:ea typeface="Calibri"/>
                <a:cs typeface="Calibri"/>
                <a:sym typeface="Calibri"/>
              </a:rPr>
              <a:t>loosely coupled</a:t>
            </a:r>
            <a:endParaRPr b="1" i="0" sz="2200" u="none" cap="none" strike="noStrike">
              <a:solidFill>
                <a:srgbClr val="000000"/>
              </a:solidFill>
              <a:latin typeface="Calibri"/>
              <a:ea typeface="Calibri"/>
              <a:cs typeface="Calibri"/>
              <a:sym typeface="Calibri"/>
            </a:endParaRPr>
          </a:p>
          <a:p>
            <a:pPr indent="-427736" lvl="0" marL="457200" marR="0" rtl="0" algn="l">
              <a:lnSpc>
                <a:spcPct val="80000"/>
              </a:lnSpc>
              <a:spcBef>
                <a:spcPts val="592"/>
              </a:spcBef>
              <a:spcAft>
                <a:spcPts val="0"/>
              </a:spcAft>
              <a:buClr>
                <a:srgbClr val="000000"/>
              </a:buClr>
              <a:buSzPts val="2200"/>
              <a:buFont typeface="Noto Sans Symbols"/>
              <a:buChar char="▪"/>
            </a:pPr>
            <a:r>
              <a:rPr b="0" i="0" lang="en-US" sz="2200" u="none" cap="none" strike="noStrike">
                <a:solidFill>
                  <a:srgbClr val="000000"/>
                </a:solidFill>
                <a:latin typeface="Calibri"/>
                <a:ea typeface="Calibri"/>
                <a:cs typeface="Calibri"/>
                <a:sym typeface="Calibri"/>
              </a:rPr>
              <a:t>Teams can deliver and </a:t>
            </a:r>
            <a:r>
              <a:rPr b="1" i="0" lang="en-US" sz="2200" u="none" cap="none" strike="noStrike">
                <a:solidFill>
                  <a:srgbClr val="000000"/>
                </a:solidFill>
                <a:latin typeface="Calibri"/>
                <a:ea typeface="Calibri"/>
                <a:cs typeface="Calibri"/>
                <a:sym typeface="Calibri"/>
              </a:rPr>
              <a:t>deploy independently</a:t>
            </a:r>
            <a:r>
              <a:rPr b="0" i="0" lang="en-US" sz="2200" u="none" cap="none" strike="noStrike">
                <a:solidFill>
                  <a:srgbClr val="000000"/>
                </a:solidFill>
                <a:latin typeface="Calibri"/>
                <a:ea typeface="Calibri"/>
                <a:cs typeface="Calibri"/>
                <a:sym typeface="Calibri"/>
              </a:rPr>
              <a:t> from each other</a:t>
            </a:r>
            <a:endParaRPr b="1" i="0" sz="2200" u="none" cap="none" strike="noStrike">
              <a:solidFill>
                <a:srgbClr val="000000"/>
              </a:solidFill>
              <a:latin typeface="Calibri"/>
              <a:ea typeface="Calibri"/>
              <a:cs typeface="Calibri"/>
              <a:sym typeface="Calibri"/>
            </a:endParaRPr>
          </a:p>
          <a:p>
            <a:pPr indent="-427736" lvl="0" marL="457200" marR="0" rtl="0" algn="l">
              <a:lnSpc>
                <a:spcPct val="80000"/>
              </a:lnSpc>
              <a:spcBef>
                <a:spcPts val="592"/>
              </a:spcBef>
              <a:spcAft>
                <a:spcPts val="0"/>
              </a:spcAft>
              <a:buClr>
                <a:srgbClr val="000000"/>
              </a:buClr>
              <a:buSzPts val="2200"/>
              <a:buFont typeface="Noto Sans Symbols"/>
              <a:buChar char="▪"/>
            </a:pPr>
            <a:r>
              <a:rPr b="0" i="0" lang="en-US" sz="2200" u="none" cap="none" strike="noStrike">
                <a:solidFill>
                  <a:srgbClr val="000000"/>
                </a:solidFill>
                <a:latin typeface="Calibri"/>
                <a:ea typeface="Calibri"/>
                <a:cs typeface="Calibri"/>
                <a:sym typeface="Calibri"/>
              </a:rPr>
              <a:t>Enable </a:t>
            </a:r>
            <a:r>
              <a:rPr b="1" i="0" lang="en-US" sz="2200" u="none" cap="none" strike="noStrike">
                <a:solidFill>
                  <a:srgbClr val="000000"/>
                </a:solidFill>
                <a:latin typeface="Calibri"/>
                <a:ea typeface="Calibri"/>
                <a:cs typeface="Calibri"/>
                <a:sym typeface="Calibri"/>
              </a:rPr>
              <a:t>continuous delivery</a:t>
            </a:r>
            <a:r>
              <a:rPr b="0" i="0" lang="en-US" sz="2200" u="none" cap="none" strike="noStrike">
                <a:solidFill>
                  <a:srgbClr val="000000"/>
                </a:solidFill>
                <a:latin typeface="Calibri"/>
                <a:ea typeface="Calibri"/>
                <a:cs typeface="Calibri"/>
                <a:sym typeface="Calibri"/>
              </a:rPr>
              <a:t> but allowing frequent releases while the rest of the system continues to be stable</a:t>
            </a:r>
            <a:endParaRPr b="1" i="0" sz="2200" u="none" cap="none" strike="noStrike">
              <a:solidFill>
                <a:srgbClr val="000000"/>
              </a:solidFill>
              <a:latin typeface="Calibri"/>
              <a:ea typeface="Calibri"/>
              <a:cs typeface="Calibri"/>
              <a:sym typeface="Calibri"/>
            </a:endParaRPr>
          </a:p>
          <a:p>
            <a:pPr indent="-288036" lvl="0" marL="457200" marR="0" rtl="0" algn="l">
              <a:lnSpc>
                <a:spcPct val="80000"/>
              </a:lnSpc>
              <a:spcBef>
                <a:spcPts val="592"/>
              </a:spcBef>
              <a:spcAft>
                <a:spcPts val="0"/>
              </a:spcAft>
              <a:buClr>
                <a:schemeClr val="accent3"/>
              </a:buClr>
              <a:buSzPts val="2664"/>
              <a:buFont typeface="Noto Sans Symbols"/>
              <a:buNone/>
            </a:pPr>
            <a:r>
              <a:t/>
            </a:r>
            <a:endParaRPr b="0" i="0" sz="2200" u="none" cap="none" strike="noStrike">
              <a:solidFill>
                <a:srgbClr val="000000"/>
              </a:solidFill>
              <a:latin typeface="Calibri"/>
              <a:ea typeface="Calibri"/>
              <a:cs typeface="Calibri"/>
              <a:sym typeface="Calibri"/>
            </a:endParaRPr>
          </a:p>
          <a:p>
            <a:pPr indent="-288036" lvl="0" marL="457200" marR="0" rtl="0" algn="l">
              <a:lnSpc>
                <a:spcPct val="80000"/>
              </a:lnSpc>
              <a:spcBef>
                <a:spcPts val="592"/>
              </a:spcBef>
              <a:spcAft>
                <a:spcPts val="0"/>
              </a:spcAft>
              <a:buClr>
                <a:schemeClr val="accent3"/>
              </a:buClr>
              <a:buSzPts val="2664"/>
              <a:buFont typeface="Noto Sans Symbols"/>
              <a:buNone/>
            </a:pPr>
            <a:r>
              <a:t/>
            </a:r>
            <a:endParaRPr b="1" i="0" sz="2960" u="none" cap="none" strike="noStrike">
              <a:solidFill>
                <a:schemeClr val="dk1"/>
              </a:solidFill>
              <a:latin typeface="Calibri"/>
              <a:ea typeface="Calibri"/>
              <a:cs typeface="Calibri"/>
              <a:sym typeface="Calibri"/>
            </a:endParaRPr>
          </a:p>
        </p:txBody>
      </p:sp>
      <p:sp>
        <p:nvSpPr>
          <p:cNvPr id="350" name="Google Shape;350;p61"/>
          <p:cNvSpPr txBox="1"/>
          <p:nvPr>
            <p:ph type="title"/>
          </p:nvPr>
        </p:nvSpPr>
        <p:spPr>
          <a:xfrm>
            <a:off x="628650" y="365129"/>
            <a:ext cx="7981950" cy="777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Microservice: advantages</a:t>
            </a:r>
            <a:endParaRPr b="1" i="0" sz="3600" u="none" cap="none" strike="noStrike">
              <a:solidFill>
                <a:srgbClr val="000000"/>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62"/>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Setup</a:t>
            </a:r>
            <a:endParaRPr b="1" i="0" sz="3600" u="none" cap="none" strike="noStrike">
              <a:solidFill>
                <a:srgbClr val="000000"/>
              </a:solidFill>
              <a:latin typeface="Calibri"/>
              <a:ea typeface="Calibri"/>
              <a:cs typeface="Calibri"/>
              <a:sym typeface="Calibri"/>
            </a:endParaRPr>
          </a:p>
        </p:txBody>
      </p:sp>
      <p:sp>
        <p:nvSpPr>
          <p:cNvPr id="356" name="Google Shape;356;p62"/>
          <p:cNvSpPr txBox="1"/>
          <p:nvPr>
            <p:ph idx="1" type="body"/>
          </p:nvPr>
        </p:nvSpPr>
        <p:spPr>
          <a:xfrm>
            <a:off x="457200" y="1354138"/>
            <a:ext cx="8400900" cy="4792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rPr b="0" i="0" lang="en-US" sz="2200" u="none" cap="none" strike="noStrike">
                <a:solidFill>
                  <a:schemeClr val="dk1"/>
                </a:solidFill>
                <a:latin typeface="Calibri"/>
                <a:ea typeface="Calibri"/>
                <a:cs typeface="Calibri"/>
                <a:sym typeface="Calibri"/>
              </a:rPr>
              <a:t>Kubernetes can be setup on multiple clouds</a:t>
            </a:r>
            <a:endParaRPr b="1"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Google(GCP) &amp; Microsoft offer Kubernetes as a service, with reliable experiences</a:t>
            </a:r>
            <a:endParaRPr b="1"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AWS has two great open source methods, ’Kops’ and </a:t>
            </a:r>
            <a:r>
              <a:rPr b="0" i="0" lang="en-US" sz="2200" u="none" cap="none" strike="noStrike">
                <a:solidFill>
                  <a:schemeClr val="dk1"/>
                </a:solidFill>
                <a:latin typeface="Calibri"/>
                <a:ea typeface="Calibri"/>
                <a:cs typeface="Calibri"/>
                <a:sym typeface="Calibri"/>
              </a:rPr>
              <a:t>Heptio’s</a:t>
            </a:r>
            <a:r>
              <a:rPr b="0" i="0" lang="en-US" sz="2200" u="none" cap="none" strike="noStrike">
                <a:solidFill>
                  <a:schemeClr val="dk1"/>
                </a:solidFill>
                <a:latin typeface="Calibri"/>
                <a:ea typeface="Calibri"/>
                <a:cs typeface="Calibri"/>
                <a:sym typeface="Calibri"/>
              </a:rPr>
              <a:t> Cloud Formation Script</a:t>
            </a:r>
            <a:endParaRPr b="0"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Last year AWS added Kubernetes as a Service</a:t>
            </a:r>
            <a:endParaRPr b="0"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Kubernetes can readily be setup locally, with ‘Minikube’ or ‘kubeadm’</a:t>
            </a:r>
            <a:endParaRPr b="0" i="0" sz="2200" u="none" cap="none" strike="noStrike">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63"/>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Setup (AWS) - K</a:t>
            </a:r>
            <a:r>
              <a:rPr lang="en-US">
                <a:solidFill>
                  <a:srgbClr val="000000"/>
                </a:solidFill>
              </a:rPr>
              <a:t>ubeadm</a:t>
            </a:r>
            <a:endParaRPr b="1" i="0" sz="3600" u="none" cap="none" strike="noStrike">
              <a:solidFill>
                <a:srgbClr val="000000"/>
              </a:solidFill>
              <a:latin typeface="Calibri"/>
              <a:ea typeface="Calibri"/>
              <a:cs typeface="Calibri"/>
              <a:sym typeface="Calibri"/>
            </a:endParaRPr>
          </a:p>
        </p:txBody>
      </p:sp>
      <p:sp>
        <p:nvSpPr>
          <p:cNvPr id="362" name="Google Shape;362;p63"/>
          <p:cNvSpPr txBox="1"/>
          <p:nvPr>
            <p:ph idx="1" type="body"/>
          </p:nvPr>
        </p:nvSpPr>
        <p:spPr>
          <a:xfrm>
            <a:off x="457200" y="1354138"/>
            <a:ext cx="8400900" cy="4792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rPr b="0" lang="en-US" sz="2200"/>
              <a:t>We will use AWS for this class</a:t>
            </a:r>
            <a:endParaRPr b="1"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rgbClr val="000000"/>
              </a:buClr>
              <a:buSzPts val="2200"/>
              <a:buFont typeface="Noto Sans Symbols"/>
              <a:buChar char="▪"/>
            </a:pPr>
            <a:r>
              <a:rPr b="0" lang="en-US" sz="2200"/>
              <a:t>Each student will log on to a AWS EC2 machine</a:t>
            </a:r>
            <a:endParaRPr b="1"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rgbClr val="000000"/>
              </a:buClr>
              <a:buSzPts val="2200"/>
              <a:buFont typeface="Noto Sans Symbols"/>
              <a:buChar char="▪"/>
            </a:pPr>
            <a:r>
              <a:rPr b="0" lang="en-US" sz="2200"/>
              <a:t>1 node will be used as a master and client</a:t>
            </a:r>
            <a:endParaRPr b="0"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rgbClr val="000000"/>
              </a:buClr>
              <a:buSzPts val="2200"/>
              <a:buFont typeface="Noto Sans Symbols"/>
              <a:buChar char="▪"/>
            </a:pPr>
            <a:r>
              <a:rPr b="0" lang="en-US" sz="2200"/>
              <a:t>We will use set up instructions on github</a:t>
            </a:r>
            <a:endParaRPr b="0"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rgbClr val="000000"/>
              </a:buClr>
              <a:buSzPts val="2200"/>
              <a:buFont typeface="Noto Sans Symbols"/>
              <a:buChar char="▪"/>
            </a:pPr>
            <a:r>
              <a:rPr b="0" lang="en-US" sz="2200"/>
              <a:t>We will see a demo to use 2 nodes and treat them as a cluster.</a:t>
            </a:r>
            <a:endParaRPr b="0" i="0" sz="2200" u="none" cap="none" strike="noStrike">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64"/>
          <p:cNvSpPr txBox="1"/>
          <p:nvPr>
            <p:ph type="title"/>
          </p:nvPr>
        </p:nvSpPr>
        <p:spPr>
          <a:xfrm>
            <a:off x="476250" y="212729"/>
            <a:ext cx="7886700" cy="1158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rPr b="1" i="0" lang="en-US" sz="3600" u="none" cap="none" strike="noStrike">
                <a:solidFill>
                  <a:srgbClr val="000000"/>
                </a:solidFill>
                <a:latin typeface="Calibri"/>
                <a:ea typeface="Calibri"/>
                <a:cs typeface="Calibri"/>
                <a:sym typeface="Calibri"/>
              </a:rPr>
              <a:t>Local Kubernetes</a:t>
            </a:r>
            <a:br>
              <a:rPr b="1" i="0" lang="en-US" sz="3600" u="none" cap="none" strike="noStrike">
                <a:solidFill>
                  <a:srgbClr val="000000"/>
                </a:solidFill>
                <a:latin typeface="Calibri"/>
                <a:ea typeface="Calibri"/>
                <a:cs typeface="Calibri"/>
                <a:sym typeface="Calibri"/>
              </a:rPr>
            </a:br>
            <a:endParaRPr b="1" i="0" sz="3600" u="none" cap="none" strike="noStrike">
              <a:solidFill>
                <a:srgbClr val="000000"/>
              </a:solidFill>
              <a:latin typeface="Calibri"/>
              <a:ea typeface="Calibri"/>
              <a:cs typeface="Calibri"/>
              <a:sym typeface="Calibri"/>
            </a:endParaRPr>
          </a:p>
        </p:txBody>
      </p:sp>
      <p:sp>
        <p:nvSpPr>
          <p:cNvPr id="368" name="Google Shape;368;p64"/>
          <p:cNvSpPr txBox="1"/>
          <p:nvPr>
            <p:ph idx="1" type="body"/>
          </p:nvPr>
        </p:nvSpPr>
        <p:spPr>
          <a:xfrm>
            <a:off x="628650" y="1058325"/>
            <a:ext cx="7886700" cy="5118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640"/>
              </a:spcBef>
              <a:spcAft>
                <a:spcPts val="0"/>
              </a:spcAft>
              <a:buClr>
                <a:schemeClr val="accent3"/>
              </a:buClr>
              <a:buSzPts val="2880"/>
              <a:buFont typeface="Noto Sans Symbols"/>
              <a:buNone/>
            </a:pPr>
            <a:r>
              <a:rPr b="0" lang="en-US" sz="2200"/>
              <a:t>Use the instructions to run the 4 instructions </a:t>
            </a:r>
            <a:endParaRPr b="0" sz="2200"/>
          </a:p>
          <a:p>
            <a:pPr indent="0" lvl="0" marL="0" marR="0" rtl="0" algn="l">
              <a:lnSpc>
                <a:spcPct val="90000"/>
              </a:lnSpc>
              <a:spcBef>
                <a:spcPts val="640"/>
              </a:spcBef>
              <a:spcAft>
                <a:spcPts val="0"/>
              </a:spcAft>
              <a:buClr>
                <a:schemeClr val="accent3"/>
              </a:buClr>
              <a:buSzPts val="2880"/>
              <a:buFont typeface="Noto Sans Symbols"/>
              <a:buNone/>
            </a:pPr>
            <a:r>
              <a:rPr b="0" lang="en-US" sz="2200"/>
              <a:t>-- will set up master</a:t>
            </a:r>
            <a:endParaRPr b="0" sz="2200"/>
          </a:p>
          <a:p>
            <a:pPr indent="0" lvl="0" marL="0" marR="0" rtl="0" algn="l">
              <a:lnSpc>
                <a:spcPct val="90000"/>
              </a:lnSpc>
              <a:spcBef>
                <a:spcPts val="640"/>
              </a:spcBef>
              <a:spcAft>
                <a:spcPts val="0"/>
              </a:spcAft>
              <a:buClr>
                <a:schemeClr val="accent3"/>
              </a:buClr>
              <a:buSzPts val="2880"/>
              <a:buFont typeface="Noto Sans Symbols"/>
              <a:buNone/>
            </a:pPr>
            <a:r>
              <a:rPr b="0" lang="en-US" sz="2200"/>
              <a:t>-- enable networking, untaint the master node</a:t>
            </a:r>
            <a:endParaRPr b="0" sz="2200"/>
          </a:p>
          <a:p>
            <a:pPr indent="0" lvl="0" marL="0" marR="0" rtl="0" algn="l">
              <a:lnSpc>
                <a:spcPct val="90000"/>
              </a:lnSpc>
              <a:spcBef>
                <a:spcPts val="280"/>
              </a:spcBef>
              <a:spcAft>
                <a:spcPts val="0"/>
              </a:spcAft>
              <a:buClr>
                <a:schemeClr val="accent3"/>
              </a:buClr>
              <a:buSzPts val="1260"/>
              <a:buFont typeface="Noto Sans Symbols"/>
              <a:buNone/>
            </a:pPr>
            <a:r>
              <a:rPr b="0" lang="en-US" sz="2200"/>
              <a:t>-- should be able to run commands</a:t>
            </a:r>
            <a:endParaRPr b="0" sz="2200"/>
          </a:p>
          <a:p>
            <a:pPr indent="0" lvl="0" marL="0" marR="0" rtl="0" algn="l">
              <a:lnSpc>
                <a:spcPct val="90000"/>
              </a:lnSpc>
              <a:spcBef>
                <a:spcPts val="280"/>
              </a:spcBef>
              <a:spcAft>
                <a:spcPts val="0"/>
              </a:spcAft>
              <a:buClr>
                <a:schemeClr val="accent3"/>
              </a:buClr>
              <a:buSzPts val="1260"/>
              <a:buFont typeface="Noto Sans Symbols"/>
              <a:buNone/>
            </a:pPr>
            <a:r>
              <a:t/>
            </a:r>
            <a:endParaRPr b="0" sz="2200"/>
          </a:p>
          <a:p>
            <a:pPr indent="0" lvl="0" marL="0" marR="0" rtl="0" algn="l">
              <a:lnSpc>
                <a:spcPct val="90000"/>
              </a:lnSpc>
              <a:spcBef>
                <a:spcPts val="480"/>
              </a:spcBef>
              <a:spcAft>
                <a:spcPts val="0"/>
              </a:spcAft>
              <a:buClr>
                <a:schemeClr val="accent3"/>
              </a:buClr>
              <a:buSzPts val="2160"/>
              <a:buFont typeface="Noto Sans Symbols"/>
              <a:buNone/>
            </a:pPr>
            <a:r>
              <a:rPr b="0" lang="en-US" sz="2200" u="sng">
                <a:solidFill>
                  <a:srgbClr val="000000"/>
                </a:solidFill>
                <a:hlinkClick r:id="rId3"/>
              </a:rPr>
              <a:t>https://github.com/abhikbanerjee/Kubernetes_Exercise_Files/blob/master/AWS_setup_files/Kubernetes_Setup_AWS.md</a:t>
            </a:r>
            <a:r>
              <a:rPr b="0" lang="en-US" sz="2200">
                <a:solidFill>
                  <a:srgbClr val="000000"/>
                </a:solidFill>
              </a:rPr>
              <a:t> </a:t>
            </a:r>
            <a:endParaRPr b="0" i="0" sz="2200" u="none" cap="none" strike="noStrike">
              <a:solidFill>
                <a:srgbClr val="000000"/>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65"/>
          <p:cNvSpPr txBox="1"/>
          <p:nvPr>
            <p:ph type="title"/>
          </p:nvPr>
        </p:nvSpPr>
        <p:spPr>
          <a:xfrm>
            <a:off x="400050" y="-168271"/>
            <a:ext cx="7886700" cy="1158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rPr lang="en-US">
                <a:solidFill>
                  <a:srgbClr val="000000"/>
                </a:solidFill>
              </a:rPr>
              <a:t>Example Commands</a:t>
            </a:r>
            <a:endParaRPr b="1" i="0" sz="3600" u="none" cap="none" strike="noStrike">
              <a:solidFill>
                <a:srgbClr val="000000"/>
              </a:solidFill>
              <a:latin typeface="Calibri"/>
              <a:ea typeface="Calibri"/>
              <a:cs typeface="Calibri"/>
              <a:sym typeface="Calibri"/>
            </a:endParaRPr>
          </a:p>
        </p:txBody>
      </p:sp>
      <p:sp>
        <p:nvSpPr>
          <p:cNvPr id="374" name="Google Shape;374;p65"/>
          <p:cNvSpPr txBox="1"/>
          <p:nvPr>
            <p:ph idx="1" type="body"/>
          </p:nvPr>
        </p:nvSpPr>
        <p:spPr>
          <a:xfrm>
            <a:off x="628650" y="762000"/>
            <a:ext cx="7886700" cy="1957800"/>
          </a:xfrm>
          <a:prstGeom prst="rect">
            <a:avLst/>
          </a:prstGeom>
          <a:noFill/>
          <a:ln>
            <a:noFill/>
          </a:ln>
        </p:spPr>
        <p:txBody>
          <a:bodyPr anchorCtr="0" anchor="t" bIns="45700" lIns="91425" spcFirstLastPara="1" rIns="91425" wrap="square" tIns="45700">
            <a:noAutofit/>
          </a:bodyPr>
          <a:lstStyle/>
          <a:p>
            <a:pPr indent="0" lvl="0" marL="203200" rtl="0" algn="l">
              <a:lnSpc>
                <a:spcPct val="100000"/>
              </a:lnSpc>
              <a:spcBef>
                <a:spcPts val="640"/>
              </a:spcBef>
              <a:spcAft>
                <a:spcPts val="0"/>
              </a:spcAft>
              <a:buClr>
                <a:schemeClr val="dk1"/>
              </a:buClr>
              <a:buSzPts val="2000"/>
              <a:buFont typeface="Calibri"/>
              <a:buNone/>
            </a:pPr>
            <a:r>
              <a:rPr b="0" lang="en-US" sz="2200"/>
              <a:t>kubectl get nodes --all-namespaces -o wide</a:t>
            </a:r>
            <a:endParaRPr b="0" sz="2200"/>
          </a:p>
          <a:p>
            <a:pPr indent="0" lvl="0" marL="203200" rtl="0" algn="l">
              <a:lnSpc>
                <a:spcPct val="100000"/>
              </a:lnSpc>
              <a:spcBef>
                <a:spcPts val="640"/>
              </a:spcBef>
              <a:spcAft>
                <a:spcPts val="0"/>
              </a:spcAft>
              <a:buClr>
                <a:schemeClr val="dk1"/>
              </a:buClr>
              <a:buSzPts val="2000"/>
              <a:buFont typeface="Calibri"/>
              <a:buNone/>
            </a:pPr>
            <a:r>
              <a:rPr b="0" lang="en-US" sz="2200"/>
              <a:t>kubectl get services --all-namespaces -o wide</a:t>
            </a:r>
            <a:endParaRPr b="0" sz="2200"/>
          </a:p>
          <a:p>
            <a:pPr indent="0" lvl="0" marL="203200" rtl="0" algn="l">
              <a:lnSpc>
                <a:spcPct val="100000"/>
              </a:lnSpc>
              <a:spcBef>
                <a:spcPts val="640"/>
              </a:spcBef>
              <a:spcAft>
                <a:spcPts val="0"/>
              </a:spcAft>
              <a:buClr>
                <a:schemeClr val="dk1"/>
              </a:buClr>
              <a:buSzPts val="2000"/>
              <a:buFont typeface="Calibri"/>
              <a:buNone/>
            </a:pPr>
            <a:r>
              <a:rPr b="0" lang="en-US" sz="2200"/>
              <a:t>kubectl get pods --all-namespaces -o wide</a:t>
            </a:r>
            <a:endParaRPr b="0" sz="2200"/>
          </a:p>
          <a:p>
            <a:pPr indent="0" lvl="0" marL="203200" rtl="0" algn="l">
              <a:lnSpc>
                <a:spcPct val="100000"/>
              </a:lnSpc>
              <a:spcBef>
                <a:spcPts val="640"/>
              </a:spcBef>
              <a:spcAft>
                <a:spcPts val="0"/>
              </a:spcAft>
              <a:buClr>
                <a:schemeClr val="dk1"/>
              </a:buClr>
              <a:buSzPts val="2000"/>
              <a:buFont typeface="Calibri"/>
              <a:buNone/>
            </a:pPr>
            <a:r>
              <a:rPr b="0" lang="en-US" sz="2200"/>
              <a:t>kubectl get deployment --all-namespaces -o wide</a:t>
            </a:r>
            <a:endParaRPr b="0" sz="2200"/>
          </a:p>
          <a:p>
            <a:pPr indent="0" lvl="0" marL="0" marR="0" rtl="0" algn="l">
              <a:lnSpc>
                <a:spcPct val="90000"/>
              </a:lnSpc>
              <a:spcBef>
                <a:spcPts val="480"/>
              </a:spcBef>
              <a:spcAft>
                <a:spcPts val="0"/>
              </a:spcAft>
              <a:buClr>
                <a:schemeClr val="accent3"/>
              </a:buClr>
              <a:buSzPts val="2160"/>
              <a:buFont typeface="Noto Sans Symbols"/>
              <a:buNone/>
            </a:pPr>
            <a:r>
              <a:t/>
            </a:r>
            <a:endParaRPr b="0" i="0" sz="2400" u="none" cap="none" strike="noStrike">
              <a:solidFill>
                <a:schemeClr val="dk1"/>
              </a:solidFill>
              <a:latin typeface="Calibri"/>
              <a:ea typeface="Calibri"/>
              <a:cs typeface="Calibri"/>
              <a:sym typeface="Calibri"/>
            </a:endParaRPr>
          </a:p>
        </p:txBody>
      </p:sp>
      <p:pic>
        <p:nvPicPr>
          <p:cNvPr id="375" name="Google Shape;375;p65"/>
          <p:cNvPicPr preferRelativeResize="0"/>
          <p:nvPr/>
        </p:nvPicPr>
        <p:blipFill>
          <a:blip r:embed="rId3">
            <a:alphaModFix/>
          </a:blip>
          <a:stretch>
            <a:fillRect/>
          </a:stretch>
        </p:blipFill>
        <p:spPr>
          <a:xfrm>
            <a:off x="1028700" y="2749450"/>
            <a:ext cx="7258052" cy="30714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66"/>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Pokemon Go</a:t>
            </a:r>
            <a:endParaRPr b="1" i="0" sz="3600" u="none" cap="none" strike="noStrike">
              <a:solidFill>
                <a:srgbClr val="000000"/>
              </a:solidFill>
              <a:latin typeface="Calibri"/>
              <a:ea typeface="Calibri"/>
              <a:cs typeface="Calibri"/>
              <a:sym typeface="Calibri"/>
            </a:endParaRPr>
          </a:p>
        </p:txBody>
      </p:sp>
      <p:pic>
        <p:nvPicPr>
          <p:cNvPr id="381" name="Google Shape;381;p66"/>
          <p:cNvPicPr preferRelativeResize="0"/>
          <p:nvPr/>
        </p:nvPicPr>
        <p:blipFill rotWithShape="1">
          <a:blip r:embed="rId3">
            <a:alphaModFix/>
          </a:blip>
          <a:srcRect b="0" l="0" r="0" t="0"/>
          <a:stretch/>
        </p:blipFill>
        <p:spPr>
          <a:xfrm>
            <a:off x="2768600" y="1905000"/>
            <a:ext cx="3594100" cy="2260600"/>
          </a:xfrm>
          <a:prstGeom prst="rect">
            <a:avLst/>
          </a:prstGeom>
          <a:noFill/>
          <a:ln>
            <a:noFill/>
          </a:ln>
        </p:spPr>
      </p:pic>
      <p:pic>
        <p:nvPicPr>
          <p:cNvPr id="382" name="Google Shape;382;p66"/>
          <p:cNvPicPr preferRelativeResize="0"/>
          <p:nvPr/>
        </p:nvPicPr>
        <p:blipFill rotWithShape="1">
          <a:blip r:embed="rId4">
            <a:alphaModFix/>
          </a:blip>
          <a:srcRect b="0" l="0" r="0" t="0"/>
          <a:stretch/>
        </p:blipFill>
        <p:spPr>
          <a:xfrm>
            <a:off x="5678103" y="3492500"/>
            <a:ext cx="3389697" cy="1917700"/>
          </a:xfrm>
          <a:prstGeom prst="rect">
            <a:avLst/>
          </a:prstGeom>
          <a:noFill/>
          <a:ln>
            <a:noFill/>
          </a:ln>
        </p:spPr>
      </p:pic>
      <p:pic>
        <p:nvPicPr>
          <p:cNvPr id="383" name="Google Shape;383;p66"/>
          <p:cNvPicPr preferRelativeResize="0"/>
          <p:nvPr/>
        </p:nvPicPr>
        <p:blipFill rotWithShape="1">
          <a:blip r:embed="rId5">
            <a:alphaModFix/>
          </a:blip>
          <a:srcRect b="0" l="0" r="0" t="0"/>
          <a:stretch/>
        </p:blipFill>
        <p:spPr>
          <a:xfrm>
            <a:off x="0" y="3568700"/>
            <a:ext cx="3389696" cy="1917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67"/>
          <p:cNvSpPr txBox="1"/>
          <p:nvPr>
            <p:ph type="title"/>
          </p:nvPr>
        </p:nvSpPr>
        <p:spPr>
          <a:xfrm>
            <a:off x="628650" y="-2444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Pokemon Go: Situation</a:t>
            </a:r>
            <a:endParaRPr b="1" i="0" sz="3600" u="none" cap="none" strike="noStrike">
              <a:solidFill>
                <a:srgbClr val="000000"/>
              </a:solidFill>
              <a:latin typeface="Calibri"/>
              <a:ea typeface="Calibri"/>
              <a:cs typeface="Calibri"/>
              <a:sym typeface="Calibri"/>
            </a:endParaRPr>
          </a:p>
        </p:txBody>
      </p:sp>
      <p:sp>
        <p:nvSpPr>
          <p:cNvPr id="389" name="Google Shape;389;p67"/>
          <p:cNvSpPr txBox="1"/>
          <p:nvPr>
            <p:ph idx="1" type="body"/>
          </p:nvPr>
        </p:nvSpPr>
        <p:spPr>
          <a:xfrm>
            <a:off x="624700" y="685800"/>
            <a:ext cx="3306300" cy="55584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998"/>
              <a:buFont typeface="Noto Sans Symbols"/>
              <a:buNone/>
            </a:pPr>
            <a:r>
              <a:rPr b="0" i="0" lang="en-US" sz="2200" u="none" cap="none" strike="noStrike">
                <a:solidFill>
                  <a:schemeClr val="dk1"/>
                </a:solidFill>
                <a:latin typeface="Calibri"/>
                <a:ea typeface="Calibri"/>
                <a:cs typeface="Calibri"/>
                <a:sym typeface="Calibri"/>
              </a:rPr>
              <a:t>Pokemon Go launched a hit app! The application was a viral, overnight roaring success.</a:t>
            </a:r>
            <a:endParaRPr b="1" i="0" sz="2200" u="none" cap="none" strike="noStrike">
              <a:solidFill>
                <a:schemeClr val="dk1"/>
              </a:solidFill>
              <a:latin typeface="Calibri"/>
              <a:ea typeface="Calibri"/>
              <a:cs typeface="Calibri"/>
              <a:sym typeface="Calibri"/>
            </a:endParaRPr>
          </a:p>
          <a:p>
            <a:pPr indent="0" lvl="0" marL="0" marR="0" rtl="0" algn="l">
              <a:lnSpc>
                <a:spcPct val="80000"/>
              </a:lnSpc>
              <a:spcBef>
                <a:spcPts val="444"/>
              </a:spcBef>
              <a:spcAft>
                <a:spcPts val="0"/>
              </a:spcAft>
              <a:buClr>
                <a:schemeClr val="accent3"/>
              </a:buClr>
              <a:buSzPts val="1998"/>
              <a:buFont typeface="Noto Sans Symbols"/>
              <a:buNone/>
            </a:pPr>
            <a:r>
              <a:rPr b="0" i="0" lang="en-US" sz="2200" u="none" cap="none" strike="noStrike">
                <a:solidFill>
                  <a:schemeClr val="dk1"/>
                </a:solidFill>
                <a:latin typeface="Calibri"/>
                <a:ea typeface="Calibri"/>
                <a:cs typeface="Calibri"/>
                <a:sym typeface="Calibri"/>
              </a:rPr>
              <a:t> The challenge? It rapidly had 50x the worst case traffic estimate and grew rapidly</a:t>
            </a:r>
            <a:endParaRPr b="1" i="0" sz="2200" u="none" cap="none" strike="noStrike">
              <a:solidFill>
                <a:schemeClr val="dk1"/>
              </a:solidFill>
              <a:latin typeface="Calibri"/>
              <a:ea typeface="Calibri"/>
              <a:cs typeface="Calibri"/>
              <a:sym typeface="Calibri"/>
            </a:endParaRPr>
          </a:p>
          <a:p>
            <a:pPr indent="-470027" lvl="0" marL="457200" marR="0" rtl="0" algn="l">
              <a:lnSpc>
                <a:spcPct val="80000"/>
              </a:lnSpc>
              <a:spcBef>
                <a:spcPts val="444"/>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Achieved the same active users in a month that took Twitter years to reach</a:t>
            </a:r>
            <a:endParaRPr b="1" i="0" sz="2200" u="none" cap="none" strike="noStrike">
              <a:solidFill>
                <a:schemeClr val="dk1"/>
              </a:solidFill>
              <a:latin typeface="Calibri"/>
              <a:ea typeface="Calibri"/>
              <a:cs typeface="Calibri"/>
              <a:sym typeface="Calibri"/>
            </a:endParaRPr>
          </a:p>
          <a:p>
            <a:pPr indent="-470027" lvl="0" marL="457200" marR="0" rtl="0" algn="l">
              <a:lnSpc>
                <a:spcPct val="80000"/>
              </a:lnSpc>
              <a:spcBef>
                <a:spcPts val="444"/>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Was the most downloaded app in history within a few days</a:t>
            </a:r>
            <a:endParaRPr b="1" i="0" sz="2200" u="none" cap="none" strike="noStrike">
              <a:solidFill>
                <a:schemeClr val="dk1"/>
              </a:solidFill>
              <a:latin typeface="Calibri"/>
              <a:ea typeface="Calibri"/>
              <a:cs typeface="Calibri"/>
              <a:sym typeface="Calibri"/>
            </a:endParaRPr>
          </a:p>
        </p:txBody>
      </p:sp>
      <p:pic>
        <p:nvPicPr>
          <p:cNvPr id="390" name="Google Shape;390;p67"/>
          <p:cNvPicPr preferRelativeResize="0"/>
          <p:nvPr/>
        </p:nvPicPr>
        <p:blipFill rotWithShape="1">
          <a:blip r:embed="rId3">
            <a:alphaModFix/>
          </a:blip>
          <a:srcRect b="0" l="0" r="0" t="0"/>
          <a:stretch/>
        </p:blipFill>
        <p:spPr>
          <a:xfrm>
            <a:off x="4114800" y="741590"/>
            <a:ext cx="4842933" cy="2724150"/>
          </a:xfrm>
          <a:prstGeom prst="rect">
            <a:avLst/>
          </a:prstGeom>
          <a:noFill/>
          <a:ln>
            <a:noFill/>
          </a:ln>
        </p:spPr>
      </p:pic>
      <p:pic>
        <p:nvPicPr>
          <p:cNvPr id="391" name="Google Shape;391;p67"/>
          <p:cNvPicPr preferRelativeResize="0"/>
          <p:nvPr/>
        </p:nvPicPr>
        <p:blipFill rotWithShape="1">
          <a:blip r:embed="rId4">
            <a:alphaModFix/>
          </a:blip>
          <a:srcRect b="0" l="0" r="0" t="0"/>
          <a:stretch/>
        </p:blipFill>
        <p:spPr>
          <a:xfrm>
            <a:off x="6612466" y="3793177"/>
            <a:ext cx="2317926" cy="1851561"/>
          </a:xfrm>
          <a:prstGeom prst="rect">
            <a:avLst/>
          </a:prstGeom>
          <a:noFill/>
          <a:ln>
            <a:noFill/>
          </a:ln>
        </p:spPr>
      </p:pic>
      <p:pic>
        <p:nvPicPr>
          <p:cNvPr id="392" name="Google Shape;392;p67"/>
          <p:cNvPicPr preferRelativeResize="0"/>
          <p:nvPr/>
        </p:nvPicPr>
        <p:blipFill rotWithShape="1">
          <a:blip r:embed="rId5">
            <a:alphaModFix/>
          </a:blip>
          <a:srcRect b="0" l="0" r="0" t="0"/>
          <a:stretch/>
        </p:blipFill>
        <p:spPr>
          <a:xfrm>
            <a:off x="4114800" y="3793177"/>
            <a:ext cx="2313711" cy="181791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68"/>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Pokemon Go: Action</a:t>
            </a:r>
            <a:endParaRPr b="1" i="0" sz="3600" u="none" cap="none" strike="noStrike">
              <a:solidFill>
                <a:srgbClr val="000000"/>
              </a:solidFill>
              <a:latin typeface="Calibri"/>
              <a:ea typeface="Calibri"/>
              <a:cs typeface="Calibri"/>
              <a:sym typeface="Calibri"/>
            </a:endParaRPr>
          </a:p>
        </p:txBody>
      </p:sp>
      <p:sp>
        <p:nvSpPr>
          <p:cNvPr id="398" name="Google Shape;398;p68"/>
          <p:cNvSpPr txBox="1"/>
          <p:nvPr>
            <p:ph idx="1" type="body"/>
          </p:nvPr>
        </p:nvSpPr>
        <p:spPr>
          <a:xfrm>
            <a:off x="624692" y="1295400"/>
            <a:ext cx="8214508" cy="449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160"/>
              <a:buFont typeface="Noto Sans Symbols"/>
              <a:buNone/>
            </a:pPr>
            <a:r>
              <a:rPr b="0" i="0" lang="en-US" sz="2400" u="none" cap="none" strike="noStrike">
                <a:solidFill>
                  <a:schemeClr val="dk1"/>
                </a:solidFill>
                <a:latin typeface="Calibri"/>
                <a:ea typeface="Calibri"/>
                <a:cs typeface="Calibri"/>
                <a:sym typeface="Calibri"/>
              </a:rPr>
              <a:t>Application for the logic ran on Google Container Engine </a:t>
            </a:r>
            <a:r>
              <a:rPr b="0" i="0" lang="en-US" sz="2200" u="none" cap="none" strike="noStrike">
                <a:solidFill>
                  <a:schemeClr val="dk1"/>
                </a:solidFill>
                <a:latin typeface="Calibri"/>
                <a:ea typeface="Calibri"/>
                <a:cs typeface="Calibri"/>
                <a:sym typeface="Calibri"/>
              </a:rPr>
              <a:t>powered by Kubernetes.</a:t>
            </a:r>
            <a:endParaRPr b="1" i="0" sz="2200" u="none" cap="none" strike="noStrike">
              <a:solidFill>
                <a:schemeClr val="dk1"/>
              </a:solidFill>
              <a:latin typeface="Calibri"/>
              <a:ea typeface="Calibri"/>
              <a:cs typeface="Calibri"/>
              <a:sym typeface="Calibri"/>
            </a:endParaRPr>
          </a:p>
          <a:p>
            <a:pPr indent="-459740" lvl="0" marL="457200" marR="0" rtl="0" algn="l">
              <a:lnSpc>
                <a:spcPct val="90000"/>
              </a:lnSpc>
              <a:spcBef>
                <a:spcPts val="48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Enabled automation to scale the application to millions of users</a:t>
            </a:r>
            <a:endParaRPr b="0" i="0" sz="2200" u="none" cap="none" strike="noStrike">
              <a:solidFill>
                <a:schemeClr val="dk1"/>
              </a:solidFill>
              <a:latin typeface="Calibri"/>
              <a:ea typeface="Calibri"/>
              <a:cs typeface="Calibri"/>
              <a:sym typeface="Calibri"/>
            </a:endParaRPr>
          </a:p>
          <a:p>
            <a:pPr indent="-459740" lvl="0" marL="457200" marR="0" rtl="0" algn="l">
              <a:lnSpc>
                <a:spcPct val="90000"/>
              </a:lnSpc>
              <a:spcBef>
                <a:spcPts val="48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Also enabled upgrading the version of the cluster and load balancer without downtime while millions of players were online</a:t>
            </a:r>
            <a:endParaRPr b="0" i="0" sz="2200" u="none" cap="none" strike="noStrike">
              <a:solidFill>
                <a:schemeClr val="dk1"/>
              </a:solidFill>
              <a:latin typeface="Calibri"/>
              <a:ea typeface="Calibri"/>
              <a:cs typeface="Calibri"/>
              <a:sym typeface="Calibri"/>
            </a:endParaRPr>
          </a:p>
          <a:p>
            <a:pPr indent="0" lvl="0" marL="0" marR="0" rtl="0" algn="l">
              <a:lnSpc>
                <a:spcPct val="90000"/>
              </a:lnSpc>
              <a:spcBef>
                <a:spcPts val="480"/>
              </a:spcBef>
              <a:spcAft>
                <a:spcPts val="0"/>
              </a:spcAft>
              <a:buClr>
                <a:schemeClr val="accent3"/>
              </a:buClr>
              <a:buSzPts val="2160"/>
              <a:buFont typeface="Noto Sans Symbols"/>
              <a:buNone/>
            </a:pPr>
            <a:r>
              <a:t/>
            </a:r>
            <a:endParaRPr b="0" i="0" sz="2400" u="none" cap="none" strike="noStrike">
              <a:solidFill>
                <a:schemeClr val="dk1"/>
              </a:solidFill>
              <a:latin typeface="Calibri"/>
              <a:ea typeface="Calibri"/>
              <a:cs typeface="Calibri"/>
              <a:sym typeface="Calibri"/>
            </a:endParaRPr>
          </a:p>
          <a:p>
            <a:pPr indent="-320040" lvl="0" marL="457200" marR="0" rtl="0" algn="l">
              <a:lnSpc>
                <a:spcPct val="90000"/>
              </a:lnSpc>
              <a:spcBef>
                <a:spcPts val="480"/>
              </a:spcBef>
              <a:spcAft>
                <a:spcPts val="0"/>
              </a:spcAft>
              <a:buClr>
                <a:schemeClr val="accent3"/>
              </a:buClr>
              <a:buSzPts val="2160"/>
              <a:buFont typeface="Noto Sans Symbols"/>
              <a:buNone/>
            </a:pPr>
            <a:r>
              <a:t/>
            </a:r>
            <a:endParaRPr b="0" i="0" sz="2400" u="none" cap="none" strike="noStrike">
              <a:solidFill>
                <a:schemeClr val="dk1"/>
              </a:solidFill>
              <a:latin typeface="Calibri"/>
              <a:ea typeface="Calibri"/>
              <a:cs typeface="Calibri"/>
              <a:sym typeface="Calibri"/>
            </a:endParaRPr>
          </a:p>
        </p:txBody>
      </p:sp>
      <p:pic>
        <p:nvPicPr>
          <p:cNvPr id="399" name="Google Shape;399;p68"/>
          <p:cNvPicPr preferRelativeResize="0"/>
          <p:nvPr/>
        </p:nvPicPr>
        <p:blipFill rotWithShape="1">
          <a:blip r:embed="rId3">
            <a:alphaModFix/>
          </a:blip>
          <a:srcRect b="0" l="0" r="0" t="0"/>
          <a:stretch/>
        </p:blipFill>
        <p:spPr>
          <a:xfrm>
            <a:off x="5071836" y="3695700"/>
            <a:ext cx="3454400" cy="1943100"/>
          </a:xfrm>
          <a:prstGeom prst="rect">
            <a:avLst/>
          </a:prstGeom>
          <a:noFill/>
          <a:ln>
            <a:noFill/>
          </a:ln>
        </p:spPr>
      </p:pic>
      <p:pic>
        <p:nvPicPr>
          <p:cNvPr id="400" name="Google Shape;400;p68"/>
          <p:cNvPicPr preferRelativeResize="0"/>
          <p:nvPr/>
        </p:nvPicPr>
        <p:blipFill rotWithShape="1">
          <a:blip r:embed="rId4">
            <a:alphaModFix/>
          </a:blip>
          <a:srcRect b="0" l="0" r="0" t="0"/>
          <a:stretch/>
        </p:blipFill>
        <p:spPr>
          <a:xfrm>
            <a:off x="661308" y="3543300"/>
            <a:ext cx="3413908" cy="209955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69"/>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Pokemon Go: Action</a:t>
            </a:r>
            <a:endParaRPr b="1" i="0" sz="3600" u="none" cap="none" strike="noStrike">
              <a:solidFill>
                <a:srgbClr val="000000"/>
              </a:solidFill>
              <a:latin typeface="Calibri"/>
              <a:ea typeface="Calibri"/>
              <a:cs typeface="Calibri"/>
              <a:sym typeface="Calibri"/>
            </a:endParaRPr>
          </a:p>
        </p:txBody>
      </p:sp>
      <p:pic>
        <p:nvPicPr>
          <p:cNvPr id="406" name="Google Shape;406;p69"/>
          <p:cNvPicPr preferRelativeResize="0"/>
          <p:nvPr/>
        </p:nvPicPr>
        <p:blipFill rotWithShape="1">
          <a:blip r:embed="rId3">
            <a:alphaModFix/>
          </a:blip>
          <a:srcRect b="0" l="0" r="0" t="0"/>
          <a:stretch/>
        </p:blipFill>
        <p:spPr>
          <a:xfrm>
            <a:off x="6664582" y="4160570"/>
            <a:ext cx="1804257" cy="1562100"/>
          </a:xfrm>
          <a:prstGeom prst="rect">
            <a:avLst/>
          </a:prstGeom>
          <a:noFill/>
          <a:ln>
            <a:noFill/>
          </a:ln>
        </p:spPr>
      </p:pic>
      <p:sp>
        <p:nvSpPr>
          <p:cNvPr id="407" name="Google Shape;407;p69"/>
          <p:cNvSpPr txBox="1"/>
          <p:nvPr>
            <p:ph idx="1" type="body"/>
          </p:nvPr>
        </p:nvSpPr>
        <p:spPr>
          <a:xfrm>
            <a:off x="624692" y="1295400"/>
            <a:ext cx="8214508" cy="449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160"/>
              <a:buFont typeface="Noto Sans Symbols"/>
              <a:buNone/>
            </a:pPr>
            <a:r>
              <a:rPr b="0" i="0" lang="en-US" sz="2200" u="none" cap="none" strike="noStrike">
                <a:solidFill>
                  <a:schemeClr val="dk1"/>
                </a:solidFill>
                <a:latin typeface="Calibri"/>
                <a:ea typeface="Calibri"/>
                <a:cs typeface="Calibri"/>
                <a:sym typeface="Calibri"/>
              </a:rPr>
              <a:t>Even Google doesn’t have unlimited resources and engineers</a:t>
            </a:r>
            <a:endParaRPr b="1" i="0" sz="2200" u="none" cap="none" strike="noStrike">
              <a:solidFill>
                <a:schemeClr val="dk1"/>
              </a:solidFill>
              <a:latin typeface="Calibri"/>
              <a:ea typeface="Calibri"/>
              <a:cs typeface="Calibri"/>
              <a:sym typeface="Calibri"/>
            </a:endParaRPr>
          </a:p>
          <a:p>
            <a:pPr indent="-459740" lvl="0" marL="457200" marR="0" rtl="0" algn="l">
              <a:lnSpc>
                <a:spcPct val="90000"/>
              </a:lnSpc>
              <a:spcBef>
                <a:spcPts val="48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Google CRE (Cloud Reliability Engineer team) worked closely with Niantic to review and optimize the architecture.</a:t>
            </a:r>
            <a:endParaRPr b="1" i="0" sz="2200" u="none" cap="none" strike="noStrike">
              <a:solidFill>
                <a:schemeClr val="dk1"/>
              </a:solidFill>
              <a:latin typeface="Calibri"/>
              <a:ea typeface="Calibri"/>
              <a:cs typeface="Calibri"/>
              <a:sym typeface="Calibri"/>
            </a:endParaRPr>
          </a:p>
          <a:p>
            <a:pPr indent="0" lvl="0" marL="0" marR="0" rtl="0" algn="l">
              <a:lnSpc>
                <a:spcPct val="90000"/>
              </a:lnSpc>
              <a:spcBef>
                <a:spcPts val="480"/>
              </a:spcBef>
              <a:spcAft>
                <a:spcPts val="0"/>
              </a:spcAft>
              <a:buClr>
                <a:schemeClr val="accent3"/>
              </a:buClr>
              <a:buSzPts val="2160"/>
              <a:buFont typeface="Noto Sans Symbols"/>
              <a:buNone/>
            </a:pPr>
            <a:r>
              <a:rPr b="0" i="0" lang="en-US" sz="2200" u="none" cap="none" strike="noStrike">
                <a:solidFill>
                  <a:schemeClr val="dk1"/>
                </a:solidFill>
                <a:latin typeface="Calibri"/>
                <a:ea typeface="Calibri"/>
                <a:cs typeface="Calibri"/>
                <a:sym typeface="Calibri"/>
              </a:rPr>
              <a:t>Pokemon Go used Cloud Datastore, a cloud native NoSQL database. </a:t>
            </a:r>
            <a:endParaRPr b="1" i="0" sz="2200" u="none" cap="none" strike="noStrike">
              <a:solidFill>
                <a:schemeClr val="dk1"/>
              </a:solidFill>
              <a:latin typeface="Calibri"/>
              <a:ea typeface="Calibri"/>
              <a:cs typeface="Calibri"/>
              <a:sym typeface="Calibri"/>
            </a:endParaRPr>
          </a:p>
          <a:p>
            <a:pPr indent="-459740" lvl="0" marL="457200" marR="0" rtl="0" algn="l">
              <a:lnSpc>
                <a:spcPct val="90000"/>
              </a:lnSpc>
              <a:spcBef>
                <a:spcPts val="48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This enabled the application to scale without the sharding requirements that would have been needed with MySQL or Postgres for example</a:t>
            </a:r>
            <a:endParaRPr b="1" i="0" sz="2200" u="none" cap="none" strike="noStrike">
              <a:solidFill>
                <a:schemeClr val="dk1"/>
              </a:solidFill>
              <a:latin typeface="Calibri"/>
              <a:ea typeface="Calibri"/>
              <a:cs typeface="Calibri"/>
              <a:sym typeface="Calibri"/>
            </a:endParaRPr>
          </a:p>
          <a:p>
            <a:pPr indent="0" lvl="0" marL="0" marR="0" rtl="0" algn="l">
              <a:lnSpc>
                <a:spcPct val="90000"/>
              </a:lnSpc>
              <a:spcBef>
                <a:spcPts val="480"/>
              </a:spcBef>
              <a:spcAft>
                <a:spcPts val="0"/>
              </a:spcAft>
              <a:buClr>
                <a:schemeClr val="accent3"/>
              </a:buClr>
              <a:buSzPts val="2160"/>
              <a:buFont typeface="Noto Sans Symbols"/>
              <a:buNone/>
            </a:pPr>
            <a:r>
              <a:t/>
            </a:r>
            <a:endParaRPr b="0" i="0" sz="2200" u="none" cap="none" strike="noStrike">
              <a:solidFill>
                <a:schemeClr val="dk1"/>
              </a:solidFill>
              <a:latin typeface="Calibri"/>
              <a:ea typeface="Calibri"/>
              <a:cs typeface="Calibri"/>
              <a:sym typeface="Calibri"/>
            </a:endParaRPr>
          </a:p>
          <a:p>
            <a:pPr indent="-320040" lvl="0" marL="457200" marR="0" rtl="0" algn="l">
              <a:lnSpc>
                <a:spcPct val="90000"/>
              </a:lnSpc>
              <a:spcBef>
                <a:spcPts val="480"/>
              </a:spcBef>
              <a:spcAft>
                <a:spcPts val="0"/>
              </a:spcAft>
              <a:buClr>
                <a:schemeClr val="accent3"/>
              </a:buClr>
              <a:buSzPts val="2160"/>
              <a:buFont typeface="Noto Sans Symbols"/>
              <a:buNone/>
            </a:pPr>
            <a:r>
              <a:t/>
            </a:r>
            <a:endParaRPr b="0" i="0" sz="2400" u="none" cap="none" strike="noStrike">
              <a:solidFill>
                <a:schemeClr val="dk1"/>
              </a:solidFill>
              <a:latin typeface="Calibri"/>
              <a:ea typeface="Calibri"/>
              <a:cs typeface="Calibri"/>
              <a:sym typeface="Calibri"/>
            </a:endParaRPr>
          </a:p>
        </p:txBody>
      </p:sp>
      <p:pic>
        <p:nvPicPr>
          <p:cNvPr id="408" name="Google Shape;408;p69"/>
          <p:cNvPicPr preferRelativeResize="0"/>
          <p:nvPr/>
        </p:nvPicPr>
        <p:blipFill rotWithShape="1">
          <a:blip r:embed="rId4">
            <a:alphaModFix/>
          </a:blip>
          <a:srcRect b="0" l="0" r="0" t="0"/>
          <a:stretch/>
        </p:blipFill>
        <p:spPr>
          <a:xfrm>
            <a:off x="762000" y="4179620"/>
            <a:ext cx="5029200" cy="1676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43"/>
          <p:cNvSpPr txBox="1"/>
          <p:nvPr/>
        </p:nvSpPr>
        <p:spPr>
          <a:xfrm>
            <a:off x="3948205" y="1904999"/>
            <a:ext cx="4052793" cy="12954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700"/>
              <a:buFont typeface="Calibri"/>
              <a:buNone/>
            </a:pPr>
            <a:r>
              <a:rPr b="1" i="0" lang="en-US" sz="2800" u="none" cap="none" strike="noStrike">
                <a:solidFill>
                  <a:schemeClr val="dk1"/>
                </a:solidFill>
                <a:latin typeface="Calibri"/>
                <a:ea typeface="Calibri"/>
                <a:cs typeface="Calibri"/>
                <a:sym typeface="Calibri"/>
              </a:rPr>
              <a:t>Who is your instructor?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480"/>
              </a:spcBef>
              <a:spcAft>
                <a:spcPts val="0"/>
              </a:spcAft>
              <a:buClr>
                <a:schemeClr val="dk1"/>
              </a:buClr>
              <a:buSzPts val="600"/>
              <a:buFont typeface="Calibri"/>
              <a:buNone/>
            </a:pPr>
            <a:r>
              <a:rPr b="1" i="1" lang="en-US" sz="2400" u="none" cap="none" strike="noStrike">
                <a:solidFill>
                  <a:schemeClr val="dk1"/>
                </a:solidFill>
                <a:latin typeface="Calibri"/>
                <a:ea typeface="Calibri"/>
                <a:cs typeface="Calibri"/>
                <a:sym typeface="Calibri"/>
              </a:rPr>
              <a:t>A little about me…</a:t>
            </a:r>
            <a:endParaRPr b="0" i="0" sz="1400" u="none" cap="none" strike="noStrike">
              <a:solidFill>
                <a:srgbClr val="000000"/>
              </a:solidFill>
              <a:latin typeface="Arial"/>
              <a:ea typeface="Arial"/>
              <a:cs typeface="Arial"/>
              <a:sym typeface="Arial"/>
            </a:endParaRPr>
          </a:p>
        </p:txBody>
      </p:sp>
      <p:pic>
        <p:nvPicPr>
          <p:cNvPr descr="http://decarbonisesa.files.wordpress.com/2011/07/who-are-we.jpg" id="225" name="Google Shape;225;p43"/>
          <p:cNvPicPr preferRelativeResize="0"/>
          <p:nvPr/>
        </p:nvPicPr>
        <p:blipFill rotWithShape="1">
          <a:blip r:embed="rId3">
            <a:alphaModFix/>
          </a:blip>
          <a:srcRect b="0" l="0" r="0" t="0"/>
          <a:stretch/>
        </p:blipFill>
        <p:spPr>
          <a:xfrm>
            <a:off x="2147793" y="1676400"/>
            <a:ext cx="1419411" cy="1447800"/>
          </a:xfrm>
          <a:prstGeom prst="rect">
            <a:avLst/>
          </a:prstGeom>
          <a:noFill/>
          <a:ln>
            <a:noFill/>
          </a:ln>
          <a:effectLst>
            <a:outerShdw blurRad="292100" rotWithShape="0" algn="tl" dir="2700000" dist="139700">
              <a:srgbClr val="333333">
                <a:alpha val="63921"/>
              </a:srgbClr>
            </a:outerShdw>
          </a:effectLst>
        </p:spPr>
      </p:pic>
      <p:cxnSp>
        <p:nvCxnSpPr>
          <p:cNvPr id="226" name="Google Shape;226;p43"/>
          <p:cNvCxnSpPr/>
          <p:nvPr/>
        </p:nvCxnSpPr>
        <p:spPr>
          <a:xfrm>
            <a:off x="457200" y="3505200"/>
            <a:ext cx="8077199"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70"/>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Pokemon Go: Result</a:t>
            </a:r>
            <a:endParaRPr b="1" i="0" sz="3600" u="none" cap="none" strike="noStrike">
              <a:solidFill>
                <a:srgbClr val="000000"/>
              </a:solidFill>
              <a:latin typeface="Calibri"/>
              <a:ea typeface="Calibri"/>
              <a:cs typeface="Calibri"/>
              <a:sym typeface="Calibri"/>
            </a:endParaRPr>
          </a:p>
        </p:txBody>
      </p:sp>
      <p:sp>
        <p:nvSpPr>
          <p:cNvPr id="414" name="Google Shape;414;p70"/>
          <p:cNvSpPr txBox="1"/>
          <p:nvPr>
            <p:ph idx="1" type="body"/>
          </p:nvPr>
        </p:nvSpPr>
        <p:spPr>
          <a:xfrm>
            <a:off x="624692" y="1295400"/>
            <a:ext cx="8214508" cy="449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160"/>
              <a:buFont typeface="Noto Sans Symbols"/>
              <a:buNone/>
            </a:pPr>
            <a:r>
              <a:rPr b="0" i="0" lang="en-US" sz="2200" u="none" cap="none" strike="noStrike">
                <a:solidFill>
                  <a:schemeClr val="dk1"/>
                </a:solidFill>
                <a:latin typeface="Calibri"/>
                <a:ea typeface="Calibri"/>
                <a:cs typeface="Calibri"/>
                <a:sym typeface="Calibri"/>
              </a:rPr>
              <a:t>Was able to launch in Japan a mere two weeks after the US launch, where they received 3x the US users without incident.</a:t>
            </a:r>
            <a:endParaRPr b="1" i="0" sz="2200" u="none" cap="none" strike="noStrike">
              <a:solidFill>
                <a:schemeClr val="dk1"/>
              </a:solidFill>
              <a:latin typeface="Calibri"/>
              <a:ea typeface="Calibri"/>
              <a:cs typeface="Calibri"/>
              <a:sym typeface="Calibri"/>
            </a:endParaRPr>
          </a:p>
          <a:p>
            <a:pPr indent="-459740" lvl="0" marL="457200" marR="0" rtl="0" algn="l">
              <a:lnSpc>
                <a:spcPct val="90000"/>
              </a:lnSpc>
              <a:spcBef>
                <a:spcPts val="48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Was the largest Kubernetes deployment ever, with multitude of bugs identified, fixed and merged into the open source repo</a:t>
            </a:r>
            <a:endParaRPr b="1" i="0" sz="2200" u="none" cap="none" strike="noStrike">
              <a:solidFill>
                <a:schemeClr val="dk1"/>
              </a:solidFill>
              <a:latin typeface="Calibri"/>
              <a:ea typeface="Calibri"/>
              <a:cs typeface="Calibri"/>
              <a:sym typeface="Calibri"/>
            </a:endParaRPr>
          </a:p>
          <a:p>
            <a:pPr indent="-459740" lvl="0" marL="457200" marR="0" rtl="0" algn="l">
              <a:lnSpc>
                <a:spcPct val="90000"/>
              </a:lnSpc>
              <a:spcBef>
                <a:spcPts val="48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The cluster ended up utilizing tens of thousands of cores</a:t>
            </a:r>
            <a:endParaRPr b="1" i="0" sz="2200" u="none" cap="none" strike="noStrike">
              <a:solidFill>
                <a:schemeClr val="dk1"/>
              </a:solidFill>
              <a:latin typeface="Calibri"/>
              <a:ea typeface="Calibri"/>
              <a:cs typeface="Calibri"/>
              <a:sym typeface="Calibri"/>
            </a:endParaRPr>
          </a:p>
          <a:p>
            <a:pPr indent="-459740" lvl="0" marL="457200" marR="0" rtl="0" algn="l">
              <a:lnSpc>
                <a:spcPct val="90000"/>
              </a:lnSpc>
              <a:spcBef>
                <a:spcPts val="48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Arguably the first successful overnight/viral planet-wide launch</a:t>
            </a:r>
            <a:endParaRPr b="1" i="0" sz="2200" u="none" cap="none" strike="noStrike">
              <a:solidFill>
                <a:schemeClr val="dk1"/>
              </a:solidFill>
              <a:latin typeface="Calibri"/>
              <a:ea typeface="Calibri"/>
              <a:cs typeface="Calibri"/>
              <a:sym typeface="Calibri"/>
            </a:endParaRPr>
          </a:p>
          <a:p>
            <a:pPr indent="-459740" lvl="0" marL="457200" marR="0" rtl="0" algn="l">
              <a:lnSpc>
                <a:spcPct val="90000"/>
              </a:lnSpc>
              <a:spcBef>
                <a:spcPts val="48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Was eventually downloaded more than 500 million times and 25 million players at peak</a:t>
            </a:r>
            <a:endParaRPr b="0" i="0" sz="2200" u="none" cap="none" strike="noStrike">
              <a:solidFill>
                <a:schemeClr val="dk1"/>
              </a:solidFill>
              <a:latin typeface="Calibri"/>
              <a:ea typeface="Calibri"/>
              <a:cs typeface="Calibri"/>
              <a:sym typeface="Calibri"/>
            </a:endParaRPr>
          </a:p>
          <a:p>
            <a:pPr indent="-459740" lvl="0" marL="457200" marR="0" rtl="0" algn="l">
              <a:lnSpc>
                <a:spcPct val="90000"/>
              </a:lnSpc>
              <a:spcBef>
                <a:spcPts val="48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Inspired users to walk over 5.4 billion miles over the course of a year due to gameplay</a:t>
            </a:r>
            <a:endParaRPr b="0" i="0" sz="2200" u="none" cap="none" strike="noStrike">
              <a:solidFill>
                <a:schemeClr val="dk1"/>
              </a:solidFill>
              <a:latin typeface="Calibri"/>
              <a:ea typeface="Calibri"/>
              <a:cs typeface="Calibri"/>
              <a:sym typeface="Calibri"/>
            </a:endParaRPr>
          </a:p>
          <a:p>
            <a:pPr indent="-320040" lvl="0" marL="457200" marR="0" rtl="0" algn="l">
              <a:lnSpc>
                <a:spcPct val="90000"/>
              </a:lnSpc>
              <a:spcBef>
                <a:spcPts val="480"/>
              </a:spcBef>
              <a:spcAft>
                <a:spcPts val="0"/>
              </a:spcAft>
              <a:buClr>
                <a:schemeClr val="accent3"/>
              </a:buClr>
              <a:buSzPts val="2160"/>
              <a:buFont typeface="Noto Sans Symbols"/>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71"/>
          <p:cNvSpPr txBox="1"/>
          <p:nvPr>
            <p:ph type="title"/>
          </p:nvPr>
        </p:nvSpPr>
        <p:spPr>
          <a:xfrm>
            <a:off x="457200" y="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Container Advantages</a:t>
            </a:r>
            <a:endParaRPr b="1" i="0" sz="3600" u="none" cap="none" strike="noStrike">
              <a:solidFill>
                <a:schemeClr val="dk1"/>
              </a:solidFill>
              <a:latin typeface="Calibri"/>
              <a:ea typeface="Calibri"/>
              <a:cs typeface="Calibri"/>
              <a:sym typeface="Calibri"/>
            </a:endParaRPr>
          </a:p>
        </p:txBody>
      </p:sp>
      <p:sp>
        <p:nvSpPr>
          <p:cNvPr id="420" name="Google Shape;420;p71"/>
          <p:cNvSpPr txBox="1"/>
          <p:nvPr>
            <p:ph idx="1" type="body"/>
          </p:nvPr>
        </p:nvSpPr>
        <p:spPr>
          <a:xfrm>
            <a:off x="628650" y="990601"/>
            <a:ext cx="7677300" cy="2057400"/>
          </a:xfrm>
          <a:prstGeom prst="rect">
            <a:avLst/>
          </a:prstGeom>
          <a:noFill/>
          <a:ln>
            <a:noFill/>
          </a:ln>
        </p:spPr>
        <p:txBody>
          <a:bodyPr anchorCtr="0" anchor="t" bIns="91425" lIns="91425" spcFirstLastPara="1" rIns="91425" wrap="square" tIns="91425">
            <a:noAutofit/>
          </a:bodyPr>
          <a:lstStyle/>
          <a:p>
            <a:pPr indent="-149859" lvl="0" marL="342900" marR="0" rtl="0" algn="l">
              <a:lnSpc>
                <a:spcPct val="80000"/>
              </a:lnSpc>
              <a:spcBef>
                <a:spcPts val="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Portable</a:t>
            </a:r>
            <a:endParaRPr sz="2200"/>
          </a:p>
          <a:p>
            <a:pPr indent="-149859" lvl="0" marL="342900" marR="0" rtl="0" algn="l">
              <a:lnSpc>
                <a:spcPct val="8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Isolated</a:t>
            </a:r>
            <a:endParaRPr sz="2200"/>
          </a:p>
          <a:p>
            <a:pPr indent="-149859" lvl="0" marL="342900" marR="0" rtl="0" algn="l">
              <a:lnSpc>
                <a:spcPct val="8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Lighter footprint &amp; overhead (vs VMs)</a:t>
            </a:r>
            <a:endParaRPr sz="2200"/>
          </a:p>
          <a:p>
            <a:pPr indent="-149859" lvl="0" marL="342900" marR="0" rtl="0" algn="l">
              <a:lnSpc>
                <a:spcPct val="8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Simplify Devops practices</a:t>
            </a:r>
            <a:endParaRPr sz="2200"/>
          </a:p>
          <a:p>
            <a:pPr indent="-149859" lvl="0" marL="342900" marR="0" rtl="0" algn="l">
              <a:lnSpc>
                <a:spcPct val="8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Speed up Continuous Integration</a:t>
            </a:r>
            <a:endParaRPr sz="2200"/>
          </a:p>
          <a:p>
            <a:pPr indent="-149859" lvl="0" marL="342900" marR="0" rtl="0" algn="l">
              <a:lnSpc>
                <a:spcPct val="8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Empower Microservice architectures and adoption</a:t>
            </a:r>
            <a:endParaRPr sz="2200"/>
          </a:p>
          <a:p>
            <a:pPr indent="0" lvl="0" marL="342900" marR="0" rtl="0" algn="l">
              <a:lnSpc>
                <a:spcPct val="80000"/>
              </a:lnSpc>
              <a:spcBef>
                <a:spcPts val="640"/>
              </a:spcBef>
              <a:spcAft>
                <a:spcPts val="0"/>
              </a:spcAft>
              <a:buClr>
                <a:schemeClr val="dk1"/>
              </a:buClr>
              <a:buSzPts val="2720"/>
              <a:buFont typeface="Calibri"/>
              <a:buNone/>
            </a:pPr>
            <a:r>
              <a:t/>
            </a:r>
            <a:endParaRPr b="0" i="0" sz="2720" u="none" cap="none" strike="noStrike">
              <a:solidFill>
                <a:schemeClr val="dk1"/>
              </a:solidFill>
              <a:latin typeface="Calibri"/>
              <a:ea typeface="Calibri"/>
              <a:cs typeface="Calibri"/>
              <a:sym typeface="Calibri"/>
            </a:endParaRPr>
          </a:p>
        </p:txBody>
      </p:sp>
      <p:pic>
        <p:nvPicPr>
          <p:cNvPr id="421" name="Google Shape;421;p71"/>
          <p:cNvPicPr preferRelativeResize="0"/>
          <p:nvPr/>
        </p:nvPicPr>
        <p:blipFill rotWithShape="1">
          <a:blip r:embed="rId3">
            <a:alphaModFix/>
          </a:blip>
          <a:srcRect b="0" l="0" r="0" t="0"/>
          <a:stretch/>
        </p:blipFill>
        <p:spPr>
          <a:xfrm>
            <a:off x="1676400" y="3733800"/>
            <a:ext cx="5679025" cy="23002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72"/>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Challenges with multiple containers</a:t>
            </a:r>
            <a:endParaRPr b="1" i="0" sz="3600" u="none" cap="none" strike="noStrike">
              <a:solidFill>
                <a:schemeClr val="dk1"/>
              </a:solidFill>
              <a:latin typeface="Calibri"/>
              <a:ea typeface="Calibri"/>
              <a:cs typeface="Calibri"/>
              <a:sym typeface="Calibri"/>
            </a:endParaRPr>
          </a:p>
        </p:txBody>
      </p:sp>
      <p:pic>
        <p:nvPicPr>
          <p:cNvPr id="427" name="Google Shape;427;p72"/>
          <p:cNvPicPr preferRelativeResize="0"/>
          <p:nvPr>
            <p:ph idx="1" type="body"/>
          </p:nvPr>
        </p:nvPicPr>
        <p:blipFill rotWithShape="1">
          <a:blip r:embed="rId3">
            <a:alphaModFix/>
          </a:blip>
          <a:srcRect b="0" l="0" r="0" t="0"/>
          <a:stretch/>
        </p:blipFill>
        <p:spPr>
          <a:xfrm>
            <a:off x="247650" y="1752601"/>
            <a:ext cx="4055400" cy="3200400"/>
          </a:xfrm>
          <a:prstGeom prst="rect">
            <a:avLst/>
          </a:prstGeom>
          <a:noFill/>
          <a:ln>
            <a:noFill/>
          </a:ln>
        </p:spPr>
      </p:pic>
      <p:sp>
        <p:nvSpPr>
          <p:cNvPr id="428" name="Google Shape;428;p72"/>
          <p:cNvSpPr txBox="1"/>
          <p:nvPr/>
        </p:nvSpPr>
        <p:spPr>
          <a:xfrm>
            <a:off x="4648200" y="1752601"/>
            <a:ext cx="4191000" cy="2862300"/>
          </a:xfrm>
          <a:prstGeom prst="rect">
            <a:avLst/>
          </a:prstGeom>
          <a:noFill/>
          <a:ln>
            <a:noFill/>
          </a:ln>
        </p:spPr>
        <p:txBody>
          <a:bodyPr anchorCtr="0" anchor="t" bIns="45700" lIns="91425" spcFirstLastPara="1" rIns="91425" wrap="square" tIns="45700">
            <a:noAutofit/>
          </a:bodyPr>
          <a:lstStyle/>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36550" lvl="0" marL="28575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How to scale?</a:t>
            </a:r>
            <a:endParaRPr sz="2200"/>
          </a:p>
          <a:p>
            <a:pPr indent="-336550" lvl="0" marL="28575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Once I scale, where are they?</a:t>
            </a:r>
            <a:endParaRPr sz="2200"/>
          </a:p>
          <a:p>
            <a:pPr indent="-336550" lvl="0" marL="28575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How do my containers find each other?</a:t>
            </a:r>
            <a:endParaRPr sz="2200"/>
          </a:p>
          <a:p>
            <a:pPr indent="-336550" lvl="0" marL="28575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How should I manage port conflicts?</a:t>
            </a:r>
            <a:endParaRPr sz="2200"/>
          </a:p>
          <a:p>
            <a:pPr indent="-336550" lvl="0" marL="28575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What if a host fails?</a:t>
            </a:r>
            <a:endParaRPr sz="2200"/>
          </a:p>
          <a:p>
            <a:pPr indent="-336550" lvl="0" marL="28575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How to update them? Health checks?</a:t>
            </a:r>
            <a:endParaRPr sz="2200"/>
          </a:p>
          <a:p>
            <a:pPr indent="-336550" lvl="0" marL="28575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How will I track their logs?</a:t>
            </a:r>
            <a:endParaRPr b="0" i="0" sz="2200" u="none" cap="none" strike="noStrike">
              <a:solidFill>
                <a:srgbClr val="000000"/>
              </a:solidFill>
              <a:latin typeface="Arial"/>
              <a:ea typeface="Arial"/>
              <a:cs typeface="Arial"/>
              <a:sym typeface="Arial"/>
            </a:endParaRPr>
          </a:p>
        </p:txBody>
      </p:sp>
      <p:cxnSp>
        <p:nvCxnSpPr>
          <p:cNvPr id="429" name="Google Shape;429;p72"/>
          <p:cNvCxnSpPr/>
          <p:nvPr/>
        </p:nvCxnSpPr>
        <p:spPr>
          <a:xfrm>
            <a:off x="304800" y="1371600"/>
            <a:ext cx="8610600" cy="0"/>
          </a:xfrm>
          <a:prstGeom prst="straightConnector1">
            <a:avLst/>
          </a:prstGeom>
          <a:noFill/>
          <a:ln cap="flat" cmpd="sng" w="28575">
            <a:solidFill>
              <a:srgbClr val="A5A5A5"/>
            </a:solidFill>
            <a:prstDash val="solid"/>
            <a:round/>
            <a:headEnd len="sm" w="sm" type="none"/>
            <a:tailEnd len="sm" w="sm"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73"/>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Container Orchestration Tools</a:t>
            </a:r>
            <a:endParaRPr b="1" i="0" sz="3600" u="none" cap="none" strike="noStrike">
              <a:solidFill>
                <a:schemeClr val="dk1"/>
              </a:solidFill>
              <a:latin typeface="Calibri"/>
              <a:ea typeface="Calibri"/>
              <a:cs typeface="Calibri"/>
              <a:sym typeface="Calibri"/>
            </a:endParaRPr>
          </a:p>
        </p:txBody>
      </p:sp>
      <p:sp>
        <p:nvSpPr>
          <p:cNvPr id="435" name="Google Shape;435;p73"/>
          <p:cNvSpPr txBox="1"/>
          <p:nvPr>
            <p:ph idx="1" type="body"/>
          </p:nvPr>
        </p:nvSpPr>
        <p:spPr>
          <a:xfrm>
            <a:off x="628650" y="914399"/>
            <a:ext cx="7886700" cy="1413900"/>
          </a:xfrm>
          <a:prstGeom prst="rect">
            <a:avLst/>
          </a:prstGeom>
          <a:noFill/>
          <a:ln>
            <a:noFill/>
          </a:ln>
        </p:spPr>
        <p:txBody>
          <a:bodyPr anchorCtr="0" anchor="t" bIns="91425" lIns="91425" spcFirstLastPara="1" rIns="91425" wrap="square" tIns="91425">
            <a:noAutofit/>
          </a:bodyPr>
          <a:lstStyle/>
          <a:p>
            <a:pPr indent="-149859" lvl="0" marL="342900" marR="0" rtl="0" algn="l">
              <a:lnSpc>
                <a:spcPct val="80000"/>
              </a:lnSpc>
              <a:spcBef>
                <a:spcPts val="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The three most popular are: Kubernetes, Docker Swa</a:t>
            </a:r>
            <a:r>
              <a:rPr lang="en-US" sz="2200"/>
              <a:t>r</a:t>
            </a:r>
            <a:r>
              <a:rPr b="0" i="0" lang="en-US" sz="2200" u="none" cap="none" strike="noStrike">
                <a:solidFill>
                  <a:schemeClr val="dk1"/>
                </a:solidFill>
                <a:latin typeface="Calibri"/>
                <a:ea typeface="Calibri"/>
                <a:cs typeface="Calibri"/>
                <a:sym typeface="Calibri"/>
              </a:rPr>
              <a:t>m &amp; Mesos</a:t>
            </a:r>
            <a:endParaRPr b="0" i="0" sz="2200" u="none" cap="none" strike="noStrike">
              <a:solidFill>
                <a:schemeClr val="dk1"/>
              </a:solidFill>
              <a:latin typeface="Calibri"/>
              <a:ea typeface="Calibri"/>
              <a:cs typeface="Calibri"/>
              <a:sym typeface="Calibri"/>
            </a:endParaRPr>
          </a:p>
          <a:p>
            <a:pPr indent="-149859" lvl="0" marL="342900" marR="0" rtl="0" algn="l">
              <a:lnSpc>
                <a:spcPct val="8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Kubernetes has become the unofficial standard</a:t>
            </a:r>
            <a:endParaRPr b="0" i="0" sz="2200" u="none" cap="none" strike="noStrike">
              <a:solidFill>
                <a:schemeClr val="dk1"/>
              </a:solidFill>
              <a:latin typeface="Calibri"/>
              <a:ea typeface="Calibri"/>
              <a:cs typeface="Calibri"/>
              <a:sym typeface="Calibri"/>
            </a:endParaRPr>
          </a:p>
        </p:txBody>
      </p:sp>
      <p:pic>
        <p:nvPicPr>
          <p:cNvPr id="436" name="Google Shape;436;p73"/>
          <p:cNvPicPr preferRelativeResize="0"/>
          <p:nvPr/>
        </p:nvPicPr>
        <p:blipFill rotWithShape="1">
          <a:blip r:embed="rId3">
            <a:alphaModFix/>
          </a:blip>
          <a:srcRect b="0" l="0" r="0" t="0"/>
          <a:stretch/>
        </p:blipFill>
        <p:spPr>
          <a:xfrm>
            <a:off x="1219200" y="2660550"/>
            <a:ext cx="6379625" cy="33745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74"/>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Orchestration Tool</a:t>
            </a:r>
            <a:r>
              <a:rPr lang="en-US"/>
              <a:t> Functions</a:t>
            </a:r>
            <a:endParaRPr b="1" i="0" sz="3600" u="none" cap="none" strike="noStrike">
              <a:solidFill>
                <a:schemeClr val="dk1"/>
              </a:solidFill>
              <a:latin typeface="Calibri"/>
              <a:ea typeface="Calibri"/>
              <a:cs typeface="Calibri"/>
              <a:sym typeface="Calibri"/>
            </a:endParaRPr>
          </a:p>
        </p:txBody>
      </p:sp>
      <p:sp>
        <p:nvSpPr>
          <p:cNvPr id="442" name="Google Shape;442;p74"/>
          <p:cNvSpPr txBox="1"/>
          <p:nvPr>
            <p:ph idx="1" type="body"/>
          </p:nvPr>
        </p:nvSpPr>
        <p:spPr>
          <a:xfrm>
            <a:off x="628650" y="1523996"/>
            <a:ext cx="7886700" cy="3852300"/>
          </a:xfrm>
          <a:prstGeom prst="rect">
            <a:avLst/>
          </a:prstGeom>
          <a:noFill/>
          <a:ln>
            <a:noFill/>
          </a:ln>
        </p:spPr>
        <p:txBody>
          <a:bodyPr anchorCtr="0" anchor="t" bIns="91425" lIns="91425" spcFirstLastPara="1" rIns="91425" wrap="square" tIns="91425">
            <a:noAutofit/>
          </a:bodyPr>
          <a:lstStyle/>
          <a:p>
            <a:pPr indent="-149859" lvl="0" marL="342900" marR="0" rtl="0" algn="l">
              <a:lnSpc>
                <a:spcPct val="80000"/>
              </a:lnSpc>
              <a:spcBef>
                <a:spcPts val="0"/>
              </a:spcBef>
              <a:spcAft>
                <a:spcPts val="0"/>
              </a:spcAft>
              <a:buClr>
                <a:schemeClr val="dk1"/>
              </a:buClr>
              <a:buSzPts val="2200"/>
              <a:buFont typeface="Calibri"/>
              <a:buChar char="•"/>
            </a:pPr>
            <a:r>
              <a:rPr lang="en-US" sz="2200"/>
              <a:t>Provision Hosts</a:t>
            </a:r>
            <a:endParaRPr b="0" i="0" sz="2200" u="none" cap="none" strike="noStrike">
              <a:solidFill>
                <a:schemeClr val="dk1"/>
              </a:solidFill>
              <a:latin typeface="Calibri"/>
              <a:ea typeface="Calibri"/>
              <a:cs typeface="Calibri"/>
              <a:sym typeface="Calibri"/>
            </a:endParaRPr>
          </a:p>
          <a:p>
            <a:pPr indent="-149859" lvl="0" marL="342900" marR="0" rtl="0" algn="l">
              <a:lnSpc>
                <a:spcPct val="80000"/>
              </a:lnSpc>
              <a:spcBef>
                <a:spcPts val="640"/>
              </a:spcBef>
              <a:spcAft>
                <a:spcPts val="0"/>
              </a:spcAft>
              <a:buClr>
                <a:schemeClr val="dk1"/>
              </a:buClr>
              <a:buSzPts val="2200"/>
              <a:buFont typeface="Calibri"/>
              <a:buChar char="•"/>
            </a:pPr>
            <a:r>
              <a:rPr lang="en-US" sz="2200"/>
              <a:t>Instantiate Containers on Hosts</a:t>
            </a:r>
            <a:endParaRPr sz="2200"/>
          </a:p>
          <a:p>
            <a:pPr indent="-149859" lvl="0" marL="342900" marR="0" rtl="0" algn="l">
              <a:lnSpc>
                <a:spcPct val="80000"/>
              </a:lnSpc>
              <a:spcBef>
                <a:spcPts val="640"/>
              </a:spcBef>
              <a:spcAft>
                <a:spcPts val="0"/>
              </a:spcAft>
              <a:buClr>
                <a:schemeClr val="dk1"/>
              </a:buClr>
              <a:buSzPts val="2200"/>
              <a:buFont typeface="Calibri"/>
              <a:buChar char="•"/>
            </a:pPr>
            <a:r>
              <a:rPr lang="en-US" sz="2200"/>
              <a:t>Restart Failing Containers</a:t>
            </a:r>
            <a:endParaRPr sz="2200"/>
          </a:p>
          <a:p>
            <a:pPr indent="-149859" lvl="0" marL="342900" marR="0" rtl="0" algn="l">
              <a:lnSpc>
                <a:spcPct val="80000"/>
              </a:lnSpc>
              <a:spcBef>
                <a:spcPts val="640"/>
              </a:spcBef>
              <a:spcAft>
                <a:spcPts val="0"/>
              </a:spcAft>
              <a:buClr>
                <a:schemeClr val="dk1"/>
              </a:buClr>
              <a:buSzPts val="2200"/>
              <a:buFont typeface="Calibri"/>
              <a:buChar char="•"/>
            </a:pPr>
            <a:r>
              <a:rPr lang="en-US" sz="2200"/>
              <a:t>Expose Containers as service outside the cluster</a:t>
            </a:r>
            <a:endParaRPr sz="2200"/>
          </a:p>
          <a:p>
            <a:pPr indent="-149859" lvl="0" marL="342900" marR="0" rtl="0" algn="l">
              <a:lnSpc>
                <a:spcPct val="80000"/>
              </a:lnSpc>
              <a:spcBef>
                <a:spcPts val="640"/>
              </a:spcBef>
              <a:spcAft>
                <a:spcPts val="0"/>
              </a:spcAft>
              <a:buClr>
                <a:schemeClr val="dk1"/>
              </a:buClr>
              <a:buSzPts val="2200"/>
              <a:buFont typeface="Calibri"/>
              <a:buChar char="•"/>
            </a:pPr>
            <a:r>
              <a:rPr lang="en-US" sz="2200"/>
              <a:t>Scale the cluster up or down</a:t>
            </a:r>
            <a:endParaRPr sz="2200"/>
          </a:p>
        </p:txBody>
      </p:sp>
      <p:cxnSp>
        <p:nvCxnSpPr>
          <p:cNvPr id="443" name="Google Shape;443;p74"/>
          <p:cNvCxnSpPr/>
          <p:nvPr/>
        </p:nvCxnSpPr>
        <p:spPr>
          <a:xfrm>
            <a:off x="304800" y="1371600"/>
            <a:ext cx="8610600" cy="0"/>
          </a:xfrm>
          <a:prstGeom prst="straightConnector1">
            <a:avLst/>
          </a:prstGeom>
          <a:noFill/>
          <a:ln cap="flat" cmpd="sng" w="28575">
            <a:solidFill>
              <a:srgbClr val="A5A5A5"/>
            </a:solidFill>
            <a:prstDash val="solid"/>
            <a:round/>
            <a:headEnd len="sm" w="sm" type="none"/>
            <a:tailEnd len="sm" w="sm"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75"/>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Guidelines for right infra</a:t>
            </a:r>
            <a:endParaRPr b="1" i="0" sz="3600" u="none" cap="none" strike="noStrike">
              <a:solidFill>
                <a:srgbClr val="000000"/>
              </a:solidFill>
              <a:latin typeface="Calibri"/>
              <a:ea typeface="Calibri"/>
              <a:cs typeface="Calibri"/>
              <a:sym typeface="Calibri"/>
            </a:endParaRPr>
          </a:p>
        </p:txBody>
      </p:sp>
      <p:pic>
        <p:nvPicPr>
          <p:cNvPr id="449" name="Google Shape;449;p75"/>
          <p:cNvPicPr preferRelativeResize="0"/>
          <p:nvPr/>
        </p:nvPicPr>
        <p:blipFill>
          <a:blip r:embed="rId3">
            <a:alphaModFix/>
          </a:blip>
          <a:stretch>
            <a:fillRect/>
          </a:stretch>
        </p:blipFill>
        <p:spPr>
          <a:xfrm>
            <a:off x="152400" y="1268725"/>
            <a:ext cx="8587374" cy="4485473"/>
          </a:xfrm>
          <a:prstGeom prst="rect">
            <a:avLst/>
          </a:prstGeom>
          <a:noFill/>
          <a:ln>
            <a:noFill/>
          </a:ln>
        </p:spPr>
      </p:pic>
      <p:sp>
        <p:nvSpPr>
          <p:cNvPr id="450" name="Google Shape;450;p75"/>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76"/>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Stats</a:t>
            </a:r>
            <a:endParaRPr b="1" i="0" sz="3600" u="none" cap="none" strike="noStrike">
              <a:solidFill>
                <a:srgbClr val="000000"/>
              </a:solidFill>
              <a:latin typeface="Calibri"/>
              <a:ea typeface="Calibri"/>
              <a:cs typeface="Calibri"/>
              <a:sym typeface="Calibri"/>
            </a:endParaRPr>
          </a:p>
        </p:txBody>
      </p:sp>
      <p:sp>
        <p:nvSpPr>
          <p:cNvPr id="456" name="Google Shape;456;p76"/>
          <p:cNvSpPr txBox="1"/>
          <p:nvPr>
            <p:ph idx="1" type="body"/>
          </p:nvPr>
        </p:nvSpPr>
        <p:spPr>
          <a:xfrm>
            <a:off x="628650" y="1524001"/>
            <a:ext cx="7886700" cy="1524000"/>
          </a:xfrm>
          <a:prstGeom prst="rect">
            <a:avLst/>
          </a:prstGeom>
          <a:noFill/>
          <a:ln>
            <a:noFill/>
          </a:ln>
        </p:spPr>
        <p:txBody>
          <a:bodyPr anchorCtr="0" anchor="t" bIns="45700" lIns="91425" spcFirstLastPara="1" rIns="91425" wrap="square" tIns="45700">
            <a:noAutofit/>
          </a:bodyPr>
          <a:lstStyle/>
          <a:p>
            <a:pPr indent="-436880" lvl="0" marL="457200" marR="0" rtl="0" algn="l">
              <a:lnSpc>
                <a:spcPct val="90000"/>
              </a:lnSpc>
              <a:spcBef>
                <a:spcPts val="0"/>
              </a:spcBef>
              <a:spcAft>
                <a:spcPts val="0"/>
              </a:spcAft>
              <a:buClr>
                <a:schemeClr val="accent3"/>
              </a:buClr>
              <a:buSzPts val="2200"/>
              <a:buFont typeface="Noto Sans Symbols"/>
              <a:buChar char="▪"/>
            </a:pPr>
            <a:r>
              <a:rPr b="0" i="0" lang="en-US" sz="2200" u="none" cap="none" strike="noStrike">
                <a:solidFill>
                  <a:schemeClr val="dk1"/>
                </a:solidFill>
                <a:latin typeface="Calibri"/>
                <a:ea typeface="Calibri"/>
                <a:cs typeface="Calibri"/>
                <a:sym typeface="Calibri"/>
              </a:rPr>
              <a:t>Top 100 project by stars</a:t>
            </a:r>
            <a:endParaRPr b="1" i="0" sz="2200" u="none" cap="none" strike="noStrike">
              <a:solidFill>
                <a:schemeClr val="dk1"/>
              </a:solidFill>
              <a:latin typeface="Calibri"/>
              <a:ea typeface="Calibri"/>
              <a:cs typeface="Calibri"/>
              <a:sym typeface="Calibri"/>
            </a:endParaRPr>
          </a:p>
          <a:p>
            <a:pPr indent="-436880" lvl="0" marL="457200" marR="0" rtl="0" algn="l">
              <a:lnSpc>
                <a:spcPct val="90000"/>
              </a:lnSpc>
              <a:spcBef>
                <a:spcPts val="560"/>
              </a:spcBef>
              <a:spcAft>
                <a:spcPts val="0"/>
              </a:spcAft>
              <a:buClr>
                <a:schemeClr val="accent3"/>
              </a:buClr>
              <a:buSzPts val="2200"/>
              <a:buFont typeface="Noto Sans Symbols"/>
              <a:buChar char="▪"/>
            </a:pPr>
            <a:r>
              <a:rPr b="0" i="0" lang="en-US" sz="2200" u="none" cap="none" strike="noStrike">
                <a:solidFill>
                  <a:schemeClr val="dk1"/>
                </a:solidFill>
                <a:latin typeface="Calibri"/>
                <a:ea typeface="Calibri"/>
                <a:cs typeface="Calibri"/>
                <a:sym typeface="Calibri"/>
              </a:rPr>
              <a:t>22k LinkedIn professionals</a:t>
            </a:r>
            <a:endParaRPr b="1" i="0" sz="2200" u="none" cap="none" strike="noStrike">
              <a:solidFill>
                <a:schemeClr val="dk1"/>
              </a:solidFill>
              <a:latin typeface="Calibri"/>
              <a:ea typeface="Calibri"/>
              <a:cs typeface="Calibri"/>
              <a:sym typeface="Calibri"/>
            </a:endParaRPr>
          </a:p>
          <a:p>
            <a:pPr indent="-436880" lvl="0" marL="457200" marR="0" rtl="0" algn="l">
              <a:lnSpc>
                <a:spcPct val="90000"/>
              </a:lnSpc>
              <a:spcBef>
                <a:spcPts val="560"/>
              </a:spcBef>
              <a:spcAft>
                <a:spcPts val="0"/>
              </a:spcAft>
              <a:buClr>
                <a:schemeClr val="accent3"/>
              </a:buClr>
              <a:buSzPts val="2200"/>
              <a:buFont typeface="Noto Sans Symbols"/>
              <a:buChar char="▪"/>
            </a:pPr>
            <a:r>
              <a:rPr b="0" i="0" lang="en-US" sz="2200" u="none" cap="none" strike="noStrike">
                <a:solidFill>
                  <a:schemeClr val="dk1"/>
                </a:solidFill>
                <a:latin typeface="Calibri"/>
                <a:ea typeface="Calibri"/>
                <a:cs typeface="Calibri"/>
                <a:sym typeface="Calibri"/>
              </a:rPr>
              <a:t>Largest container management ecosystem</a:t>
            </a:r>
            <a:endParaRPr b="1" i="0" sz="2200" u="none" cap="none" strike="noStrike">
              <a:solidFill>
                <a:schemeClr val="dk1"/>
              </a:solidFill>
              <a:latin typeface="Calibri"/>
              <a:ea typeface="Calibri"/>
              <a:cs typeface="Calibri"/>
              <a:sym typeface="Calibri"/>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p:txBody>
      </p:sp>
      <p:graphicFrame>
        <p:nvGraphicFramePr>
          <p:cNvPr id="457" name="Google Shape;457;p76"/>
          <p:cNvGraphicFramePr/>
          <p:nvPr/>
        </p:nvGraphicFramePr>
        <p:xfrm>
          <a:off x="465382" y="3200399"/>
          <a:ext cx="3000000" cy="3000000"/>
        </p:xfrm>
        <a:graphic>
          <a:graphicData uri="http://schemas.openxmlformats.org/drawingml/2006/table">
            <a:tbl>
              <a:tblPr bandRow="1" firstRow="1">
                <a:noFill/>
                <a:tableStyleId>{BDE3684B-55FB-4FC1-827C-19A007764C61}</a:tableStyleId>
              </a:tblPr>
              <a:tblGrid>
                <a:gridCol w="1318075"/>
                <a:gridCol w="1318075"/>
                <a:gridCol w="1318075"/>
              </a:tblGrid>
              <a:tr h="377950">
                <a:tc gridSpan="3">
                  <a:txBody>
                    <a:bodyPr>
                      <a:noAutofit/>
                    </a:bodyPr>
                    <a:lstStyle/>
                    <a:p>
                      <a:pPr indent="0" lvl="0" marL="0" marR="0" rtl="0" algn="ctr">
                        <a:spcBef>
                          <a:spcPts val="0"/>
                        </a:spcBef>
                        <a:spcAft>
                          <a:spcPts val="0"/>
                        </a:spcAft>
                        <a:buClr>
                          <a:schemeClr val="dk1"/>
                        </a:buClr>
                        <a:buSzPts val="1800"/>
                        <a:buFont typeface="Calibri"/>
                        <a:buNone/>
                      </a:pPr>
                      <a:r>
                        <a:rPr lang="en-US" sz="1800" u="none" cap="none" strike="noStrike"/>
                        <a:t>Github</a:t>
                      </a:r>
                      <a:endParaRPr sz="1800" u="none" cap="none" strike="noStrike"/>
                    </a:p>
                  </a:txBody>
                  <a:tcPr marT="45725" marB="45725" marR="91450" marL="91450" anchor="b"/>
                </a:tc>
                <a:tc hMerge="1"/>
                <a:tc hMerge="1"/>
              </a:tr>
              <a:tr h="944875">
                <a:tc>
                  <a:txBody>
                    <a:bodyPr>
                      <a:noAutofit/>
                    </a:bodyPr>
                    <a:lstStyle/>
                    <a:p>
                      <a:pPr indent="0" lvl="0" marL="0" marR="0" rtl="0" algn="ctr">
                        <a:spcBef>
                          <a:spcPts val="0"/>
                        </a:spcBef>
                        <a:spcAft>
                          <a:spcPts val="0"/>
                        </a:spcAft>
                        <a:buClr>
                          <a:schemeClr val="dk1"/>
                        </a:buClr>
                        <a:buSzPts val="1800"/>
                        <a:buFont typeface="Calibri"/>
                        <a:buNone/>
                      </a:pPr>
                      <a:r>
                        <a:rPr lang="en-US" sz="1800" u="none" cap="none" strike="noStrike"/>
                        <a:t>54k+ Commits</a:t>
                      </a:r>
                      <a:endParaRPr sz="1800" u="none" cap="none" strike="noStrike"/>
                    </a:p>
                  </a:txBody>
                  <a:tcPr marT="45725" marB="45725" marR="91450" marL="91450" anchor="b"/>
                </a:tc>
                <a:tc>
                  <a:txBody>
                    <a:bodyPr>
                      <a:noAutofit/>
                    </a:bodyPr>
                    <a:lstStyle/>
                    <a:p>
                      <a:pPr indent="0" lvl="0" marL="0" marR="0" rtl="0" algn="ctr">
                        <a:spcBef>
                          <a:spcPts val="0"/>
                        </a:spcBef>
                        <a:spcAft>
                          <a:spcPts val="0"/>
                        </a:spcAft>
                        <a:buClr>
                          <a:schemeClr val="dk1"/>
                        </a:buClr>
                        <a:buSzPts val="1800"/>
                        <a:buFont typeface="Calibri"/>
                        <a:buNone/>
                      </a:pPr>
                      <a:r>
                        <a:rPr lang="en-US" sz="1800" u="none" cap="none" strike="noStrike"/>
                        <a:t>280+ Releases</a:t>
                      </a:r>
                      <a:endParaRPr sz="1800" u="none" cap="none" strike="noStrike"/>
                    </a:p>
                  </a:txBody>
                  <a:tcPr marT="45725" marB="45725" marR="91450" marL="91450" anchor="b"/>
                </a:tc>
                <a:tc>
                  <a:txBody>
                    <a:bodyPr>
                      <a:noAutofit/>
                    </a:bodyPr>
                    <a:lstStyle/>
                    <a:p>
                      <a:pPr indent="0" lvl="0" marL="0" marR="0" rtl="0" algn="ctr">
                        <a:spcBef>
                          <a:spcPts val="0"/>
                        </a:spcBef>
                        <a:spcAft>
                          <a:spcPts val="0"/>
                        </a:spcAft>
                        <a:buClr>
                          <a:schemeClr val="dk1"/>
                        </a:buClr>
                        <a:buSzPts val="1800"/>
                        <a:buFont typeface="Calibri"/>
                        <a:buNone/>
                      </a:pPr>
                      <a:r>
                        <a:rPr lang="en-US" sz="1800" u="none" cap="none" strike="noStrike"/>
                        <a:t>1365+ Contributors</a:t>
                      </a:r>
                      <a:endParaRPr sz="1800" u="none" cap="none" strike="noStrike"/>
                    </a:p>
                  </a:txBody>
                  <a:tcPr marT="45725" marB="45725" marR="91450" marL="91450" anchor="b"/>
                </a:tc>
              </a:tr>
              <a:tr h="1332525">
                <a:tc>
                  <a:txBody>
                    <a:bodyPr>
                      <a:noAutofit/>
                    </a:bodyPr>
                    <a:lstStyle/>
                    <a:p>
                      <a:pPr indent="0" lvl="0" marL="0" marR="0" rtl="0" algn="ctr">
                        <a:spcBef>
                          <a:spcPts val="0"/>
                        </a:spcBef>
                        <a:spcAft>
                          <a:spcPts val="0"/>
                        </a:spcAft>
                        <a:buClr>
                          <a:schemeClr val="dk1"/>
                        </a:buClr>
                        <a:buSzPts val="1800"/>
                        <a:buFont typeface="Calibri"/>
                        <a:buNone/>
                      </a:pPr>
                      <a:r>
                        <a:rPr lang="en-US" sz="1800" u="none" cap="none" strike="noStrike"/>
                        <a:t>Top 100 Forked Github Project</a:t>
                      </a:r>
                      <a:endParaRPr sz="1800" u="none" cap="none" strike="noStrike"/>
                    </a:p>
                  </a:txBody>
                  <a:tcPr marT="45725" marB="45725" marR="91450" marL="91450" anchor="b"/>
                </a:tc>
                <a:tc>
                  <a:txBody>
                    <a:bodyPr>
                      <a:noAutofit/>
                    </a:bodyPr>
                    <a:lstStyle/>
                    <a:p>
                      <a:pPr indent="0" lvl="0" marL="0" marR="0" rtl="0" algn="ctr">
                        <a:spcBef>
                          <a:spcPts val="0"/>
                        </a:spcBef>
                        <a:spcAft>
                          <a:spcPts val="0"/>
                        </a:spcAft>
                        <a:buClr>
                          <a:schemeClr val="dk1"/>
                        </a:buClr>
                        <a:buSzPts val="1800"/>
                        <a:buFont typeface="Calibri"/>
                        <a:buNone/>
                      </a:pPr>
                      <a:r>
                        <a:rPr lang="en-US" sz="1800" u="none" cap="none" strike="noStrike"/>
                        <a:t>Top 2 Starred Go Project</a:t>
                      </a:r>
                      <a:endParaRPr sz="1800" u="none" cap="none" strike="noStrike"/>
                    </a:p>
                  </a:txBody>
                  <a:tcPr marT="45725" marB="45725" marR="91450" marL="91450" anchor="b"/>
                </a:tc>
                <a:tc>
                  <a:txBody>
                    <a:bodyPr>
                      <a:noAutofit/>
                    </a:bodyPr>
                    <a:lstStyle/>
                    <a:p>
                      <a:pPr indent="0" lvl="0" marL="0" marR="0" rtl="0" algn="ctr">
                        <a:spcBef>
                          <a:spcPts val="0"/>
                        </a:spcBef>
                        <a:spcAft>
                          <a:spcPts val="0"/>
                        </a:spcAft>
                        <a:buClr>
                          <a:schemeClr val="dk1"/>
                        </a:buClr>
                        <a:buSzPts val="1800"/>
                        <a:buFont typeface="Calibri"/>
                        <a:buNone/>
                      </a:pPr>
                      <a:r>
                        <a:rPr lang="en-US" sz="1800" u="none" cap="none" strike="noStrike"/>
                        <a:t>Top 0.01% Starred Github Project</a:t>
                      </a:r>
                      <a:endParaRPr sz="1800" u="none" cap="none" strike="noStrike"/>
                    </a:p>
                  </a:txBody>
                  <a:tcPr marT="45725" marB="45725" marR="91450" marL="91450" anchor="b"/>
                </a:tc>
              </a:tr>
            </a:tbl>
          </a:graphicData>
        </a:graphic>
      </p:graphicFrame>
      <p:pic>
        <p:nvPicPr>
          <p:cNvPr id="458" name="Google Shape;458;p76"/>
          <p:cNvPicPr preferRelativeResize="0"/>
          <p:nvPr/>
        </p:nvPicPr>
        <p:blipFill rotWithShape="1">
          <a:blip r:embed="rId3">
            <a:alphaModFix/>
          </a:blip>
          <a:srcRect b="0" l="0" r="0" t="0"/>
          <a:stretch/>
        </p:blipFill>
        <p:spPr>
          <a:xfrm>
            <a:off x="5181600" y="3200400"/>
            <a:ext cx="3435350" cy="265595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77"/>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Feature Comparison (March 2016)</a:t>
            </a:r>
            <a:endParaRPr b="1" i="0" sz="3600" u="none" cap="none" strike="noStrike">
              <a:solidFill>
                <a:srgbClr val="000000"/>
              </a:solidFill>
              <a:latin typeface="Calibri"/>
              <a:ea typeface="Calibri"/>
              <a:cs typeface="Calibri"/>
              <a:sym typeface="Calibri"/>
            </a:endParaRPr>
          </a:p>
        </p:txBody>
      </p:sp>
      <p:pic>
        <p:nvPicPr>
          <p:cNvPr id="464" name="Google Shape;464;p77"/>
          <p:cNvPicPr preferRelativeResize="0"/>
          <p:nvPr>
            <p:ph idx="1" type="body"/>
          </p:nvPr>
        </p:nvPicPr>
        <p:blipFill rotWithShape="1">
          <a:blip r:embed="rId3">
            <a:alphaModFix/>
          </a:blip>
          <a:srcRect b="0" l="0" r="0" t="0"/>
          <a:stretch/>
        </p:blipFill>
        <p:spPr>
          <a:xfrm>
            <a:off x="637625" y="2111926"/>
            <a:ext cx="7868700" cy="34770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78"/>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What is Kubernetes?</a:t>
            </a:r>
            <a:endParaRPr/>
          </a:p>
        </p:txBody>
      </p:sp>
      <p:sp>
        <p:nvSpPr>
          <p:cNvPr id="470" name="Google Shape;470;p78"/>
          <p:cNvSpPr txBox="1"/>
          <p:nvPr>
            <p:ph idx="1" type="body"/>
          </p:nvPr>
        </p:nvSpPr>
        <p:spPr>
          <a:xfrm>
            <a:off x="457200" y="1828800"/>
            <a:ext cx="8305800" cy="37338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Kubernetes is inspired from an internal Google project called Borg</a:t>
            </a:r>
            <a:endParaRPr/>
          </a:p>
          <a:p>
            <a:pPr indent="-139700" lvl="0" marL="342900" marR="0" rtl="0" algn="l">
              <a:lnSpc>
                <a:spcPct val="10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Open source project managed by the Linux Foundation</a:t>
            </a:r>
            <a:endParaRPr/>
          </a:p>
          <a:p>
            <a:pPr indent="-139700" lvl="0" marL="342900" marR="0" rtl="0" algn="l">
              <a:lnSpc>
                <a:spcPct val="10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Unified API for deploying web applications, batch jobs, and databases</a:t>
            </a:r>
            <a:endParaRPr/>
          </a:p>
          <a:p>
            <a:pPr indent="-139700" lvl="0" marL="342900" marR="0" rtl="0" algn="l">
              <a:lnSpc>
                <a:spcPct val="10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Decouples applications from machines through containers</a:t>
            </a:r>
            <a:endParaRPr/>
          </a:p>
          <a:p>
            <a:pPr indent="-139700" lvl="0" marL="342900" marR="0" rtl="0" algn="l">
              <a:lnSpc>
                <a:spcPct val="10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Declarative approach to deploying applications</a:t>
            </a:r>
            <a:endParaRPr/>
          </a:p>
          <a:p>
            <a:pPr indent="-139700" lvl="0" marL="342900" marR="0" rtl="0" algn="l">
              <a:lnSpc>
                <a:spcPct val="10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Automates application configuration through service discovery</a:t>
            </a:r>
            <a:endParaRPr/>
          </a:p>
          <a:p>
            <a:pPr indent="-139700" lvl="0" marL="342900" marR="0" rtl="0" algn="l">
              <a:lnSpc>
                <a:spcPct val="10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Maintains and tracks the global view of the cluster</a:t>
            </a:r>
            <a:endParaRPr/>
          </a:p>
          <a:p>
            <a:pPr indent="-139700" lvl="0" marL="342900" marR="0" rtl="0" algn="l">
              <a:lnSpc>
                <a:spcPct val="10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APIs for deployment workflows</a:t>
            </a:r>
            <a:endParaRPr/>
          </a:p>
          <a:p>
            <a:pPr indent="-114300" lvl="1" marL="742950" marR="0" rtl="0" algn="l">
              <a:lnSpc>
                <a:spcPct val="100000"/>
              </a:lnSpc>
              <a:spcBef>
                <a:spcPts val="5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Rolling updates, canary deploys, and blue-green deployments</a:t>
            </a:r>
            <a:endParaRPr/>
          </a:p>
        </p:txBody>
      </p:sp>
      <p:cxnSp>
        <p:nvCxnSpPr>
          <p:cNvPr id="471" name="Google Shape;471;p78"/>
          <p:cNvCxnSpPr/>
          <p:nvPr/>
        </p:nvCxnSpPr>
        <p:spPr>
          <a:xfrm>
            <a:off x="304800" y="1371600"/>
            <a:ext cx="8610600" cy="0"/>
          </a:xfrm>
          <a:prstGeom prst="straightConnector1">
            <a:avLst/>
          </a:prstGeom>
          <a:noFill/>
          <a:ln cap="flat" cmpd="sng" w="28575">
            <a:solidFill>
              <a:srgbClr val="A5A5A5"/>
            </a:solidFill>
            <a:prstDash val="solid"/>
            <a:round/>
            <a:headEnd len="sm" w="sm" type="none"/>
            <a:tailEnd len="sm" w="sm"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79"/>
          <p:cNvSpPr txBox="1"/>
          <p:nvPr>
            <p:ph type="title"/>
          </p:nvPr>
        </p:nvSpPr>
        <p:spPr>
          <a:xfrm>
            <a:off x="628650" y="-2444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Why Kubernetes? </a:t>
            </a:r>
            <a:endParaRPr b="1" i="0" sz="2800" u="none" cap="none" strike="noStrike">
              <a:solidFill>
                <a:srgbClr val="000000"/>
              </a:solidFill>
              <a:latin typeface="Calibri"/>
              <a:ea typeface="Calibri"/>
              <a:cs typeface="Calibri"/>
              <a:sym typeface="Calibri"/>
            </a:endParaRPr>
          </a:p>
        </p:txBody>
      </p:sp>
      <p:sp>
        <p:nvSpPr>
          <p:cNvPr id="477" name="Google Shape;477;p79"/>
          <p:cNvSpPr txBox="1"/>
          <p:nvPr>
            <p:ph idx="1" type="body"/>
          </p:nvPr>
        </p:nvSpPr>
        <p:spPr>
          <a:xfrm>
            <a:off x="655500" y="720050"/>
            <a:ext cx="7833000" cy="638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620"/>
              <a:buFont typeface="Noto Sans Symbols"/>
              <a:buNone/>
            </a:pPr>
            <a:r>
              <a:rPr b="1" i="0" lang="en-US" sz="2200" u="none" cap="none" strike="noStrike">
                <a:solidFill>
                  <a:schemeClr val="dk1"/>
                </a:solidFill>
                <a:latin typeface="Calibri"/>
                <a:ea typeface="Calibri"/>
                <a:cs typeface="Calibri"/>
                <a:sym typeface="Calibri"/>
              </a:rPr>
              <a:t>Kubernetes</a:t>
            </a:r>
            <a:r>
              <a:rPr b="0" i="0" lang="en-US" sz="2200" u="none" cap="none" strike="noStrike">
                <a:solidFill>
                  <a:schemeClr val="dk1"/>
                </a:solidFill>
                <a:latin typeface="Calibri"/>
                <a:ea typeface="Calibri"/>
                <a:cs typeface="Calibri"/>
                <a:sym typeface="Calibri"/>
              </a:rPr>
              <a:t> is an open-source system for automating deployment, scaling, and management of containerized applications.</a:t>
            </a:r>
            <a:endParaRPr b="1" i="0" sz="2200" u="none" cap="none" strike="noStrike">
              <a:solidFill>
                <a:schemeClr val="dk1"/>
              </a:solidFill>
              <a:latin typeface="Calibri"/>
              <a:ea typeface="Calibri"/>
              <a:cs typeface="Calibri"/>
              <a:sym typeface="Calibri"/>
            </a:endParaRPr>
          </a:p>
        </p:txBody>
      </p:sp>
      <p:sp>
        <p:nvSpPr>
          <p:cNvPr id="478" name="Google Shape;478;p79"/>
          <p:cNvSpPr txBox="1"/>
          <p:nvPr/>
        </p:nvSpPr>
        <p:spPr>
          <a:xfrm>
            <a:off x="628650" y="1232125"/>
            <a:ext cx="8230500" cy="4789800"/>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accent3"/>
              </a:buClr>
              <a:buSzPts val="1256"/>
              <a:buFont typeface="Noto Sans Symbols"/>
              <a:buNone/>
            </a:pPr>
            <a:r>
              <a:t/>
            </a:r>
            <a:endParaRPr i="0" sz="1395" u="none" cap="none" strike="noStrike">
              <a:solidFill>
                <a:schemeClr val="dk1"/>
              </a:solidFill>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3"/>
              </a:rPr>
              <a:t>Co-locating helper processes</a:t>
            </a:r>
            <a:r>
              <a:rPr i="0" lang="en-US" sz="2200" cap="none" strike="noStrike">
                <a:latin typeface="Calibri"/>
                <a:ea typeface="Calibri"/>
                <a:cs typeface="Calibri"/>
                <a:sym typeface="Calibri"/>
              </a:rPr>
              <a:t>, facilitating composite applications and preserving the one-application-per-container model</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4"/>
              </a:rPr>
              <a:t>Mounting storage systems</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5"/>
              </a:rPr>
              <a:t>Distributing secrets</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6"/>
              </a:rPr>
              <a:t>Checking application health</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7"/>
              </a:rPr>
              <a:t>Replicating application instances</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8"/>
              </a:rPr>
              <a:t>Using Horizontal Pod Autoscaling</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9"/>
              </a:rPr>
              <a:t>Balancing loads</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10"/>
              </a:rPr>
              <a:t>Rolling updates</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11"/>
              </a:rPr>
              <a:t>Monitoring resources</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12"/>
              </a:rPr>
              <a:t>Debugging applications</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13"/>
              </a:rPr>
              <a:t>Providing authentication and authorization</a:t>
            </a:r>
            <a:endParaRPr i="0" sz="2200" cap="none" strike="noStrike">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44"/>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Introductions</a:t>
            </a:r>
            <a:endParaRPr b="1" i="0" sz="3600" u="none" cap="none" strike="noStrike">
              <a:solidFill>
                <a:srgbClr val="000000"/>
              </a:solidFill>
              <a:latin typeface="Calibri"/>
              <a:ea typeface="Calibri"/>
              <a:cs typeface="Calibri"/>
              <a:sym typeface="Calibri"/>
            </a:endParaRPr>
          </a:p>
        </p:txBody>
      </p:sp>
      <p:grpSp>
        <p:nvGrpSpPr>
          <p:cNvPr id="232" name="Google Shape;232;p44"/>
          <p:cNvGrpSpPr/>
          <p:nvPr/>
        </p:nvGrpSpPr>
        <p:grpSpPr>
          <a:xfrm>
            <a:off x="1488988" y="1401765"/>
            <a:ext cx="6166020" cy="4389436"/>
            <a:chOff x="3088" y="0"/>
            <a:chExt cx="6166020" cy="4389436"/>
          </a:xfrm>
        </p:grpSpPr>
        <p:sp>
          <p:nvSpPr>
            <p:cNvPr id="233" name="Google Shape;233;p44"/>
            <p:cNvSpPr/>
            <p:nvPr/>
          </p:nvSpPr>
          <p:spPr>
            <a:xfrm>
              <a:off x="462914" y="0"/>
              <a:ext cx="5246370" cy="4389436"/>
            </a:xfrm>
            <a:prstGeom prst="rightArrow">
              <a:avLst>
                <a:gd fmla="val 50000" name="adj1"/>
                <a:gd fmla="val 50000" name="adj2"/>
              </a:avLst>
            </a:prstGeom>
            <a:solidFill>
              <a:srgbClr val="CFD7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4" name="Google Shape;234;p44"/>
            <p:cNvSpPr/>
            <p:nvPr/>
          </p:nvSpPr>
          <p:spPr>
            <a:xfrm>
              <a:off x="3088" y="1316830"/>
              <a:ext cx="1485787" cy="1755774"/>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5" name="Google Shape;235;p44"/>
            <p:cNvSpPr txBox="1"/>
            <p:nvPr/>
          </p:nvSpPr>
          <p:spPr>
            <a:xfrm>
              <a:off x="75619" y="1389361"/>
              <a:ext cx="1340728" cy="1610714"/>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400"/>
                <a:buFont typeface="Arial"/>
                <a:buNone/>
              </a:pPr>
              <a:r>
                <a:rPr b="0" i="0" lang="en-US" sz="1600" u="none" cap="none" strike="noStrike">
                  <a:solidFill>
                    <a:schemeClr val="lt1"/>
                  </a:solidFill>
                  <a:latin typeface="Arial"/>
                  <a:ea typeface="Arial"/>
                  <a:cs typeface="Arial"/>
                  <a:sym typeface="Arial"/>
                </a:rPr>
                <a:t>What is your Name and Job Role?</a:t>
              </a:r>
              <a:endParaRPr b="0" i="0" sz="1400" u="none" cap="none" strike="noStrike">
                <a:solidFill>
                  <a:srgbClr val="000000"/>
                </a:solidFill>
                <a:latin typeface="Arial"/>
                <a:ea typeface="Arial"/>
                <a:cs typeface="Arial"/>
                <a:sym typeface="Arial"/>
              </a:endParaRPr>
            </a:p>
          </p:txBody>
        </p:sp>
        <p:sp>
          <p:nvSpPr>
            <p:cNvPr id="236" name="Google Shape;236;p44"/>
            <p:cNvSpPr/>
            <p:nvPr/>
          </p:nvSpPr>
          <p:spPr>
            <a:xfrm>
              <a:off x="1563166" y="1316830"/>
              <a:ext cx="1485787" cy="1755774"/>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7" name="Google Shape;237;p44"/>
            <p:cNvSpPr txBox="1"/>
            <p:nvPr/>
          </p:nvSpPr>
          <p:spPr>
            <a:xfrm>
              <a:off x="1635695" y="1389361"/>
              <a:ext cx="1340728" cy="1610714"/>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400"/>
                <a:buFont typeface="Arial"/>
                <a:buNone/>
              </a:pPr>
              <a:r>
                <a:rPr b="0" i="0" lang="en-US" sz="1600" u="none" cap="none" strike="noStrike">
                  <a:solidFill>
                    <a:schemeClr val="lt1"/>
                  </a:solidFill>
                  <a:latin typeface="Arial"/>
                  <a:ea typeface="Arial"/>
                  <a:cs typeface="Arial"/>
                  <a:sym typeface="Arial"/>
                </a:rPr>
                <a:t>Your company or team?</a:t>
              </a:r>
              <a:endParaRPr b="0" i="0" sz="1400" u="none" cap="none" strike="noStrike">
                <a:solidFill>
                  <a:srgbClr val="000000"/>
                </a:solidFill>
                <a:latin typeface="Arial"/>
                <a:ea typeface="Arial"/>
                <a:cs typeface="Arial"/>
                <a:sym typeface="Arial"/>
              </a:endParaRPr>
            </a:p>
          </p:txBody>
        </p:sp>
        <p:sp>
          <p:nvSpPr>
            <p:cNvPr id="238" name="Google Shape;238;p44"/>
            <p:cNvSpPr/>
            <p:nvPr/>
          </p:nvSpPr>
          <p:spPr>
            <a:xfrm>
              <a:off x="3123243" y="1316830"/>
              <a:ext cx="1485787" cy="1755774"/>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9" name="Google Shape;239;p44"/>
            <p:cNvSpPr txBox="1"/>
            <p:nvPr/>
          </p:nvSpPr>
          <p:spPr>
            <a:xfrm>
              <a:off x="3195774" y="1389361"/>
              <a:ext cx="1340728" cy="1610714"/>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400"/>
                <a:buFont typeface="Arial"/>
                <a:buNone/>
              </a:pPr>
              <a:r>
                <a:rPr b="0" i="0" lang="en-US" sz="1600" u="none" cap="none" strike="noStrike">
                  <a:solidFill>
                    <a:schemeClr val="lt1"/>
                  </a:solidFill>
                  <a:latin typeface="Arial"/>
                  <a:ea typeface="Arial"/>
                  <a:cs typeface="Arial"/>
                  <a:sym typeface="Arial"/>
                </a:rPr>
                <a:t>Expectations for the class?</a:t>
              </a:r>
              <a:endParaRPr b="0" i="0" sz="1400" u="none" cap="none" strike="noStrike">
                <a:solidFill>
                  <a:srgbClr val="000000"/>
                </a:solidFill>
                <a:latin typeface="Arial"/>
                <a:ea typeface="Arial"/>
                <a:cs typeface="Arial"/>
                <a:sym typeface="Arial"/>
              </a:endParaRPr>
            </a:p>
          </p:txBody>
        </p:sp>
        <p:sp>
          <p:nvSpPr>
            <p:cNvPr id="240" name="Google Shape;240;p44"/>
            <p:cNvSpPr/>
            <p:nvPr/>
          </p:nvSpPr>
          <p:spPr>
            <a:xfrm>
              <a:off x="4683321" y="1316830"/>
              <a:ext cx="1485787" cy="1755774"/>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41" name="Google Shape;241;p44"/>
            <p:cNvSpPr txBox="1"/>
            <p:nvPr/>
          </p:nvSpPr>
          <p:spPr>
            <a:xfrm>
              <a:off x="4755851" y="1389361"/>
              <a:ext cx="1340728" cy="1610714"/>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400"/>
                <a:buFont typeface="Arial"/>
                <a:buNone/>
              </a:pPr>
              <a:r>
                <a:rPr b="0" i="0" lang="en-US" sz="1600" u="none" cap="none" strike="noStrike">
                  <a:solidFill>
                    <a:schemeClr val="lt1"/>
                  </a:solidFill>
                  <a:latin typeface="Arial"/>
                  <a:ea typeface="Arial"/>
                  <a:cs typeface="Arial"/>
                  <a:sym typeface="Arial"/>
                </a:rPr>
                <a:t>Something interesting about yourself?</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80"/>
          <p:cNvSpPr txBox="1"/>
          <p:nvPr>
            <p:ph type="title"/>
          </p:nvPr>
        </p:nvSpPr>
        <p:spPr>
          <a:xfrm>
            <a:off x="457200" y="762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What is Kubernetes?</a:t>
            </a:r>
            <a:endParaRPr/>
          </a:p>
        </p:txBody>
      </p:sp>
      <p:sp>
        <p:nvSpPr>
          <p:cNvPr id="484" name="Google Shape;484;p80"/>
          <p:cNvSpPr txBox="1"/>
          <p:nvPr>
            <p:ph idx="1" type="body"/>
          </p:nvPr>
        </p:nvSpPr>
        <p:spPr>
          <a:xfrm>
            <a:off x="457200" y="1295400"/>
            <a:ext cx="8305800" cy="44196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200"/>
              <a:buFont typeface="Calibri"/>
              <a:buChar char="•"/>
            </a:pPr>
            <a:r>
              <a:rPr lang="en-US" sz="2200"/>
              <a:t>Use </a:t>
            </a:r>
            <a:r>
              <a:rPr b="0" i="0" lang="en-US" sz="2200" u="none" cap="none" strike="noStrike">
                <a:solidFill>
                  <a:schemeClr val="dk1"/>
                </a:solidFill>
                <a:latin typeface="Calibri"/>
                <a:ea typeface="Calibri"/>
                <a:cs typeface="Calibri"/>
                <a:sym typeface="Calibri"/>
              </a:rPr>
              <a:t>Kubernetes API object to </a:t>
            </a:r>
            <a:r>
              <a:rPr lang="en-US" sz="2200"/>
              <a:t>describe cluster’s desired state</a:t>
            </a:r>
            <a:endParaRPr/>
          </a:p>
          <a:p>
            <a:pPr indent="-139700" lvl="0" marL="342900" marR="0" rtl="0" algn="l">
              <a:lnSpc>
                <a:spcPct val="100000"/>
              </a:lnSpc>
              <a:spcBef>
                <a:spcPts val="640"/>
              </a:spcBef>
              <a:spcAft>
                <a:spcPts val="0"/>
              </a:spcAft>
              <a:buClr>
                <a:schemeClr val="dk1"/>
              </a:buClr>
              <a:buSzPts val="2200"/>
              <a:buFont typeface="Calibri"/>
              <a:buChar char="•"/>
            </a:pPr>
            <a:r>
              <a:rPr lang="en-US" sz="2200"/>
              <a:t>Next the Kubernetes Control Plane works to make the desired state same to the current state</a:t>
            </a:r>
            <a:endParaRPr/>
          </a:p>
          <a:p>
            <a:pPr indent="-139700" lvl="0" marL="342900" marR="0" rtl="0" algn="l">
              <a:lnSpc>
                <a:spcPct val="100000"/>
              </a:lnSpc>
              <a:spcBef>
                <a:spcPts val="640"/>
              </a:spcBef>
              <a:spcAft>
                <a:spcPts val="0"/>
              </a:spcAft>
              <a:buClr>
                <a:schemeClr val="dk1"/>
              </a:buClr>
              <a:buSzPts val="2200"/>
              <a:buFont typeface="Calibri"/>
              <a:buChar char="•"/>
            </a:pPr>
            <a:r>
              <a:rPr lang="en-US" sz="2200"/>
              <a:t>Kube master is a collection of Kube-apiserver, kube-controller, and kube-scheduler </a:t>
            </a:r>
            <a:endParaRPr/>
          </a:p>
          <a:p>
            <a:pPr indent="-139700" lvl="0" marL="342900" marR="0" rtl="0" algn="l">
              <a:lnSpc>
                <a:spcPct val="100000"/>
              </a:lnSpc>
              <a:spcBef>
                <a:spcPts val="640"/>
              </a:spcBef>
              <a:spcAft>
                <a:spcPts val="0"/>
              </a:spcAft>
              <a:buClr>
                <a:schemeClr val="dk1"/>
              </a:buClr>
              <a:buSzPts val="2200"/>
              <a:buFont typeface="Calibri"/>
              <a:buChar char="•"/>
            </a:pPr>
            <a:r>
              <a:rPr lang="en-US" sz="2200"/>
              <a:t>Kubernetes Node consists of kubelet, kube-proxy, and container management</a:t>
            </a:r>
            <a:endParaRPr/>
          </a:p>
          <a:p>
            <a:pPr indent="-139700" lvl="0" marL="342900" marR="0" rtl="0" algn="l">
              <a:lnSpc>
                <a:spcPct val="100000"/>
              </a:lnSpc>
              <a:spcBef>
                <a:spcPts val="640"/>
              </a:spcBef>
              <a:spcAft>
                <a:spcPts val="0"/>
              </a:spcAft>
              <a:buClr>
                <a:schemeClr val="dk1"/>
              </a:buClr>
              <a:buSzPts val="2200"/>
              <a:buFont typeface="Calibri"/>
              <a:buChar char="•"/>
            </a:pPr>
            <a:r>
              <a:rPr lang="en-US" sz="2200"/>
              <a:t>Basic Kubernetes Objects (Pods, Services, Volumes, Namespaces)</a:t>
            </a:r>
            <a:endParaRPr/>
          </a:p>
          <a:p>
            <a:pPr indent="-139700" lvl="0" marL="342900" marR="0" rtl="0" algn="l">
              <a:lnSpc>
                <a:spcPct val="100000"/>
              </a:lnSpc>
              <a:spcBef>
                <a:spcPts val="640"/>
              </a:spcBef>
              <a:spcAft>
                <a:spcPts val="0"/>
              </a:spcAft>
              <a:buClr>
                <a:schemeClr val="dk1"/>
              </a:buClr>
              <a:buSzPts val="2200"/>
              <a:buFont typeface="Calibri"/>
              <a:buChar char="•"/>
            </a:pPr>
            <a:r>
              <a:rPr lang="en-US" sz="2200"/>
              <a:t>Higher Level abstractions (ReplicsaSets, StatefulSets, DaemonSets, Deployments, Jobs)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81"/>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Architecture</a:t>
            </a:r>
            <a:endParaRPr/>
          </a:p>
        </p:txBody>
      </p:sp>
      <p:cxnSp>
        <p:nvCxnSpPr>
          <p:cNvPr id="490" name="Google Shape;490;p81"/>
          <p:cNvCxnSpPr/>
          <p:nvPr/>
        </p:nvCxnSpPr>
        <p:spPr>
          <a:xfrm>
            <a:off x="304800" y="1371600"/>
            <a:ext cx="8610600" cy="0"/>
          </a:xfrm>
          <a:prstGeom prst="straightConnector1">
            <a:avLst/>
          </a:prstGeom>
          <a:noFill/>
          <a:ln cap="flat" cmpd="sng" w="28575">
            <a:solidFill>
              <a:srgbClr val="A5A5A5"/>
            </a:solidFill>
            <a:prstDash val="solid"/>
            <a:round/>
            <a:headEnd len="sm" w="sm" type="none"/>
            <a:tailEnd len="sm" w="sm" type="none"/>
          </a:ln>
        </p:spPr>
      </p:cxnSp>
      <p:sp>
        <p:nvSpPr>
          <p:cNvPr id="491" name="Google Shape;491;p81"/>
          <p:cNvSpPr/>
          <p:nvPr/>
        </p:nvSpPr>
        <p:spPr>
          <a:xfrm>
            <a:off x="3352800" y="1676400"/>
            <a:ext cx="1600200" cy="4191000"/>
          </a:xfrm>
          <a:prstGeom prst="rect">
            <a:avLst/>
          </a:prstGeom>
          <a:solidFill>
            <a:srgbClr val="366092"/>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Kubernetes Master</a:t>
            </a:r>
            <a:endParaRPr/>
          </a:p>
        </p:txBody>
      </p:sp>
      <p:sp>
        <p:nvSpPr>
          <p:cNvPr id="492" name="Google Shape;492;p81"/>
          <p:cNvSpPr/>
          <p:nvPr/>
        </p:nvSpPr>
        <p:spPr>
          <a:xfrm>
            <a:off x="5524500" y="2018896"/>
            <a:ext cx="990600" cy="6651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Node 1</a:t>
            </a:r>
            <a:endParaRPr/>
          </a:p>
        </p:txBody>
      </p:sp>
      <p:sp>
        <p:nvSpPr>
          <p:cNvPr id="493" name="Google Shape;493;p81"/>
          <p:cNvSpPr/>
          <p:nvPr/>
        </p:nvSpPr>
        <p:spPr>
          <a:xfrm>
            <a:off x="5562600" y="2967032"/>
            <a:ext cx="990600" cy="6651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Node 2</a:t>
            </a:r>
            <a:endParaRPr/>
          </a:p>
        </p:txBody>
      </p:sp>
      <p:sp>
        <p:nvSpPr>
          <p:cNvPr id="494" name="Google Shape;494;p81"/>
          <p:cNvSpPr/>
          <p:nvPr/>
        </p:nvSpPr>
        <p:spPr>
          <a:xfrm>
            <a:off x="5524500" y="3845716"/>
            <a:ext cx="990600" cy="6651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Node 3</a:t>
            </a:r>
            <a:endParaRPr/>
          </a:p>
        </p:txBody>
      </p:sp>
      <p:sp>
        <p:nvSpPr>
          <p:cNvPr id="495" name="Google Shape;495;p81"/>
          <p:cNvSpPr/>
          <p:nvPr/>
        </p:nvSpPr>
        <p:spPr>
          <a:xfrm>
            <a:off x="5562600" y="4724400"/>
            <a:ext cx="990600" cy="6651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Node n</a:t>
            </a:r>
            <a:endParaRPr/>
          </a:p>
        </p:txBody>
      </p:sp>
      <p:sp>
        <p:nvSpPr>
          <p:cNvPr id="496" name="Google Shape;496;p81"/>
          <p:cNvSpPr/>
          <p:nvPr/>
        </p:nvSpPr>
        <p:spPr>
          <a:xfrm>
            <a:off x="7315200" y="2378072"/>
            <a:ext cx="1295400" cy="3011400"/>
          </a:xfrm>
          <a:prstGeom prst="rect">
            <a:avLst/>
          </a:prstGeom>
          <a:solidFill>
            <a:srgbClr val="B2A0C7"/>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97" name="Google Shape;497;p81"/>
          <p:cNvSpPr txBox="1"/>
          <p:nvPr/>
        </p:nvSpPr>
        <p:spPr>
          <a:xfrm>
            <a:off x="7447374" y="5498068"/>
            <a:ext cx="10311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Registry</a:t>
            </a:r>
            <a:endParaRPr/>
          </a:p>
        </p:txBody>
      </p:sp>
      <p:sp>
        <p:nvSpPr>
          <p:cNvPr id="498" name="Google Shape;498;p81"/>
          <p:cNvSpPr/>
          <p:nvPr/>
        </p:nvSpPr>
        <p:spPr>
          <a:xfrm>
            <a:off x="762000" y="2060850"/>
            <a:ext cx="914400" cy="906300"/>
          </a:xfrm>
          <a:prstGeom prst="ellipse">
            <a:avLst/>
          </a:prstGeom>
          <a:solidFill>
            <a:srgbClr val="92CCDC"/>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API</a:t>
            </a:r>
            <a:endParaRPr/>
          </a:p>
        </p:txBody>
      </p:sp>
      <p:sp>
        <p:nvSpPr>
          <p:cNvPr id="499" name="Google Shape;499;p81"/>
          <p:cNvSpPr/>
          <p:nvPr/>
        </p:nvSpPr>
        <p:spPr>
          <a:xfrm>
            <a:off x="762000" y="3274216"/>
            <a:ext cx="914400" cy="906300"/>
          </a:xfrm>
          <a:prstGeom prst="ellipse">
            <a:avLst/>
          </a:prstGeom>
          <a:solidFill>
            <a:srgbClr val="92CCDC"/>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UI</a:t>
            </a:r>
            <a:endParaRPr/>
          </a:p>
        </p:txBody>
      </p:sp>
      <p:sp>
        <p:nvSpPr>
          <p:cNvPr id="500" name="Google Shape;500;p81"/>
          <p:cNvSpPr/>
          <p:nvPr/>
        </p:nvSpPr>
        <p:spPr>
          <a:xfrm>
            <a:off x="762000" y="4483386"/>
            <a:ext cx="914400" cy="906300"/>
          </a:xfrm>
          <a:prstGeom prst="ellipse">
            <a:avLst/>
          </a:prstGeom>
          <a:solidFill>
            <a:srgbClr val="92CCDC"/>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CLI</a:t>
            </a:r>
            <a:endParaRPr/>
          </a:p>
        </p:txBody>
      </p:sp>
      <p:cxnSp>
        <p:nvCxnSpPr>
          <p:cNvPr id="501" name="Google Shape;501;p81"/>
          <p:cNvCxnSpPr>
            <a:stCxn id="498" idx="6"/>
            <a:endCxn id="491" idx="1"/>
          </p:cNvCxnSpPr>
          <p:nvPr/>
        </p:nvCxnSpPr>
        <p:spPr>
          <a:xfrm>
            <a:off x="1676400" y="2514000"/>
            <a:ext cx="1676400" cy="1257900"/>
          </a:xfrm>
          <a:prstGeom prst="straightConnector1">
            <a:avLst/>
          </a:prstGeom>
          <a:noFill/>
          <a:ln cap="flat" cmpd="sng" w="12700">
            <a:solidFill>
              <a:schemeClr val="dk1"/>
            </a:solidFill>
            <a:prstDash val="solid"/>
            <a:round/>
            <a:headEnd len="sm" w="sm" type="none"/>
            <a:tailEnd len="med" w="med" type="triangle"/>
          </a:ln>
        </p:spPr>
      </p:cxnSp>
      <p:cxnSp>
        <p:nvCxnSpPr>
          <p:cNvPr id="502" name="Google Shape;502;p81"/>
          <p:cNvCxnSpPr>
            <a:stCxn id="499" idx="6"/>
          </p:cNvCxnSpPr>
          <p:nvPr/>
        </p:nvCxnSpPr>
        <p:spPr>
          <a:xfrm>
            <a:off x="1676400" y="3727366"/>
            <a:ext cx="1524000" cy="67200"/>
          </a:xfrm>
          <a:prstGeom prst="straightConnector1">
            <a:avLst/>
          </a:prstGeom>
          <a:noFill/>
          <a:ln cap="flat" cmpd="sng" w="12700">
            <a:solidFill>
              <a:schemeClr val="dk1"/>
            </a:solidFill>
            <a:prstDash val="solid"/>
            <a:round/>
            <a:headEnd len="sm" w="sm" type="none"/>
            <a:tailEnd len="med" w="med" type="triangle"/>
          </a:ln>
        </p:spPr>
      </p:cxnSp>
      <p:cxnSp>
        <p:nvCxnSpPr>
          <p:cNvPr id="503" name="Google Shape;503;p81"/>
          <p:cNvCxnSpPr>
            <a:stCxn id="500" idx="6"/>
          </p:cNvCxnSpPr>
          <p:nvPr/>
        </p:nvCxnSpPr>
        <p:spPr>
          <a:xfrm flipH="1" rot="10800000">
            <a:off x="1676400" y="3825336"/>
            <a:ext cx="1600200" cy="1111200"/>
          </a:xfrm>
          <a:prstGeom prst="straightConnector1">
            <a:avLst/>
          </a:prstGeom>
          <a:noFill/>
          <a:ln cap="flat" cmpd="sng" w="12700">
            <a:solidFill>
              <a:schemeClr val="dk1"/>
            </a:solidFill>
            <a:prstDash val="solid"/>
            <a:round/>
            <a:headEnd len="sm" w="sm" type="none"/>
            <a:tailEnd len="med" w="med" type="triangle"/>
          </a:ln>
        </p:spPr>
      </p:cxnSp>
      <p:sp>
        <p:nvSpPr>
          <p:cNvPr id="504" name="Google Shape;504;p81"/>
          <p:cNvSpPr/>
          <p:nvPr/>
        </p:nvSpPr>
        <p:spPr>
          <a:xfrm>
            <a:off x="1981200" y="2351480"/>
            <a:ext cx="304800" cy="332584"/>
          </a:xfrm>
          <a:prstGeom prst="flowChartInternalStorage">
            <a:avLst/>
          </a:prstGeom>
          <a:solidFill>
            <a:srgbClr val="0070C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5" name="Google Shape;505;p81"/>
          <p:cNvSpPr/>
          <p:nvPr/>
        </p:nvSpPr>
        <p:spPr>
          <a:xfrm>
            <a:off x="1981200" y="3253831"/>
            <a:ext cx="304800" cy="332584"/>
          </a:xfrm>
          <a:prstGeom prst="flowChartInternalStorage">
            <a:avLst/>
          </a:prstGeom>
          <a:solidFill>
            <a:srgbClr val="76923C"/>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6" name="Google Shape;506;p81"/>
          <p:cNvSpPr/>
          <p:nvPr/>
        </p:nvSpPr>
        <p:spPr>
          <a:xfrm>
            <a:off x="1981200" y="4133993"/>
            <a:ext cx="304800" cy="332584"/>
          </a:xfrm>
          <a:prstGeom prst="flowChartInternalStorage">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7" name="Google Shape;507;p81"/>
          <p:cNvSpPr/>
          <p:nvPr/>
        </p:nvSpPr>
        <p:spPr>
          <a:xfrm>
            <a:off x="7772400" y="2811064"/>
            <a:ext cx="304800" cy="332584"/>
          </a:xfrm>
          <a:prstGeom prst="flowChartInternalStorage">
            <a:avLst/>
          </a:prstGeom>
          <a:solidFill>
            <a:srgbClr val="0070C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8" name="Google Shape;508;p81"/>
          <p:cNvSpPr/>
          <p:nvPr/>
        </p:nvSpPr>
        <p:spPr>
          <a:xfrm>
            <a:off x="7772400" y="3713415"/>
            <a:ext cx="304800" cy="332584"/>
          </a:xfrm>
          <a:prstGeom prst="flowChartInternalStorage">
            <a:avLst/>
          </a:prstGeom>
          <a:solidFill>
            <a:srgbClr val="76923C"/>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9" name="Google Shape;509;p81"/>
          <p:cNvSpPr/>
          <p:nvPr/>
        </p:nvSpPr>
        <p:spPr>
          <a:xfrm>
            <a:off x="7772400" y="4593577"/>
            <a:ext cx="304800" cy="332584"/>
          </a:xfrm>
          <a:prstGeom prst="flowChartInternalStorage">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510" name="Google Shape;510;p81"/>
          <p:cNvCxnSpPr>
            <a:endCxn id="492" idx="1"/>
          </p:cNvCxnSpPr>
          <p:nvPr/>
        </p:nvCxnSpPr>
        <p:spPr>
          <a:xfrm>
            <a:off x="4953000" y="2351446"/>
            <a:ext cx="571500" cy="0"/>
          </a:xfrm>
          <a:prstGeom prst="straightConnector1">
            <a:avLst/>
          </a:prstGeom>
          <a:noFill/>
          <a:ln cap="flat" cmpd="sng" w="12700">
            <a:solidFill>
              <a:schemeClr val="dk1"/>
            </a:solidFill>
            <a:prstDash val="solid"/>
            <a:round/>
            <a:headEnd len="sm" w="sm" type="none"/>
            <a:tailEnd len="med" w="med" type="triangle"/>
          </a:ln>
        </p:spPr>
      </p:cxnSp>
      <p:cxnSp>
        <p:nvCxnSpPr>
          <p:cNvPr id="511" name="Google Shape;511;p81"/>
          <p:cNvCxnSpPr/>
          <p:nvPr/>
        </p:nvCxnSpPr>
        <p:spPr>
          <a:xfrm>
            <a:off x="4972050" y="3314296"/>
            <a:ext cx="571500" cy="0"/>
          </a:xfrm>
          <a:prstGeom prst="straightConnector1">
            <a:avLst/>
          </a:prstGeom>
          <a:noFill/>
          <a:ln cap="flat" cmpd="sng" w="12700">
            <a:solidFill>
              <a:schemeClr val="dk1"/>
            </a:solidFill>
            <a:prstDash val="solid"/>
            <a:round/>
            <a:headEnd len="sm" w="sm" type="none"/>
            <a:tailEnd len="med" w="med" type="triangle"/>
          </a:ln>
        </p:spPr>
      </p:cxnSp>
      <p:cxnSp>
        <p:nvCxnSpPr>
          <p:cNvPr id="512" name="Google Shape;512;p81"/>
          <p:cNvCxnSpPr/>
          <p:nvPr/>
        </p:nvCxnSpPr>
        <p:spPr>
          <a:xfrm>
            <a:off x="4953000" y="4218380"/>
            <a:ext cx="571500" cy="0"/>
          </a:xfrm>
          <a:prstGeom prst="straightConnector1">
            <a:avLst/>
          </a:prstGeom>
          <a:noFill/>
          <a:ln cap="flat" cmpd="sng" w="12700">
            <a:solidFill>
              <a:schemeClr val="dk1"/>
            </a:solidFill>
            <a:prstDash val="solid"/>
            <a:round/>
            <a:headEnd len="sm" w="sm" type="none"/>
            <a:tailEnd len="med" w="med" type="triangle"/>
          </a:ln>
        </p:spPr>
      </p:cxnSp>
      <p:cxnSp>
        <p:nvCxnSpPr>
          <p:cNvPr id="513" name="Google Shape;513;p81"/>
          <p:cNvCxnSpPr/>
          <p:nvPr/>
        </p:nvCxnSpPr>
        <p:spPr>
          <a:xfrm>
            <a:off x="4972050" y="5056984"/>
            <a:ext cx="571500" cy="0"/>
          </a:xfrm>
          <a:prstGeom prst="straightConnector1">
            <a:avLst/>
          </a:prstGeom>
          <a:noFill/>
          <a:ln cap="flat" cmpd="sng" w="12700">
            <a:solidFill>
              <a:schemeClr val="dk1"/>
            </a:solidFill>
            <a:prstDash val="solid"/>
            <a:round/>
            <a:headEnd len="sm" w="sm" type="none"/>
            <a:tailEnd len="med" w="med" type="triangle"/>
          </a:ln>
        </p:spPr>
      </p:cxnSp>
      <p:cxnSp>
        <p:nvCxnSpPr>
          <p:cNvPr id="514" name="Google Shape;514;p81"/>
          <p:cNvCxnSpPr/>
          <p:nvPr/>
        </p:nvCxnSpPr>
        <p:spPr>
          <a:xfrm>
            <a:off x="6515100" y="2250478"/>
            <a:ext cx="800100" cy="1532400"/>
          </a:xfrm>
          <a:prstGeom prst="straightConnector1">
            <a:avLst/>
          </a:prstGeom>
          <a:noFill/>
          <a:ln cap="flat" cmpd="sng" w="12700">
            <a:solidFill>
              <a:schemeClr val="dk1"/>
            </a:solidFill>
            <a:prstDash val="solid"/>
            <a:round/>
            <a:headEnd len="sm" w="sm" type="none"/>
            <a:tailEnd len="med" w="med" type="triangle"/>
          </a:ln>
        </p:spPr>
      </p:cxnSp>
      <p:cxnSp>
        <p:nvCxnSpPr>
          <p:cNvPr id="515" name="Google Shape;515;p81"/>
          <p:cNvCxnSpPr>
            <a:stCxn id="493" idx="3"/>
            <a:endCxn id="496" idx="1"/>
          </p:cNvCxnSpPr>
          <p:nvPr/>
        </p:nvCxnSpPr>
        <p:spPr>
          <a:xfrm>
            <a:off x="6553200" y="3299582"/>
            <a:ext cx="762000" cy="584100"/>
          </a:xfrm>
          <a:prstGeom prst="straightConnector1">
            <a:avLst/>
          </a:prstGeom>
          <a:noFill/>
          <a:ln cap="flat" cmpd="sng" w="12700">
            <a:solidFill>
              <a:schemeClr val="dk1"/>
            </a:solidFill>
            <a:prstDash val="solid"/>
            <a:round/>
            <a:headEnd len="sm" w="sm" type="none"/>
            <a:tailEnd len="med" w="med" type="triangle"/>
          </a:ln>
        </p:spPr>
      </p:cxnSp>
      <p:cxnSp>
        <p:nvCxnSpPr>
          <p:cNvPr id="516" name="Google Shape;516;p81"/>
          <p:cNvCxnSpPr/>
          <p:nvPr/>
        </p:nvCxnSpPr>
        <p:spPr>
          <a:xfrm flipH="1" rot="10800000">
            <a:off x="6515100" y="3959009"/>
            <a:ext cx="800100" cy="294600"/>
          </a:xfrm>
          <a:prstGeom prst="straightConnector1">
            <a:avLst/>
          </a:prstGeom>
          <a:noFill/>
          <a:ln cap="flat" cmpd="sng" w="12700">
            <a:solidFill>
              <a:schemeClr val="dk1"/>
            </a:solidFill>
            <a:prstDash val="solid"/>
            <a:round/>
            <a:headEnd len="sm" w="sm" type="none"/>
            <a:tailEnd len="med" w="med" type="triangle"/>
          </a:ln>
        </p:spPr>
      </p:cxnSp>
      <p:cxnSp>
        <p:nvCxnSpPr>
          <p:cNvPr id="517" name="Google Shape;517;p81"/>
          <p:cNvCxnSpPr/>
          <p:nvPr/>
        </p:nvCxnSpPr>
        <p:spPr>
          <a:xfrm flipH="1" rot="10800000">
            <a:off x="6553200" y="4030924"/>
            <a:ext cx="762000" cy="1173300"/>
          </a:xfrm>
          <a:prstGeom prst="straightConnector1">
            <a:avLst/>
          </a:prstGeom>
          <a:noFill/>
          <a:ln cap="flat" cmpd="sng" w="12700">
            <a:solidFill>
              <a:schemeClr val="dk1"/>
            </a:solidFill>
            <a:prstDash val="solid"/>
            <a:round/>
            <a:headEnd len="sm" w="sm" type="none"/>
            <a:tailEnd len="med" w="med" type="triangle"/>
          </a:ln>
        </p:spPr>
      </p:cxnSp>
      <p:sp>
        <p:nvSpPr>
          <p:cNvPr id="518" name="Google Shape;518;p81"/>
          <p:cNvSpPr txBox="1"/>
          <p:nvPr/>
        </p:nvSpPr>
        <p:spPr>
          <a:xfrm>
            <a:off x="1993736" y="1726718"/>
            <a:ext cx="1244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Yaml/Json</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config file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Google Shape;523;p82"/>
          <p:cNvSpPr txBox="1"/>
          <p:nvPr>
            <p:ph type="title"/>
          </p:nvPr>
        </p:nvSpPr>
        <p:spPr>
          <a:xfrm>
            <a:off x="628650" y="-92072"/>
            <a:ext cx="7886700" cy="115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K8s Architecture - detailed</a:t>
            </a:r>
            <a:endParaRPr/>
          </a:p>
        </p:txBody>
      </p:sp>
      <p:cxnSp>
        <p:nvCxnSpPr>
          <p:cNvPr id="524" name="Google Shape;524;p82"/>
          <p:cNvCxnSpPr/>
          <p:nvPr/>
        </p:nvCxnSpPr>
        <p:spPr>
          <a:xfrm>
            <a:off x="304800" y="914399"/>
            <a:ext cx="8610600" cy="0"/>
          </a:xfrm>
          <a:prstGeom prst="straightConnector1">
            <a:avLst/>
          </a:prstGeom>
          <a:noFill/>
          <a:ln cap="flat" cmpd="sng" w="28575">
            <a:solidFill>
              <a:srgbClr val="A5A5A5"/>
            </a:solidFill>
            <a:prstDash val="solid"/>
            <a:round/>
            <a:headEnd len="sm" w="sm" type="none"/>
            <a:tailEnd len="sm" w="sm" type="none"/>
          </a:ln>
        </p:spPr>
      </p:cxnSp>
      <p:pic>
        <p:nvPicPr>
          <p:cNvPr id="525" name="Google Shape;525;p82"/>
          <p:cNvPicPr preferRelativeResize="0"/>
          <p:nvPr/>
        </p:nvPicPr>
        <p:blipFill>
          <a:blip r:embed="rId3">
            <a:alphaModFix/>
          </a:blip>
          <a:stretch>
            <a:fillRect/>
          </a:stretch>
        </p:blipFill>
        <p:spPr>
          <a:xfrm>
            <a:off x="390525" y="1132423"/>
            <a:ext cx="8362949" cy="4350026"/>
          </a:xfrm>
          <a:prstGeom prst="rect">
            <a:avLst/>
          </a:prstGeom>
          <a:noFill/>
          <a:ln>
            <a:noFill/>
          </a:ln>
        </p:spPr>
      </p:pic>
      <p:sp>
        <p:nvSpPr>
          <p:cNvPr id="526" name="Google Shape;526;p82"/>
          <p:cNvSpPr txBox="1"/>
          <p:nvPr/>
        </p:nvSpPr>
        <p:spPr>
          <a:xfrm>
            <a:off x="261350" y="56975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Google Shape;531;p83"/>
          <p:cNvSpPr txBox="1"/>
          <p:nvPr>
            <p:ph type="title"/>
          </p:nvPr>
        </p:nvSpPr>
        <p:spPr>
          <a:xfrm>
            <a:off x="228600" y="152400"/>
            <a:ext cx="7886700" cy="115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Master</a:t>
            </a:r>
            <a:endParaRPr/>
          </a:p>
        </p:txBody>
      </p:sp>
      <p:sp>
        <p:nvSpPr>
          <p:cNvPr id="532" name="Google Shape;532;p83"/>
          <p:cNvSpPr txBox="1"/>
          <p:nvPr/>
        </p:nvSpPr>
        <p:spPr>
          <a:xfrm>
            <a:off x="762000" y="4648200"/>
            <a:ext cx="3200400" cy="1323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Components of master:</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API Server</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Scheduler</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Controller</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etcd</a:t>
            </a:r>
            <a:endParaRPr b="0" i="0" sz="1600" u="none" cap="none" strike="noStrike">
              <a:solidFill>
                <a:srgbClr val="000000"/>
              </a:solidFill>
              <a:latin typeface="Arial"/>
              <a:ea typeface="Arial"/>
              <a:cs typeface="Arial"/>
              <a:sym typeface="Arial"/>
            </a:endParaRPr>
          </a:p>
        </p:txBody>
      </p:sp>
      <p:pic>
        <p:nvPicPr>
          <p:cNvPr id="533" name="Google Shape;533;p83"/>
          <p:cNvPicPr preferRelativeResize="0"/>
          <p:nvPr/>
        </p:nvPicPr>
        <p:blipFill rotWithShape="1">
          <a:blip r:embed="rId3">
            <a:alphaModFix/>
          </a:blip>
          <a:srcRect b="0" l="0" r="0" t="0"/>
          <a:stretch/>
        </p:blipFill>
        <p:spPr>
          <a:xfrm>
            <a:off x="533400" y="1219200"/>
            <a:ext cx="6248399" cy="324064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 name="Shape 537"/>
        <p:cNvGrpSpPr/>
        <p:nvPr/>
      </p:nvGrpSpPr>
      <p:grpSpPr>
        <a:xfrm>
          <a:off x="0" y="0"/>
          <a:ext cx="0" cy="0"/>
          <a:chOff x="0" y="0"/>
          <a:chExt cx="0" cy="0"/>
        </a:xfrm>
      </p:grpSpPr>
      <p:sp>
        <p:nvSpPr>
          <p:cNvPr id="538" name="Google Shape;538;p84"/>
          <p:cNvSpPr txBox="1"/>
          <p:nvPr>
            <p:ph idx="1" type="body"/>
          </p:nvPr>
        </p:nvSpPr>
        <p:spPr>
          <a:xfrm>
            <a:off x="304800" y="1143000"/>
            <a:ext cx="8382000" cy="46530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5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The </a:t>
            </a:r>
            <a:r>
              <a:rPr b="1" i="0" lang="en-US" sz="1800" u="none" cap="none" strike="noStrike">
                <a:solidFill>
                  <a:schemeClr val="dk1"/>
                </a:solidFill>
                <a:latin typeface="Calibri"/>
                <a:ea typeface="Calibri"/>
                <a:cs typeface="Calibri"/>
                <a:sym typeface="Calibri"/>
              </a:rPr>
              <a:t>API server</a:t>
            </a:r>
            <a:r>
              <a:rPr b="0" i="0" lang="en-US" sz="1800" u="none" cap="none" strike="noStrike">
                <a:solidFill>
                  <a:schemeClr val="dk1"/>
                </a:solidFill>
                <a:latin typeface="Calibri"/>
                <a:ea typeface="Calibri"/>
                <a:cs typeface="Calibri"/>
                <a:sym typeface="Calibri"/>
              </a:rPr>
              <a:t> is the entry points for all the REST commands used to control the cluster. It processes REST requests, validates them, and executes the bound business logic. The result state has to be persisted in the “etcd” component.</a:t>
            </a:r>
            <a:endParaRPr/>
          </a:p>
          <a:p>
            <a:pPr indent="-139700" lvl="0" marL="342900" marR="0" rtl="0" algn="l">
              <a:lnSpc>
                <a:spcPct val="150000"/>
              </a:lnSpc>
              <a:spcBef>
                <a:spcPts val="640"/>
              </a:spcBef>
              <a:spcAft>
                <a:spcPts val="0"/>
              </a:spcAft>
              <a:buClr>
                <a:schemeClr val="dk1"/>
              </a:buClr>
              <a:buSzPts val="1800"/>
              <a:buFont typeface="Calibri"/>
              <a:buChar char="•"/>
            </a:pPr>
            <a:r>
              <a:rPr b="1" i="0" lang="en-US" sz="1800" u="none" cap="none" strike="noStrike">
                <a:solidFill>
                  <a:schemeClr val="dk1"/>
                </a:solidFill>
                <a:latin typeface="Calibri"/>
                <a:ea typeface="Calibri"/>
                <a:cs typeface="Calibri"/>
                <a:sym typeface="Calibri"/>
              </a:rPr>
              <a:t>Etcd</a:t>
            </a:r>
            <a:r>
              <a:rPr b="0" i="0" lang="en-US" sz="1800" u="none" cap="none" strike="noStrike">
                <a:solidFill>
                  <a:schemeClr val="dk1"/>
                </a:solidFill>
                <a:latin typeface="Calibri"/>
                <a:ea typeface="Calibri"/>
                <a:cs typeface="Calibri"/>
                <a:sym typeface="Calibri"/>
              </a:rPr>
              <a:t>  is an open source, distributed key-value database; it acts as a single source of truth (SSOT) for all components of the Kubernetes cluster. Masters query etcd to retrieve various parameters of the state of the nodes, pods and containers. Etcd is considered a metadata service in Kubernetes.</a:t>
            </a:r>
            <a:endParaRPr b="0" i="0" sz="1800" u="none" cap="none" strike="noStrike">
              <a:solidFill>
                <a:schemeClr val="dk1"/>
              </a:solidFill>
              <a:latin typeface="Calibri"/>
              <a:ea typeface="Calibri"/>
              <a:cs typeface="Calibri"/>
              <a:sym typeface="Calibri"/>
            </a:endParaRPr>
          </a:p>
        </p:txBody>
      </p:sp>
      <p:sp>
        <p:nvSpPr>
          <p:cNvPr id="539" name="Google Shape;539;p84"/>
          <p:cNvSpPr txBox="1"/>
          <p:nvPr>
            <p:ph type="title"/>
          </p:nvPr>
        </p:nvSpPr>
        <p:spPr>
          <a:xfrm>
            <a:off x="228600" y="152400"/>
            <a:ext cx="7886700" cy="115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Master</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sp>
        <p:nvSpPr>
          <p:cNvPr id="544" name="Google Shape;544;p85"/>
          <p:cNvSpPr txBox="1"/>
          <p:nvPr>
            <p:ph idx="1" type="body"/>
          </p:nvPr>
        </p:nvSpPr>
        <p:spPr>
          <a:xfrm>
            <a:off x="304800" y="1143000"/>
            <a:ext cx="8382000" cy="46530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50000"/>
              </a:lnSpc>
              <a:spcBef>
                <a:spcPts val="0"/>
              </a:spcBef>
              <a:spcAft>
                <a:spcPts val="0"/>
              </a:spcAft>
              <a:buClr>
                <a:schemeClr val="dk1"/>
              </a:buClr>
              <a:buSzPts val="1600"/>
              <a:buFont typeface="Calibri"/>
              <a:buChar char="•"/>
            </a:pPr>
            <a:r>
              <a:rPr b="1" i="0" lang="en-US" sz="1600" u="none" cap="none" strike="noStrike">
                <a:solidFill>
                  <a:schemeClr val="dk1"/>
                </a:solidFill>
                <a:latin typeface="Calibri"/>
                <a:ea typeface="Calibri"/>
                <a:cs typeface="Calibri"/>
                <a:sym typeface="Calibri"/>
              </a:rPr>
              <a:t>Controller Manager</a:t>
            </a:r>
            <a:r>
              <a:rPr b="0" i="0" lang="en-US" sz="1600" u="none" cap="none" strike="noStrike">
                <a:solidFill>
                  <a:schemeClr val="dk1"/>
                </a:solidFill>
                <a:latin typeface="Calibri"/>
                <a:ea typeface="Calibri"/>
                <a:cs typeface="Calibri"/>
                <a:sym typeface="Calibri"/>
              </a:rPr>
              <a:t> is responsible for most of the collectors that regulate the state of the cluster. In general, a controller can be considered a daemon that runs in nonterminating loop and is responsible for collecting and sending information to the API server. It works toward getting the shared state of cluster and then making changes to bring the current status of the server to the desired state. The key controllers are </a:t>
            </a:r>
            <a:r>
              <a:rPr b="1" i="0" lang="en-US" sz="1600" u="none" cap="none" strike="noStrike">
                <a:solidFill>
                  <a:schemeClr val="dk1"/>
                </a:solidFill>
                <a:latin typeface="Calibri"/>
                <a:ea typeface="Calibri"/>
                <a:cs typeface="Calibri"/>
                <a:sym typeface="Calibri"/>
              </a:rPr>
              <a:t>replication controller</a:t>
            </a:r>
            <a:r>
              <a:rPr b="0" i="0" lang="en-US" sz="1600" u="none" cap="none" strike="noStrike">
                <a:solidFill>
                  <a:schemeClr val="dk1"/>
                </a:solidFill>
                <a:latin typeface="Calibri"/>
                <a:ea typeface="Calibri"/>
                <a:cs typeface="Calibri"/>
                <a:sym typeface="Calibri"/>
              </a:rPr>
              <a:t>, </a:t>
            </a:r>
            <a:r>
              <a:rPr b="1" i="0" lang="en-US" sz="1600" u="none" cap="none" strike="noStrike">
                <a:solidFill>
                  <a:schemeClr val="dk1"/>
                </a:solidFill>
                <a:latin typeface="Calibri"/>
                <a:ea typeface="Calibri"/>
                <a:cs typeface="Calibri"/>
                <a:sym typeface="Calibri"/>
              </a:rPr>
              <a:t>endpoint controller</a:t>
            </a:r>
            <a:r>
              <a:rPr b="0" i="0" lang="en-US" sz="1600" u="none" cap="none" strike="noStrike">
                <a:solidFill>
                  <a:schemeClr val="dk1"/>
                </a:solidFill>
                <a:latin typeface="Calibri"/>
                <a:ea typeface="Calibri"/>
                <a:cs typeface="Calibri"/>
                <a:sym typeface="Calibri"/>
              </a:rPr>
              <a:t>, </a:t>
            </a:r>
            <a:r>
              <a:rPr b="1" i="0" lang="en-US" sz="1600" u="none" cap="none" strike="noStrike">
                <a:solidFill>
                  <a:schemeClr val="dk1"/>
                </a:solidFill>
                <a:latin typeface="Calibri"/>
                <a:ea typeface="Calibri"/>
                <a:cs typeface="Calibri"/>
                <a:sym typeface="Calibri"/>
              </a:rPr>
              <a:t>namespace controller</a:t>
            </a:r>
            <a:r>
              <a:rPr b="0" i="0" lang="en-US" sz="1600" u="none" cap="none" strike="noStrike">
                <a:solidFill>
                  <a:schemeClr val="dk1"/>
                </a:solidFill>
                <a:latin typeface="Calibri"/>
                <a:ea typeface="Calibri"/>
                <a:cs typeface="Calibri"/>
                <a:sym typeface="Calibri"/>
              </a:rPr>
              <a:t>, and </a:t>
            </a:r>
            <a:r>
              <a:rPr b="1" i="0" lang="en-US" sz="1600" u="none" cap="none" strike="noStrike">
                <a:solidFill>
                  <a:schemeClr val="dk1"/>
                </a:solidFill>
                <a:latin typeface="Calibri"/>
                <a:ea typeface="Calibri"/>
                <a:cs typeface="Calibri"/>
                <a:sym typeface="Calibri"/>
              </a:rPr>
              <a:t>service account controller</a:t>
            </a:r>
            <a:r>
              <a:rPr b="0" i="0" lang="en-US" sz="1600" u="none" cap="none" strike="noStrike">
                <a:solidFill>
                  <a:schemeClr val="dk1"/>
                </a:solidFill>
                <a:latin typeface="Calibri"/>
                <a:ea typeface="Calibri"/>
                <a:cs typeface="Calibri"/>
                <a:sym typeface="Calibri"/>
              </a:rPr>
              <a:t>. The controller manager runs different kind of controllers to handle nodes, endpoints, etc.</a:t>
            </a:r>
            <a:endParaRPr/>
          </a:p>
          <a:p>
            <a:pPr indent="-139700" lvl="0" marL="342900" marR="0" rtl="0" algn="l">
              <a:lnSpc>
                <a:spcPct val="150000"/>
              </a:lnSpc>
              <a:spcBef>
                <a:spcPts val="640"/>
              </a:spcBef>
              <a:spcAft>
                <a:spcPts val="0"/>
              </a:spcAft>
              <a:buClr>
                <a:schemeClr val="dk1"/>
              </a:buClr>
              <a:buSzPts val="1600"/>
              <a:buFont typeface="Calibri"/>
              <a:buChar char="•"/>
            </a:pPr>
            <a:r>
              <a:rPr b="1" i="0" lang="en-US" sz="1600" u="none" cap="none" strike="noStrike">
                <a:solidFill>
                  <a:schemeClr val="dk1"/>
                </a:solidFill>
                <a:latin typeface="Calibri"/>
                <a:ea typeface="Calibri"/>
                <a:cs typeface="Calibri"/>
                <a:sym typeface="Calibri"/>
              </a:rPr>
              <a:t>Scheduler</a:t>
            </a:r>
            <a:r>
              <a:rPr b="0" i="0" lang="en-US" sz="1600" u="none" cap="none" strike="noStrike">
                <a:solidFill>
                  <a:schemeClr val="dk1"/>
                </a:solidFill>
                <a:latin typeface="Calibri"/>
                <a:ea typeface="Calibri"/>
                <a:cs typeface="Calibri"/>
                <a:sym typeface="Calibri"/>
              </a:rPr>
              <a:t>  is one of the key components of Kubernetes master. It is responsible for distributing the workload, tracking resource utilization on cluster nodes and selecting the nodes for the workloads to run. In other words, this is the mechanism responsible for allocating pods to available nodes. </a:t>
            </a:r>
            <a:endParaRPr/>
          </a:p>
          <a:p>
            <a:pPr indent="-38100" lvl="0" marL="342900" marR="0" rtl="0" algn="l">
              <a:lnSpc>
                <a:spcPct val="150000"/>
              </a:lnSpc>
              <a:spcBef>
                <a:spcPts val="640"/>
              </a:spcBef>
              <a:spcAft>
                <a:spcPts val="0"/>
              </a:spcAft>
              <a:buClr>
                <a:schemeClr val="dk1"/>
              </a:buClr>
              <a:buSzPts val="1600"/>
              <a:buFont typeface="Calibri"/>
              <a:buNone/>
            </a:pPr>
            <a:r>
              <a:t/>
            </a:r>
            <a:endParaRPr b="0" i="0" sz="1600" u="none" cap="none" strike="noStrike">
              <a:solidFill>
                <a:schemeClr val="dk1"/>
              </a:solidFill>
              <a:latin typeface="Calibri"/>
              <a:ea typeface="Calibri"/>
              <a:cs typeface="Calibri"/>
              <a:sym typeface="Calibri"/>
            </a:endParaRPr>
          </a:p>
        </p:txBody>
      </p:sp>
      <p:sp>
        <p:nvSpPr>
          <p:cNvPr id="545" name="Google Shape;545;p85"/>
          <p:cNvSpPr txBox="1"/>
          <p:nvPr>
            <p:ph type="title"/>
          </p:nvPr>
        </p:nvSpPr>
        <p:spPr>
          <a:xfrm>
            <a:off x="228600" y="152400"/>
            <a:ext cx="7886700" cy="115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Master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9" name="Shape 549"/>
        <p:cNvGrpSpPr/>
        <p:nvPr/>
      </p:nvGrpSpPr>
      <p:grpSpPr>
        <a:xfrm>
          <a:off x="0" y="0"/>
          <a:ext cx="0" cy="0"/>
          <a:chOff x="0" y="0"/>
          <a:chExt cx="0" cy="0"/>
        </a:xfrm>
      </p:grpSpPr>
      <p:sp>
        <p:nvSpPr>
          <p:cNvPr id="550" name="Google Shape;550;p86"/>
          <p:cNvSpPr txBox="1"/>
          <p:nvPr>
            <p:ph type="title"/>
          </p:nvPr>
        </p:nvSpPr>
        <p:spPr>
          <a:xfrm>
            <a:off x="228600" y="152400"/>
            <a:ext cx="7886700" cy="115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Nodes</a:t>
            </a:r>
            <a:endParaRPr/>
          </a:p>
        </p:txBody>
      </p:sp>
      <p:sp>
        <p:nvSpPr>
          <p:cNvPr id="551" name="Google Shape;551;p86"/>
          <p:cNvSpPr txBox="1"/>
          <p:nvPr/>
        </p:nvSpPr>
        <p:spPr>
          <a:xfrm>
            <a:off x="762000" y="4648200"/>
            <a:ext cx="3200400" cy="1323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Components of a node:</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kubelet</a:t>
            </a:r>
            <a:endParaRPr b="0" i="0" sz="16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Kube-proxy</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Docker</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Fluentd</a:t>
            </a:r>
            <a:endParaRPr b="0" i="0" sz="1600" u="none" cap="none" strike="noStrike">
              <a:solidFill>
                <a:srgbClr val="000000"/>
              </a:solidFill>
              <a:latin typeface="Arial"/>
              <a:ea typeface="Arial"/>
              <a:cs typeface="Arial"/>
              <a:sym typeface="Arial"/>
            </a:endParaRPr>
          </a:p>
        </p:txBody>
      </p:sp>
      <p:pic>
        <p:nvPicPr>
          <p:cNvPr id="552" name="Google Shape;552;p86"/>
          <p:cNvPicPr preferRelativeResize="0"/>
          <p:nvPr/>
        </p:nvPicPr>
        <p:blipFill rotWithShape="1">
          <a:blip r:embed="rId3">
            <a:alphaModFix/>
          </a:blip>
          <a:srcRect b="0" l="0" r="0" t="0"/>
          <a:stretch/>
        </p:blipFill>
        <p:spPr>
          <a:xfrm>
            <a:off x="381000" y="1311272"/>
            <a:ext cx="6019800" cy="318452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6" name="Shape 556"/>
        <p:cNvGrpSpPr/>
        <p:nvPr/>
      </p:nvGrpSpPr>
      <p:grpSpPr>
        <a:xfrm>
          <a:off x="0" y="0"/>
          <a:ext cx="0" cy="0"/>
          <a:chOff x="0" y="0"/>
          <a:chExt cx="0" cy="0"/>
        </a:xfrm>
      </p:grpSpPr>
      <p:sp>
        <p:nvSpPr>
          <p:cNvPr id="557" name="Google Shape;557;p87"/>
          <p:cNvSpPr txBox="1"/>
          <p:nvPr>
            <p:ph type="title"/>
          </p:nvPr>
        </p:nvSpPr>
        <p:spPr>
          <a:xfrm>
            <a:off x="628650" y="60329"/>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Nodes</a:t>
            </a:r>
            <a:endParaRPr b="1" i="0" sz="3600" u="none" cap="none" strike="noStrike">
              <a:solidFill>
                <a:srgbClr val="000000"/>
              </a:solidFill>
              <a:latin typeface="Calibri"/>
              <a:ea typeface="Calibri"/>
              <a:cs typeface="Calibri"/>
              <a:sym typeface="Calibri"/>
            </a:endParaRPr>
          </a:p>
        </p:txBody>
      </p:sp>
      <p:sp>
        <p:nvSpPr>
          <p:cNvPr id="558" name="Google Shape;558;p87"/>
          <p:cNvSpPr txBox="1"/>
          <p:nvPr>
            <p:ph idx="1" type="body"/>
          </p:nvPr>
        </p:nvSpPr>
        <p:spPr>
          <a:xfrm>
            <a:off x="628650" y="990600"/>
            <a:ext cx="7886700" cy="46530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640"/>
              </a:spcBef>
              <a:spcAft>
                <a:spcPts val="0"/>
              </a:spcAft>
              <a:buClr>
                <a:schemeClr val="accent3"/>
              </a:buClr>
              <a:buSzPts val="1620"/>
              <a:buFont typeface="Noto Sans Symbols"/>
              <a:buNone/>
            </a:pPr>
            <a:r>
              <a:rPr b="0" i="0" lang="en-US" sz="2200" u="none" cap="none" strike="noStrike">
                <a:solidFill>
                  <a:schemeClr val="dk1"/>
                </a:solidFill>
                <a:latin typeface="Calibri"/>
                <a:ea typeface="Calibri"/>
                <a:cs typeface="Calibri"/>
                <a:sym typeface="Calibri"/>
              </a:rPr>
              <a:t>A node is a worker machine in Kubernetes. A node may be a VM or physical machine, depending on the cluster. Each node has the services necessary to run pods and is managed by the master components. The services on a node include Docker, kubelet and kube-proxy. See The Kubernetes Node section in the architecture design doc for more details.</a:t>
            </a:r>
            <a:endParaRPr b="0" i="0" sz="2200" u="none" cap="none" strike="noStrike">
              <a:solidFill>
                <a:schemeClr val="dk1"/>
              </a:solidFill>
              <a:latin typeface="Calibri"/>
              <a:ea typeface="Calibri"/>
              <a:cs typeface="Calibri"/>
              <a:sym typeface="Calibri"/>
            </a:endParaRPr>
          </a:p>
        </p:txBody>
      </p:sp>
      <p:pic>
        <p:nvPicPr>
          <p:cNvPr id="559" name="Google Shape;559;p87"/>
          <p:cNvPicPr preferRelativeResize="0"/>
          <p:nvPr/>
        </p:nvPicPr>
        <p:blipFill rotWithShape="1">
          <a:blip r:embed="rId3">
            <a:alphaModFix/>
          </a:blip>
          <a:srcRect b="0" l="0" r="0" t="0"/>
          <a:stretch/>
        </p:blipFill>
        <p:spPr>
          <a:xfrm>
            <a:off x="1898925" y="3349405"/>
            <a:ext cx="4739001" cy="26458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sp>
        <p:nvSpPr>
          <p:cNvPr id="564" name="Google Shape;564;p88"/>
          <p:cNvSpPr txBox="1"/>
          <p:nvPr>
            <p:ph type="title"/>
          </p:nvPr>
        </p:nvSpPr>
        <p:spPr>
          <a:xfrm>
            <a:off x="552450" y="603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Nodes</a:t>
            </a:r>
            <a:endParaRPr b="1" i="0" sz="3600" u="none" cap="none" strike="noStrike">
              <a:solidFill>
                <a:srgbClr val="000000"/>
              </a:solidFill>
              <a:latin typeface="Calibri"/>
              <a:ea typeface="Calibri"/>
              <a:cs typeface="Calibri"/>
              <a:sym typeface="Calibri"/>
            </a:endParaRPr>
          </a:p>
        </p:txBody>
      </p:sp>
      <p:sp>
        <p:nvSpPr>
          <p:cNvPr id="565" name="Google Shape;565;p88"/>
          <p:cNvSpPr txBox="1"/>
          <p:nvPr>
            <p:ph idx="1" type="body"/>
          </p:nvPr>
        </p:nvSpPr>
        <p:spPr>
          <a:xfrm>
            <a:off x="457201" y="1600201"/>
            <a:ext cx="4024200" cy="4191000"/>
          </a:xfrm>
          <a:prstGeom prst="rect">
            <a:avLst/>
          </a:prstGeom>
          <a:noFill/>
          <a:ln>
            <a:noFill/>
          </a:ln>
        </p:spPr>
        <p:txBody>
          <a:bodyPr anchorCtr="0" anchor="t" bIns="45700" lIns="91425" spcFirstLastPara="1" rIns="91425" wrap="square" tIns="45700">
            <a:noAutofit/>
          </a:bodyPr>
          <a:lstStyle/>
          <a:p>
            <a:pPr indent="-49403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Must be managed by a master</a:t>
            </a:r>
            <a:endParaRPr b="1" i="0" sz="2200" u="none" cap="none" strike="noStrike">
              <a:solidFill>
                <a:schemeClr val="dk1"/>
              </a:solidFill>
              <a:latin typeface="Calibri"/>
              <a:ea typeface="Calibri"/>
              <a:cs typeface="Calibri"/>
              <a:sym typeface="Calibri"/>
            </a:endParaRPr>
          </a:p>
          <a:p>
            <a:pPr indent="-49403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May host multiple pods</a:t>
            </a:r>
            <a:endParaRPr b="1" i="0" sz="2200" u="none" cap="none" strike="noStrike">
              <a:solidFill>
                <a:schemeClr val="dk1"/>
              </a:solidFill>
              <a:latin typeface="Calibri"/>
              <a:ea typeface="Calibri"/>
              <a:cs typeface="Calibri"/>
              <a:sym typeface="Calibri"/>
            </a:endParaRPr>
          </a:p>
          <a:p>
            <a:pPr indent="-49403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Internal IP Address endpoint</a:t>
            </a:r>
            <a:endParaRPr b="1" i="0" sz="2200" u="none" cap="none" strike="noStrike">
              <a:solidFill>
                <a:schemeClr val="dk1"/>
              </a:solidFill>
              <a:latin typeface="Calibri"/>
              <a:ea typeface="Calibri"/>
              <a:cs typeface="Calibri"/>
              <a:sym typeface="Calibri"/>
            </a:endParaRPr>
          </a:p>
          <a:p>
            <a:pPr indent="-49403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Can be tagged and filtered using labels</a:t>
            </a:r>
            <a:endParaRPr b="1" i="0" sz="2200" u="none" cap="none" strike="noStrike">
              <a:solidFill>
                <a:schemeClr val="dk1"/>
              </a:solidFill>
              <a:latin typeface="Calibri"/>
              <a:ea typeface="Calibri"/>
              <a:cs typeface="Calibri"/>
              <a:sym typeface="Calibri"/>
            </a:endParaRPr>
          </a:p>
          <a:p>
            <a:pPr indent="-494030" lvl="0" marL="457200" marR="0" rtl="0" algn="l">
              <a:lnSpc>
                <a:spcPct val="90000"/>
              </a:lnSpc>
              <a:spcBef>
                <a:spcPts val="600"/>
              </a:spcBef>
              <a:spcAft>
                <a:spcPts val="0"/>
              </a:spcAft>
              <a:buClr>
                <a:srgbClr val="000000"/>
              </a:buClr>
              <a:buSzPts val="2200"/>
              <a:buFont typeface="Noto Sans Symbols"/>
              <a:buChar char="▪"/>
            </a:pPr>
            <a:r>
              <a:rPr b="0" lang="en-US" sz="2200"/>
              <a:t>Runs 3 processes - Kubelet, Kube Proxy and Container Runtime</a:t>
            </a:r>
            <a:endParaRPr b="0" i="0" sz="2200" u="none" cap="none" strike="noStrike">
              <a:solidFill>
                <a:schemeClr val="dk1"/>
              </a:solidFill>
              <a:latin typeface="Calibri"/>
              <a:ea typeface="Calibri"/>
              <a:cs typeface="Calibri"/>
              <a:sym typeface="Calibri"/>
            </a:endParaRPr>
          </a:p>
        </p:txBody>
      </p:sp>
      <p:sp>
        <p:nvSpPr>
          <p:cNvPr id="566" name="Google Shape;566;p88"/>
          <p:cNvSpPr txBox="1"/>
          <p:nvPr/>
        </p:nvSpPr>
        <p:spPr>
          <a:xfrm>
            <a:off x="552450" y="914399"/>
            <a:ext cx="7753500" cy="6096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Calibri"/>
                <a:ea typeface="Calibri"/>
                <a:cs typeface="Calibri"/>
                <a:sym typeface="Calibri"/>
              </a:rPr>
              <a:t>Allows Pods to be scheduled. A basic worker physical or virtual machine of Kubernetes.</a:t>
            </a:r>
            <a:endParaRPr b="0" i="0" sz="1400" u="none" cap="none" strike="noStrike">
              <a:solidFill>
                <a:srgbClr val="000000"/>
              </a:solidFill>
              <a:latin typeface="Arial"/>
              <a:ea typeface="Arial"/>
              <a:cs typeface="Arial"/>
              <a:sym typeface="Arial"/>
            </a:endParaRPr>
          </a:p>
        </p:txBody>
      </p:sp>
      <p:pic>
        <p:nvPicPr>
          <p:cNvPr id="567" name="Google Shape;567;p88"/>
          <p:cNvPicPr preferRelativeResize="0"/>
          <p:nvPr/>
        </p:nvPicPr>
        <p:blipFill rotWithShape="1">
          <a:blip r:embed="rId3">
            <a:alphaModFix/>
          </a:blip>
          <a:srcRect b="0" l="0" r="0" t="0"/>
          <a:stretch/>
        </p:blipFill>
        <p:spPr>
          <a:xfrm>
            <a:off x="4419600" y="1898374"/>
            <a:ext cx="4349750" cy="3175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1" name="Shape 571"/>
        <p:cNvGrpSpPr/>
        <p:nvPr/>
      </p:nvGrpSpPr>
      <p:grpSpPr>
        <a:xfrm>
          <a:off x="0" y="0"/>
          <a:ext cx="0" cy="0"/>
          <a:chOff x="0" y="0"/>
          <a:chExt cx="0" cy="0"/>
        </a:xfrm>
      </p:grpSpPr>
      <p:sp>
        <p:nvSpPr>
          <p:cNvPr id="572" name="Google Shape;572;p89"/>
          <p:cNvSpPr txBox="1"/>
          <p:nvPr>
            <p:ph type="title"/>
          </p:nvPr>
        </p:nvSpPr>
        <p:spPr>
          <a:xfrm>
            <a:off x="628650" y="365129"/>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Nodes</a:t>
            </a:r>
            <a:endParaRPr b="1" i="0" sz="3600" u="none" cap="none" strike="noStrike">
              <a:solidFill>
                <a:srgbClr val="000000"/>
              </a:solidFill>
              <a:latin typeface="Calibri"/>
              <a:ea typeface="Calibri"/>
              <a:cs typeface="Calibri"/>
              <a:sym typeface="Calibri"/>
            </a:endParaRPr>
          </a:p>
        </p:txBody>
      </p:sp>
      <p:sp>
        <p:nvSpPr>
          <p:cNvPr id="573" name="Google Shape;573;p89"/>
          <p:cNvSpPr txBox="1"/>
          <p:nvPr>
            <p:ph idx="1" type="body"/>
          </p:nvPr>
        </p:nvSpPr>
        <p:spPr>
          <a:xfrm>
            <a:off x="628650" y="1524000"/>
            <a:ext cx="7886700" cy="46530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640"/>
              </a:spcBef>
              <a:spcAft>
                <a:spcPts val="0"/>
              </a:spcAft>
              <a:buClr>
                <a:schemeClr val="accent3"/>
              </a:buClr>
              <a:buSzPts val="2880"/>
              <a:buFont typeface="Noto Sans Symbols"/>
              <a:buNone/>
            </a:pPr>
            <a:r>
              <a:rPr b="0" i="0" lang="en-US" sz="2200" u="none" cap="none" strike="noStrike">
                <a:solidFill>
                  <a:schemeClr val="dk1"/>
                </a:solidFill>
                <a:latin typeface="Calibri"/>
                <a:ea typeface="Calibri"/>
                <a:cs typeface="Calibri"/>
                <a:sym typeface="Calibri"/>
              </a:rPr>
              <a:t>Node Status</a:t>
            </a:r>
            <a:endParaRPr b="0" i="0" sz="2200" u="none" cap="none" strike="noStrike">
              <a:solidFill>
                <a:schemeClr val="dk1"/>
              </a:solidFill>
              <a:latin typeface="Calibri"/>
              <a:ea typeface="Calibri"/>
              <a:cs typeface="Calibri"/>
              <a:sym typeface="Calibri"/>
            </a:endParaRPr>
          </a:p>
          <a:p>
            <a:pPr indent="0" lvl="0" marL="0" marR="0" rtl="0" algn="l">
              <a:lnSpc>
                <a:spcPct val="90000"/>
              </a:lnSpc>
              <a:spcBef>
                <a:spcPts val="640"/>
              </a:spcBef>
              <a:spcAft>
                <a:spcPts val="0"/>
              </a:spcAft>
              <a:buClr>
                <a:schemeClr val="accent3"/>
              </a:buClr>
              <a:buSzPts val="1620"/>
              <a:buFont typeface="Noto Sans Symbols"/>
              <a:buNone/>
            </a:pPr>
            <a:r>
              <a:rPr b="0" i="0" lang="en-US" sz="2200" u="none" cap="none" strike="noStrike">
                <a:solidFill>
                  <a:schemeClr val="dk1"/>
                </a:solidFill>
                <a:latin typeface="Calibri"/>
                <a:ea typeface="Calibri"/>
                <a:cs typeface="Calibri"/>
                <a:sym typeface="Calibri"/>
              </a:rPr>
              <a:t>A node status contains:</a:t>
            </a:r>
            <a:endParaRPr b="0"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64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Addresses </a:t>
            </a:r>
            <a:endParaRPr b="0" i="0" sz="2200" u="none" cap="none" strike="noStrike">
              <a:solidFill>
                <a:schemeClr val="dk1"/>
              </a:solidFill>
              <a:latin typeface="Calibri"/>
              <a:ea typeface="Calibri"/>
              <a:cs typeface="Calibri"/>
              <a:sym typeface="Calibri"/>
            </a:endParaRPr>
          </a:p>
          <a:p>
            <a:pPr indent="-368300" lvl="1" marL="9144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Hostname</a:t>
            </a:r>
            <a:endParaRPr b="0" i="0" sz="2200" u="none" cap="none" strike="noStrike">
              <a:solidFill>
                <a:schemeClr val="dk1"/>
              </a:solidFill>
              <a:latin typeface="Calibri"/>
              <a:ea typeface="Calibri"/>
              <a:cs typeface="Calibri"/>
              <a:sym typeface="Calibri"/>
            </a:endParaRPr>
          </a:p>
          <a:p>
            <a:pPr indent="-368300" lvl="1" marL="9144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ExternalIP</a:t>
            </a:r>
            <a:endParaRPr b="0" i="0" sz="2200" u="none" cap="none" strike="noStrike">
              <a:solidFill>
                <a:schemeClr val="dk1"/>
              </a:solidFill>
              <a:latin typeface="Calibri"/>
              <a:ea typeface="Calibri"/>
              <a:cs typeface="Calibri"/>
              <a:sym typeface="Calibri"/>
            </a:endParaRPr>
          </a:p>
          <a:p>
            <a:pPr indent="-368300" lvl="1" marL="9144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InternalIP</a:t>
            </a:r>
            <a:endParaRPr b="0"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Condition - describe condition of nodes.</a:t>
            </a:r>
            <a:endParaRPr b="0"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Capacity -  describe the resources available on the node</a:t>
            </a:r>
            <a:endParaRPr b="0"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Info - general information about the node</a:t>
            </a:r>
            <a:endParaRPr b="0" i="0" sz="2200" u="none" cap="none" strike="noStrik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45"/>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What to expect from this class</a:t>
            </a:r>
            <a:endParaRPr b="1" i="0" sz="3600" u="none" cap="none" strike="noStrike">
              <a:solidFill>
                <a:srgbClr val="000000"/>
              </a:solidFill>
              <a:latin typeface="Calibri"/>
              <a:ea typeface="Calibri"/>
              <a:cs typeface="Calibri"/>
              <a:sym typeface="Calibri"/>
            </a:endParaRPr>
          </a:p>
        </p:txBody>
      </p:sp>
      <p:sp>
        <p:nvSpPr>
          <p:cNvPr id="247" name="Google Shape;247;p45"/>
          <p:cNvSpPr txBox="1"/>
          <p:nvPr>
            <p:ph idx="1" type="body"/>
          </p:nvPr>
        </p:nvSpPr>
        <p:spPr>
          <a:xfrm>
            <a:off x="628650" y="1524000"/>
            <a:ext cx="7886700" cy="4652963"/>
          </a:xfrm>
          <a:prstGeom prst="rect">
            <a:avLst/>
          </a:prstGeom>
          <a:noFill/>
          <a:ln>
            <a:noFill/>
          </a:ln>
        </p:spPr>
        <p:txBody>
          <a:bodyPr anchorCtr="0" anchor="t" bIns="45700" lIns="91425" spcFirstLastPara="1" rIns="91425" wrap="square" tIns="45700">
            <a:noAutofit/>
          </a:bodyPr>
          <a:lstStyle/>
          <a:p>
            <a:pPr indent="-414019" lvl="0" marL="457200" marR="0" rtl="0" algn="l">
              <a:lnSpc>
                <a:spcPct val="90000"/>
              </a:lnSpc>
              <a:spcBef>
                <a:spcPts val="0"/>
              </a:spcBef>
              <a:spcAft>
                <a:spcPts val="0"/>
              </a:spcAft>
              <a:buClr>
                <a:schemeClr val="accent3"/>
              </a:buClr>
              <a:buSzPts val="2200"/>
              <a:buFont typeface="Noto Sans Symbols"/>
              <a:buChar char="▪"/>
            </a:pPr>
            <a:r>
              <a:rPr b="0" i="0" lang="en-US" sz="2200" u="none" cap="none" strike="noStrike">
                <a:solidFill>
                  <a:schemeClr val="dk1"/>
                </a:solidFill>
                <a:latin typeface="Calibri"/>
                <a:ea typeface="Calibri"/>
                <a:cs typeface="Calibri"/>
                <a:sym typeface="Calibri"/>
              </a:rPr>
              <a:t>Flexibility</a:t>
            </a:r>
            <a:endParaRPr b="1"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chemeClr val="accent3"/>
              </a:buClr>
              <a:buSzPts val="2200"/>
              <a:buFont typeface="Noto Sans Symbols"/>
              <a:buChar char="▪"/>
            </a:pPr>
            <a:r>
              <a:rPr b="0" i="0" lang="en-US" sz="2200" u="none" cap="none" strike="noStrike">
                <a:solidFill>
                  <a:schemeClr val="dk1"/>
                </a:solidFill>
                <a:latin typeface="Calibri"/>
                <a:ea typeface="Calibri"/>
                <a:cs typeface="Calibri"/>
                <a:sym typeface="Calibri"/>
              </a:rPr>
              <a:t>Conversations</a:t>
            </a:r>
            <a:endParaRPr b="1"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chemeClr val="accent3"/>
              </a:buClr>
              <a:buSzPts val="2200"/>
              <a:buFont typeface="Noto Sans Symbols"/>
              <a:buChar char="▪"/>
            </a:pPr>
            <a:r>
              <a:rPr b="0" i="0" lang="en-US" sz="2200" u="none" cap="none" strike="noStrike">
                <a:solidFill>
                  <a:schemeClr val="dk1"/>
                </a:solidFill>
                <a:latin typeface="Calibri"/>
                <a:ea typeface="Calibri"/>
                <a:cs typeface="Calibri"/>
                <a:sym typeface="Calibri"/>
              </a:rPr>
              <a:t>Literacy and awareness on many of the principles, tools, and practices</a:t>
            </a:r>
            <a:r>
              <a:rPr b="1" i="0" lang="en-US" sz="2200" u="none" cap="none" strike="noStrike">
                <a:solidFill>
                  <a:schemeClr val="dk1"/>
                </a:solidFill>
                <a:latin typeface="Calibri"/>
                <a:ea typeface="Calibri"/>
                <a:cs typeface="Calibri"/>
                <a:sym typeface="Calibri"/>
              </a:rPr>
              <a:t> surrounding Microservices culture, architecture and implementation.</a:t>
            </a:r>
            <a:endParaRPr b="1"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chemeClr val="accent3"/>
              </a:buClr>
              <a:buSzPts val="2200"/>
              <a:buFont typeface="Noto Sans Symbols"/>
              <a:buChar char="▪"/>
            </a:pPr>
            <a:r>
              <a:rPr b="0" i="0" lang="en-US" sz="2200" u="none" cap="none" strike="noStrike">
                <a:solidFill>
                  <a:schemeClr val="dk1"/>
                </a:solidFill>
                <a:latin typeface="Calibri"/>
                <a:ea typeface="Calibri"/>
                <a:cs typeface="Calibri"/>
                <a:sym typeface="Calibri"/>
              </a:rPr>
              <a:t>An effort to focus on your own situations and challenges so you can act on what you learn.</a:t>
            </a:r>
            <a:endParaRPr b="1" i="0" sz="2200" u="none" cap="none" strike="noStrike">
              <a:solidFill>
                <a:schemeClr val="dk1"/>
              </a:solidFill>
              <a:latin typeface="Calibri"/>
              <a:ea typeface="Calibri"/>
              <a:cs typeface="Calibri"/>
              <a:sym typeface="Calibri"/>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sp>
        <p:nvSpPr>
          <p:cNvPr id="578" name="Google Shape;578;p90"/>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 kubectl get nodes</a:t>
            </a:r>
            <a:endParaRPr b="1" i="0" sz="3600" u="none" cap="none" strike="noStrike">
              <a:solidFill>
                <a:srgbClr val="000000"/>
              </a:solidFill>
              <a:latin typeface="Calibri"/>
              <a:ea typeface="Calibri"/>
              <a:cs typeface="Calibri"/>
              <a:sym typeface="Calibri"/>
            </a:endParaRPr>
          </a:p>
        </p:txBody>
      </p:sp>
      <p:sp>
        <p:nvSpPr>
          <p:cNvPr id="579" name="Google Shape;579;p90"/>
          <p:cNvSpPr txBox="1"/>
          <p:nvPr/>
        </p:nvSpPr>
        <p:spPr>
          <a:xfrm>
            <a:off x="628650" y="3661825"/>
            <a:ext cx="8017800" cy="152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2200" u="none" cap="none" strike="noStrike">
                <a:solidFill>
                  <a:schemeClr val="dk1"/>
                </a:solidFill>
                <a:latin typeface="Arial"/>
                <a:ea typeface="Arial"/>
                <a:cs typeface="Arial"/>
                <a:sym typeface="Arial"/>
              </a:rPr>
              <a:t>Note: Afinity &amp; Anti-affinity (Beta) allow further constraints on where a pod may run (coupled, de-coupled, only nodes with certain labels, etc)</a:t>
            </a:r>
            <a:endParaRPr b="0" i="0" sz="2200" u="none" cap="none" strike="noStrike">
              <a:solidFill>
                <a:schemeClr val="dk1"/>
              </a:solidFill>
              <a:latin typeface="Arial"/>
              <a:ea typeface="Arial"/>
              <a:cs typeface="Arial"/>
              <a:sym typeface="Arial"/>
            </a:endParaRPr>
          </a:p>
        </p:txBody>
      </p:sp>
      <p:pic>
        <p:nvPicPr>
          <p:cNvPr id="580" name="Google Shape;580;p90"/>
          <p:cNvPicPr preferRelativeResize="0"/>
          <p:nvPr/>
        </p:nvPicPr>
        <p:blipFill rotWithShape="1">
          <a:blip r:embed="rId3">
            <a:alphaModFix/>
          </a:blip>
          <a:srcRect b="0" l="0" r="0" t="0"/>
          <a:stretch/>
        </p:blipFill>
        <p:spPr>
          <a:xfrm>
            <a:off x="0" y="2302929"/>
            <a:ext cx="9144000" cy="8487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4" name="Shape 584"/>
        <p:cNvGrpSpPr/>
        <p:nvPr/>
      </p:nvGrpSpPr>
      <p:grpSpPr>
        <a:xfrm>
          <a:off x="0" y="0"/>
          <a:ext cx="0" cy="0"/>
          <a:chOff x="0" y="0"/>
          <a:chExt cx="0" cy="0"/>
        </a:xfrm>
      </p:grpSpPr>
      <p:sp>
        <p:nvSpPr>
          <p:cNvPr id="585" name="Google Shape;585;p91"/>
          <p:cNvSpPr txBox="1"/>
          <p:nvPr>
            <p:ph idx="1" type="body"/>
          </p:nvPr>
        </p:nvSpPr>
        <p:spPr>
          <a:xfrm>
            <a:off x="381000" y="1600200"/>
            <a:ext cx="8382000" cy="37338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50000"/>
              </a:lnSpc>
              <a:spcBef>
                <a:spcPts val="0"/>
              </a:spcBef>
              <a:spcAft>
                <a:spcPts val="0"/>
              </a:spcAft>
              <a:buClr>
                <a:schemeClr val="dk1"/>
              </a:buClr>
              <a:buSzPts val="1800"/>
              <a:buFont typeface="Calibri"/>
              <a:buChar char="•"/>
            </a:pPr>
            <a:r>
              <a:rPr b="1" i="0" lang="en-US" sz="1800" u="none" cap="none" strike="noStrike">
                <a:solidFill>
                  <a:schemeClr val="dk1"/>
                </a:solidFill>
                <a:latin typeface="Calibri"/>
                <a:ea typeface="Calibri"/>
                <a:cs typeface="Calibri"/>
                <a:sym typeface="Calibri"/>
              </a:rPr>
              <a:t>Kubelet</a:t>
            </a:r>
            <a:r>
              <a:rPr b="0" i="0" lang="en-US" sz="1800" u="none" cap="none" strike="noStrike">
                <a:solidFill>
                  <a:schemeClr val="dk1"/>
                </a:solidFill>
                <a:latin typeface="Calibri"/>
                <a:ea typeface="Calibri"/>
                <a:cs typeface="Calibri"/>
                <a:sym typeface="Calibri"/>
              </a:rPr>
              <a:t> Service on each node is responsible for relaying information to and from the control plane service. It interacts with etcd store to read configuration details and to write values </a:t>
            </a:r>
            <a:r>
              <a:rPr b="1" i="0" lang="en-US" sz="1800" u="none" cap="none" strike="noStrike">
                <a:solidFill>
                  <a:schemeClr val="dk1"/>
                </a:solidFill>
                <a:latin typeface="Calibri"/>
                <a:ea typeface="Calibri"/>
                <a:cs typeface="Calibri"/>
                <a:sym typeface="Calibri"/>
              </a:rPr>
              <a:t>via api-server</a:t>
            </a:r>
            <a:r>
              <a:rPr b="0" i="0" lang="en-US" sz="1800" u="none" cap="none" strike="noStrike">
                <a:solidFill>
                  <a:schemeClr val="dk1"/>
                </a:solidFill>
                <a:latin typeface="Calibri"/>
                <a:ea typeface="Calibri"/>
                <a:cs typeface="Calibri"/>
                <a:sym typeface="Calibri"/>
              </a:rPr>
              <a:t>. It communicates with the master component to receive commands and work. The kubelet process then assumes responsibility for maintaining the state of work and the node server. It manages network rules, port forwarding, etc.</a:t>
            </a:r>
            <a:endParaRPr b="0" i="0" sz="1800" u="none" cap="none" strike="noStrike">
              <a:solidFill>
                <a:schemeClr val="dk1"/>
              </a:solidFill>
              <a:latin typeface="Calibri"/>
              <a:ea typeface="Calibri"/>
              <a:cs typeface="Calibri"/>
              <a:sym typeface="Calibri"/>
            </a:endParaRPr>
          </a:p>
          <a:p>
            <a:pPr indent="0" lvl="0" marL="0" marR="0" rtl="0" algn="l">
              <a:lnSpc>
                <a:spcPct val="150000"/>
              </a:lnSpc>
              <a:spcBef>
                <a:spcPts val="64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86" name="Google Shape;586;p91"/>
          <p:cNvSpPr txBox="1"/>
          <p:nvPr>
            <p:ph type="title"/>
          </p:nvPr>
        </p:nvSpPr>
        <p:spPr>
          <a:xfrm>
            <a:off x="228600" y="152400"/>
            <a:ext cx="7886700" cy="115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Node - Kubelet</a:t>
            </a:r>
            <a:endParaRPr b="1" i="0" sz="3600" u="none" cap="none" strike="noStrike">
              <a:solidFill>
                <a:schemeClr val="dk1"/>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 name="Shape 590"/>
        <p:cNvGrpSpPr/>
        <p:nvPr/>
      </p:nvGrpSpPr>
      <p:grpSpPr>
        <a:xfrm>
          <a:off x="0" y="0"/>
          <a:ext cx="0" cy="0"/>
          <a:chOff x="0" y="0"/>
          <a:chExt cx="0" cy="0"/>
        </a:xfrm>
      </p:grpSpPr>
      <p:sp>
        <p:nvSpPr>
          <p:cNvPr id="591" name="Google Shape;591;p92"/>
          <p:cNvSpPr txBox="1"/>
          <p:nvPr>
            <p:ph idx="1" type="body"/>
          </p:nvPr>
        </p:nvSpPr>
        <p:spPr>
          <a:xfrm>
            <a:off x="381000" y="1600200"/>
            <a:ext cx="8382000" cy="37338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5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Kubernetes </a:t>
            </a:r>
            <a:r>
              <a:rPr b="1" i="0" lang="en-US" sz="1800" u="none" cap="none" strike="noStrike">
                <a:solidFill>
                  <a:schemeClr val="dk1"/>
                </a:solidFill>
                <a:latin typeface="Calibri"/>
                <a:ea typeface="Calibri"/>
                <a:cs typeface="Calibri"/>
                <a:sym typeface="Calibri"/>
              </a:rPr>
              <a:t>Proxy</a:t>
            </a:r>
            <a:r>
              <a:rPr b="0" i="0" lang="en-US" sz="1800" u="none" cap="none" strike="noStrike">
                <a:solidFill>
                  <a:schemeClr val="dk1"/>
                </a:solidFill>
                <a:latin typeface="Calibri"/>
                <a:ea typeface="Calibri"/>
                <a:cs typeface="Calibri"/>
                <a:sym typeface="Calibri"/>
              </a:rPr>
              <a:t> Service is a proxy service which runs on each node and helps in making services available to the external host. It helps in forwarding the request to correct containers and is capable of performing primitive load balancing. It makes sure that the networking environment is predictable and accessible and at the same time it is isolated as well. It manages pods on node, volumes, secrets, creating new containers’ health checkup, etc.</a:t>
            </a:r>
            <a:endParaRPr b="0" i="0" sz="1800" u="none" cap="none" strike="noStrike">
              <a:solidFill>
                <a:schemeClr val="dk1"/>
              </a:solidFill>
              <a:latin typeface="Calibri"/>
              <a:ea typeface="Calibri"/>
              <a:cs typeface="Calibri"/>
              <a:sym typeface="Calibri"/>
            </a:endParaRPr>
          </a:p>
        </p:txBody>
      </p:sp>
      <p:sp>
        <p:nvSpPr>
          <p:cNvPr id="592" name="Google Shape;592;p92"/>
          <p:cNvSpPr txBox="1"/>
          <p:nvPr>
            <p:ph type="title"/>
          </p:nvPr>
        </p:nvSpPr>
        <p:spPr>
          <a:xfrm>
            <a:off x="228600" y="152400"/>
            <a:ext cx="7886700" cy="115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Node - </a:t>
            </a:r>
            <a:r>
              <a:rPr lang="en-US"/>
              <a:t>Kube Proxy</a:t>
            </a:r>
            <a:endParaRPr b="1" i="0" sz="3600" u="none" cap="none" strike="noStrike">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Google Shape;597;p93"/>
          <p:cNvSpPr txBox="1"/>
          <p:nvPr>
            <p:ph type="title"/>
          </p:nvPr>
        </p:nvSpPr>
        <p:spPr>
          <a:xfrm>
            <a:off x="628650" y="-158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Clusters</a:t>
            </a:r>
            <a:endParaRPr b="1" i="0" sz="3600" u="none" cap="none" strike="noStrike">
              <a:solidFill>
                <a:srgbClr val="000000"/>
              </a:solidFill>
              <a:latin typeface="Calibri"/>
              <a:ea typeface="Calibri"/>
              <a:cs typeface="Calibri"/>
              <a:sym typeface="Calibri"/>
            </a:endParaRPr>
          </a:p>
        </p:txBody>
      </p:sp>
      <p:sp>
        <p:nvSpPr>
          <p:cNvPr id="598" name="Google Shape;598;p93"/>
          <p:cNvSpPr txBox="1"/>
          <p:nvPr>
            <p:ph idx="1" type="body"/>
          </p:nvPr>
        </p:nvSpPr>
        <p:spPr>
          <a:xfrm>
            <a:off x="628650" y="1770525"/>
            <a:ext cx="5010300" cy="39624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665"/>
              <a:buFont typeface="Noto Sans Symbols"/>
              <a:buNone/>
            </a:pPr>
            <a:r>
              <a:rPr b="0" i="0" lang="en-US" sz="2200" u="none" cap="none" strike="noStrike">
                <a:solidFill>
                  <a:schemeClr val="dk1"/>
                </a:solidFill>
                <a:latin typeface="Calibri"/>
                <a:ea typeface="Calibri"/>
                <a:cs typeface="Calibri"/>
                <a:sym typeface="Calibri"/>
              </a:rPr>
              <a:t>Masters</a:t>
            </a:r>
            <a:endParaRPr b="1" i="0" sz="2200" u="none" cap="none" strike="noStrike">
              <a:solidFill>
                <a:schemeClr val="dk1"/>
              </a:solidFill>
              <a:latin typeface="Calibri"/>
              <a:ea typeface="Calibri"/>
              <a:cs typeface="Calibri"/>
              <a:sym typeface="Calibri"/>
            </a:endParaRPr>
          </a:p>
          <a:p>
            <a:pPr indent="-491172" lvl="0" marL="457200" marR="0" rtl="0" algn="l">
              <a:lnSpc>
                <a:spcPct val="80000"/>
              </a:lnSpc>
              <a:spcBef>
                <a:spcPts val="37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Coordinates the cluster</a:t>
            </a:r>
            <a:endParaRPr b="1" i="0" sz="2200" u="none" cap="none" strike="noStrike">
              <a:solidFill>
                <a:schemeClr val="dk1"/>
              </a:solidFill>
              <a:latin typeface="Calibri"/>
              <a:ea typeface="Calibri"/>
              <a:cs typeface="Calibri"/>
              <a:sym typeface="Calibri"/>
            </a:endParaRPr>
          </a:p>
          <a:p>
            <a:pPr indent="-512318" lvl="1" marL="914400" marR="0" rtl="0" algn="l">
              <a:lnSpc>
                <a:spcPct val="80000"/>
              </a:lnSpc>
              <a:spcBef>
                <a:spcPts val="296"/>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Schedules applications</a:t>
            </a:r>
            <a:endParaRPr b="1" i="0" sz="2200" u="none" cap="none" strike="noStrike">
              <a:solidFill>
                <a:schemeClr val="dk1"/>
              </a:solidFill>
              <a:latin typeface="Calibri"/>
              <a:ea typeface="Calibri"/>
              <a:cs typeface="Calibri"/>
              <a:sym typeface="Calibri"/>
            </a:endParaRPr>
          </a:p>
          <a:p>
            <a:pPr indent="-512318" lvl="1" marL="914400" marR="0" rtl="0" algn="l">
              <a:lnSpc>
                <a:spcPct val="80000"/>
              </a:lnSpc>
              <a:spcBef>
                <a:spcPts val="296"/>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Maintains application state</a:t>
            </a:r>
            <a:endParaRPr b="1" i="0" sz="2200" u="none" cap="none" strike="noStrike">
              <a:solidFill>
                <a:schemeClr val="dk1"/>
              </a:solidFill>
              <a:latin typeface="Calibri"/>
              <a:ea typeface="Calibri"/>
              <a:cs typeface="Calibri"/>
              <a:sym typeface="Calibri"/>
            </a:endParaRPr>
          </a:p>
          <a:p>
            <a:pPr indent="-512318" lvl="1" marL="914400" marR="0" rtl="0" algn="l">
              <a:lnSpc>
                <a:spcPct val="80000"/>
              </a:lnSpc>
              <a:spcBef>
                <a:spcPts val="296"/>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Scales applications</a:t>
            </a:r>
            <a:endParaRPr b="1" i="0" sz="2200" u="none" cap="none" strike="noStrike">
              <a:solidFill>
                <a:schemeClr val="dk1"/>
              </a:solidFill>
              <a:latin typeface="Calibri"/>
              <a:ea typeface="Calibri"/>
              <a:cs typeface="Calibri"/>
              <a:sym typeface="Calibri"/>
            </a:endParaRPr>
          </a:p>
          <a:p>
            <a:pPr indent="-512318" lvl="1" marL="914400" marR="0" rtl="0" algn="l">
              <a:lnSpc>
                <a:spcPct val="80000"/>
              </a:lnSpc>
              <a:spcBef>
                <a:spcPts val="296"/>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Rolls out updates</a:t>
            </a:r>
            <a:endParaRPr b="1" i="0" sz="2200" u="none" cap="none" strike="noStrike">
              <a:solidFill>
                <a:schemeClr val="dk1"/>
              </a:solidFill>
              <a:latin typeface="Calibri"/>
              <a:ea typeface="Calibri"/>
              <a:cs typeface="Calibri"/>
              <a:sym typeface="Calibri"/>
            </a:endParaRPr>
          </a:p>
          <a:p>
            <a:pPr indent="-491172" lvl="0" marL="457200" marR="0" rtl="0" algn="l">
              <a:lnSpc>
                <a:spcPct val="80000"/>
              </a:lnSpc>
              <a:spcBef>
                <a:spcPts val="37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Can be duplicated when HA (High Availability) is desired.</a:t>
            </a:r>
            <a:endParaRPr b="1" i="0" sz="2200" u="none" cap="none" strike="noStrike">
              <a:solidFill>
                <a:schemeClr val="dk1"/>
              </a:solidFill>
              <a:latin typeface="Calibri"/>
              <a:ea typeface="Calibri"/>
              <a:cs typeface="Calibri"/>
              <a:sym typeface="Calibri"/>
            </a:endParaRPr>
          </a:p>
          <a:p>
            <a:pPr indent="-491172" lvl="0" marL="457200" marR="0" rtl="0" algn="l">
              <a:lnSpc>
                <a:spcPct val="80000"/>
              </a:lnSpc>
              <a:spcBef>
                <a:spcPts val="37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Often run as a service by public cloud providers (Azure/Google Kubernetes as a Service)</a:t>
            </a:r>
            <a:endParaRPr b="0" i="0" sz="2200" u="none" cap="none" strike="noStrike">
              <a:solidFill>
                <a:schemeClr val="dk1"/>
              </a:solidFill>
              <a:latin typeface="Calibri"/>
              <a:ea typeface="Calibri"/>
              <a:cs typeface="Calibri"/>
              <a:sym typeface="Calibri"/>
            </a:endParaRPr>
          </a:p>
        </p:txBody>
      </p:sp>
      <p:pic>
        <p:nvPicPr>
          <p:cNvPr id="599" name="Google Shape;599;p93"/>
          <p:cNvPicPr preferRelativeResize="0"/>
          <p:nvPr/>
        </p:nvPicPr>
        <p:blipFill rotWithShape="1">
          <a:blip r:embed="rId3">
            <a:alphaModFix/>
          </a:blip>
          <a:srcRect b="0" l="0" r="0" t="0"/>
          <a:stretch/>
        </p:blipFill>
        <p:spPr>
          <a:xfrm>
            <a:off x="5436704" y="2393336"/>
            <a:ext cx="3479085" cy="2604728"/>
          </a:xfrm>
          <a:prstGeom prst="rect">
            <a:avLst/>
          </a:prstGeom>
          <a:noFill/>
          <a:ln>
            <a:noFill/>
          </a:ln>
        </p:spPr>
      </p:pic>
      <p:sp>
        <p:nvSpPr>
          <p:cNvPr id="600" name="Google Shape;600;p93"/>
          <p:cNvSpPr txBox="1"/>
          <p:nvPr/>
        </p:nvSpPr>
        <p:spPr>
          <a:xfrm>
            <a:off x="628650" y="1093675"/>
            <a:ext cx="7753500" cy="9144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0" i="0" lang="en-US" sz="2200" u="none" cap="none" strike="noStrike">
                <a:solidFill>
                  <a:schemeClr val="dk1"/>
                </a:solidFill>
                <a:latin typeface="Calibri"/>
                <a:ea typeface="Calibri"/>
                <a:cs typeface="Calibri"/>
                <a:sym typeface="Calibri"/>
              </a:rPr>
              <a:t>Allows you to deploy containerized applications to a cluster without tying them specifically to individual machines.</a:t>
            </a:r>
            <a:endParaRPr b="0" i="0" sz="2200" u="none" cap="none" strike="noStrik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sp>
        <p:nvSpPr>
          <p:cNvPr id="605" name="Google Shape;605;p94"/>
          <p:cNvSpPr txBox="1"/>
          <p:nvPr>
            <p:ph type="title"/>
          </p:nvPr>
        </p:nvSpPr>
        <p:spPr>
          <a:xfrm>
            <a:off x="628650" y="60329"/>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Addons</a:t>
            </a:r>
            <a:endParaRPr b="1" i="0" sz="3600" u="none" cap="none" strike="noStrike">
              <a:solidFill>
                <a:srgbClr val="000000"/>
              </a:solidFill>
              <a:latin typeface="Calibri"/>
              <a:ea typeface="Calibri"/>
              <a:cs typeface="Calibri"/>
              <a:sym typeface="Calibri"/>
            </a:endParaRPr>
          </a:p>
        </p:txBody>
      </p:sp>
      <p:sp>
        <p:nvSpPr>
          <p:cNvPr id="606" name="Google Shape;606;p94"/>
          <p:cNvSpPr txBox="1"/>
          <p:nvPr>
            <p:ph idx="1" type="body"/>
          </p:nvPr>
        </p:nvSpPr>
        <p:spPr>
          <a:xfrm>
            <a:off x="628650" y="1066800"/>
            <a:ext cx="7886700" cy="46530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15000"/>
              </a:lnSpc>
              <a:spcBef>
                <a:spcPts val="2300"/>
              </a:spcBef>
              <a:spcAft>
                <a:spcPts val="0"/>
              </a:spcAft>
              <a:buClr>
                <a:srgbClr val="000000"/>
              </a:buClr>
              <a:buSzPts val="2200"/>
              <a:buFont typeface="Calibri"/>
              <a:buChar char="▪"/>
            </a:pPr>
            <a:r>
              <a:rPr b="0" i="0" lang="en-US" sz="2200" u="none" cap="none" strike="noStrike">
                <a:solidFill>
                  <a:srgbClr val="000000"/>
                </a:solidFill>
                <a:highlight>
                  <a:srgbClr val="FFFFFF"/>
                </a:highlight>
              </a:rPr>
              <a:t>DNS - While the other addons are not strictly required, all Kubernetes clusters should have </a:t>
            </a:r>
            <a:r>
              <a:rPr b="0" i="0" lang="en-US" sz="2200" u="sng" cap="none" strike="noStrike">
                <a:solidFill>
                  <a:srgbClr val="000000"/>
                </a:solidFill>
                <a:highlight>
                  <a:srgbClr val="FFFFFF"/>
                </a:highlight>
                <a:hlinkClick r:id="rId3"/>
              </a:rPr>
              <a:t>cluster DNS</a:t>
            </a:r>
            <a:r>
              <a:rPr b="0" i="0" lang="en-US" sz="2200" u="none" cap="none" strike="noStrike">
                <a:solidFill>
                  <a:srgbClr val="000000"/>
                </a:solidFill>
                <a:highlight>
                  <a:srgbClr val="FFFFFF"/>
                </a:highlight>
              </a:rPr>
              <a:t>, as many examples rely on it.</a:t>
            </a:r>
            <a:endParaRPr b="0" i="0" sz="2200" u="none" cap="none" strike="noStrike">
              <a:solidFill>
                <a:srgbClr val="000000"/>
              </a:solidFill>
              <a:highlight>
                <a:srgbClr val="FFFFFF"/>
              </a:highlight>
            </a:endParaRPr>
          </a:p>
          <a:p>
            <a:pPr indent="-368300" lvl="0" marL="457200" marR="0" rtl="0" algn="l">
              <a:lnSpc>
                <a:spcPct val="115000"/>
              </a:lnSpc>
              <a:spcBef>
                <a:spcPts val="0"/>
              </a:spcBef>
              <a:spcAft>
                <a:spcPts val="0"/>
              </a:spcAft>
              <a:buClr>
                <a:srgbClr val="000000"/>
              </a:buClr>
              <a:buSzPts val="2200"/>
              <a:buFont typeface="Calibri"/>
              <a:buChar char="▪"/>
            </a:pPr>
            <a:r>
              <a:rPr b="0" i="0" lang="en-US" sz="2200" u="none" cap="none" strike="noStrike">
                <a:solidFill>
                  <a:srgbClr val="000000"/>
                </a:solidFill>
                <a:highlight>
                  <a:srgbClr val="FFFFFF"/>
                </a:highlight>
              </a:rPr>
              <a:t>Web UI (Dashboard) - </a:t>
            </a:r>
            <a:r>
              <a:rPr b="0" i="0" lang="en-US" sz="2200" u="sng" cap="none" strike="noStrike">
                <a:solidFill>
                  <a:srgbClr val="000000"/>
                </a:solidFill>
                <a:highlight>
                  <a:srgbClr val="FFFFFF"/>
                </a:highlight>
                <a:hlinkClick r:id="rId4"/>
              </a:rPr>
              <a:t>Dashboard</a:t>
            </a:r>
            <a:r>
              <a:rPr b="0" i="0" lang="en-US" sz="2200" u="none" cap="none" strike="noStrike">
                <a:solidFill>
                  <a:srgbClr val="000000"/>
                </a:solidFill>
                <a:highlight>
                  <a:srgbClr val="FFFFFF"/>
                </a:highlight>
              </a:rPr>
              <a:t> is a general purpose, web-based UI for Kubernetes clusters.</a:t>
            </a:r>
            <a:endParaRPr b="0" i="0" sz="2200" u="none" cap="none" strike="noStrike">
              <a:solidFill>
                <a:srgbClr val="000000"/>
              </a:solidFill>
              <a:highlight>
                <a:srgbClr val="FFFFFF"/>
              </a:highlight>
            </a:endParaRPr>
          </a:p>
          <a:p>
            <a:pPr indent="-368300" lvl="0" marL="457200" marR="0" rtl="0" algn="l">
              <a:lnSpc>
                <a:spcPct val="115000"/>
              </a:lnSpc>
              <a:spcBef>
                <a:spcPts val="0"/>
              </a:spcBef>
              <a:spcAft>
                <a:spcPts val="0"/>
              </a:spcAft>
              <a:buClr>
                <a:srgbClr val="000000"/>
              </a:buClr>
              <a:buSzPts val="2200"/>
              <a:buFont typeface="Calibri"/>
              <a:buChar char="▪"/>
            </a:pPr>
            <a:r>
              <a:rPr b="0" i="0" lang="en-US" sz="2200" u="none" cap="none" strike="noStrike">
                <a:solidFill>
                  <a:srgbClr val="000000"/>
                </a:solidFill>
                <a:highlight>
                  <a:srgbClr val="FFFFFF"/>
                </a:highlight>
              </a:rPr>
              <a:t>Container Resource Monitoring - </a:t>
            </a:r>
            <a:r>
              <a:rPr b="0" i="0" lang="en-US" sz="2200" u="sng" cap="none" strike="noStrike">
                <a:solidFill>
                  <a:srgbClr val="000000"/>
                </a:solidFill>
                <a:highlight>
                  <a:srgbClr val="FFFFFF"/>
                </a:highlight>
                <a:hlinkClick r:id="rId5"/>
              </a:rPr>
              <a:t>Container Resource Monitoring</a:t>
            </a:r>
            <a:r>
              <a:rPr b="0" i="0" lang="en-US" sz="2200" u="none" cap="none" strike="noStrike">
                <a:solidFill>
                  <a:srgbClr val="000000"/>
                </a:solidFill>
                <a:highlight>
                  <a:srgbClr val="FFFFFF"/>
                </a:highlight>
              </a:rPr>
              <a:t> records generic time-series metrics about containers in a central database, and provides a UI for browsing that data.</a:t>
            </a:r>
            <a:endParaRPr b="0" i="0" sz="2200" u="none" cap="none" strike="noStrike">
              <a:solidFill>
                <a:srgbClr val="000000"/>
              </a:solidFill>
              <a:highlight>
                <a:srgbClr val="FFFFFF"/>
              </a:highlight>
            </a:endParaRPr>
          </a:p>
          <a:p>
            <a:pPr indent="-368300" lvl="0" marL="457200" marR="0" rtl="0" algn="l">
              <a:lnSpc>
                <a:spcPct val="115000"/>
              </a:lnSpc>
              <a:spcBef>
                <a:spcPts val="0"/>
              </a:spcBef>
              <a:spcAft>
                <a:spcPts val="0"/>
              </a:spcAft>
              <a:buClr>
                <a:srgbClr val="000000"/>
              </a:buClr>
              <a:buSzPts val="2200"/>
              <a:buFont typeface="Calibri"/>
              <a:buChar char="▪"/>
            </a:pPr>
            <a:r>
              <a:rPr b="0" i="0" lang="en-US" sz="2200" u="none" cap="none" strike="noStrike">
                <a:solidFill>
                  <a:srgbClr val="000000"/>
                </a:solidFill>
                <a:highlight>
                  <a:srgbClr val="FFFFFF"/>
                </a:highlight>
              </a:rPr>
              <a:t>Cluster-level Logging - A </a:t>
            </a:r>
            <a:r>
              <a:rPr b="0" i="0" lang="en-US" sz="2200" u="sng" cap="none" strike="noStrike">
                <a:solidFill>
                  <a:srgbClr val="000000"/>
                </a:solidFill>
                <a:highlight>
                  <a:srgbClr val="FFFFFF"/>
                </a:highlight>
                <a:hlinkClick r:id="rId6"/>
              </a:rPr>
              <a:t>Cluster-level logging</a:t>
            </a:r>
            <a:r>
              <a:rPr b="0" i="0" lang="en-US" sz="2200" u="none" cap="none" strike="noStrike">
                <a:solidFill>
                  <a:srgbClr val="000000"/>
                </a:solidFill>
                <a:highlight>
                  <a:srgbClr val="FFFFFF"/>
                </a:highlight>
              </a:rPr>
              <a:t> mechanism is responsible for saving container logs to a central log store with search/browsing interface.</a:t>
            </a:r>
            <a:endParaRPr b="0" i="0" sz="2200" u="none" cap="none" strike="noStrike">
              <a:solidFill>
                <a:srgbClr val="000000"/>
              </a:solidFill>
              <a:highlight>
                <a:srgbClr val="FFFFFF"/>
              </a:highlight>
            </a:endParaRPr>
          </a:p>
          <a:p>
            <a:pPr indent="0" lvl="0" marL="0" marR="0" rtl="0" algn="l">
              <a:lnSpc>
                <a:spcPct val="90000"/>
              </a:lnSpc>
              <a:spcBef>
                <a:spcPts val="64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0" name="Shape 610"/>
        <p:cNvGrpSpPr/>
        <p:nvPr/>
      </p:nvGrpSpPr>
      <p:grpSpPr>
        <a:xfrm>
          <a:off x="0" y="0"/>
          <a:ext cx="0" cy="0"/>
          <a:chOff x="0" y="0"/>
          <a:chExt cx="0" cy="0"/>
        </a:xfrm>
      </p:grpSpPr>
      <p:sp>
        <p:nvSpPr>
          <p:cNvPr id="611" name="Google Shape;611;p95"/>
          <p:cNvSpPr txBox="1"/>
          <p:nvPr>
            <p:ph type="title"/>
          </p:nvPr>
        </p:nvSpPr>
        <p:spPr>
          <a:xfrm>
            <a:off x="628650" y="136529"/>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a:t>
            </a:r>
            <a:r>
              <a:rPr b="1" i="0" lang="en-US" sz="3600" u="none" cap="none" strike="noStrike">
                <a:solidFill>
                  <a:srgbClr val="000000"/>
                </a:solidFill>
                <a:latin typeface="Calibri"/>
                <a:ea typeface="Calibri"/>
                <a:cs typeface="Calibri"/>
                <a:sym typeface="Calibri"/>
              </a:rPr>
              <a:t>Terms</a:t>
            </a:r>
            <a:endParaRPr b="1" i="0" sz="3600" u="none" cap="none" strike="noStrike">
              <a:solidFill>
                <a:srgbClr val="000000"/>
              </a:solidFill>
              <a:latin typeface="Calibri"/>
              <a:ea typeface="Calibri"/>
              <a:cs typeface="Calibri"/>
              <a:sym typeface="Calibri"/>
            </a:endParaRPr>
          </a:p>
        </p:txBody>
      </p:sp>
      <p:sp>
        <p:nvSpPr>
          <p:cNvPr id="612" name="Google Shape;612;p95"/>
          <p:cNvSpPr txBox="1"/>
          <p:nvPr>
            <p:ph idx="1" type="body"/>
          </p:nvPr>
        </p:nvSpPr>
        <p:spPr>
          <a:xfrm>
            <a:off x="628650" y="1143000"/>
            <a:ext cx="7886700" cy="46530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90000"/>
              </a:lnSpc>
              <a:spcBef>
                <a:spcPts val="640"/>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Containers</a:t>
            </a:r>
            <a:endParaRPr b="1"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Nodes </a:t>
            </a:r>
            <a:endParaRPr b="1"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Clusters</a:t>
            </a:r>
            <a:endParaRPr b="1" i="0" sz="2200" u="none" cap="none" strike="noStrike">
              <a:solidFill>
                <a:schemeClr val="dk1"/>
              </a:solidFill>
              <a:latin typeface="Calibri"/>
              <a:ea typeface="Calibri"/>
              <a:cs typeface="Calibri"/>
              <a:sym typeface="Calibri"/>
            </a:endParaRPr>
          </a:p>
          <a:p>
            <a:pPr indent="-368300" lvl="0" marL="457200" rtl="0" algn="l">
              <a:spcBef>
                <a:spcPts val="0"/>
              </a:spcBef>
              <a:spcAft>
                <a:spcPts val="0"/>
              </a:spcAft>
              <a:buClr>
                <a:srgbClr val="000000"/>
              </a:buClr>
              <a:buSzPts val="2200"/>
              <a:buFont typeface="Noto Sans Symbols"/>
              <a:buChar char="●"/>
            </a:pPr>
            <a:r>
              <a:rPr lang="en-US" sz="2200"/>
              <a:t>Pods (Object)</a:t>
            </a:r>
            <a:endParaRPr sz="2200"/>
          </a:p>
          <a:p>
            <a:pPr indent="-368300" lvl="0" marL="457200" marR="0" rtl="0" algn="l">
              <a:lnSpc>
                <a:spcPct val="90000"/>
              </a:lnSpc>
              <a:spcBef>
                <a:spcPts val="0"/>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Deployment (</a:t>
            </a:r>
            <a:r>
              <a:rPr lang="en-US" sz="2200"/>
              <a:t>Controllers</a:t>
            </a:r>
            <a:r>
              <a:rPr b="1" i="0" lang="en-US" sz="2200" u="none" cap="none" strike="noStrike">
                <a:solidFill>
                  <a:schemeClr val="dk1"/>
                </a:solidFill>
                <a:latin typeface="Calibri"/>
                <a:ea typeface="Calibri"/>
                <a:cs typeface="Calibri"/>
                <a:sym typeface="Calibri"/>
              </a:rPr>
              <a:t>)</a:t>
            </a:r>
            <a:endParaRPr b="1"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ReplicaSets (</a:t>
            </a:r>
            <a:r>
              <a:rPr lang="en-US" sz="2200"/>
              <a:t>Controllers</a:t>
            </a:r>
            <a:r>
              <a:rPr b="1" i="0" lang="en-US" sz="2200" u="none" cap="none" strike="noStrike">
                <a:solidFill>
                  <a:schemeClr val="dk1"/>
                </a:solidFill>
                <a:latin typeface="Calibri"/>
                <a:ea typeface="Calibri"/>
                <a:cs typeface="Calibri"/>
                <a:sym typeface="Calibri"/>
              </a:rPr>
              <a:t>)</a:t>
            </a:r>
            <a:endParaRPr b="1"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Services (</a:t>
            </a:r>
            <a:r>
              <a:rPr lang="en-US" sz="2200"/>
              <a:t>Object</a:t>
            </a:r>
            <a:r>
              <a:rPr lang="en-US" sz="2200"/>
              <a:t>)</a:t>
            </a:r>
            <a:endParaRPr b="1"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Labels </a:t>
            </a:r>
            <a:endParaRPr b="1"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Volumes (</a:t>
            </a:r>
            <a:r>
              <a:rPr lang="en-US" sz="2200"/>
              <a:t>Object</a:t>
            </a:r>
            <a:r>
              <a:rPr b="1" i="0" lang="en-US" sz="2200" u="none" cap="none" strike="noStrike">
                <a:solidFill>
                  <a:schemeClr val="dk1"/>
                </a:solidFill>
                <a:latin typeface="Calibri"/>
                <a:ea typeface="Calibri"/>
                <a:cs typeface="Calibri"/>
                <a:sym typeface="Calibri"/>
              </a:rPr>
              <a:t>)</a:t>
            </a:r>
            <a:endParaRPr b="1"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lang="en-US" sz="2200"/>
              <a:t>Namespaces (Object)</a:t>
            </a:r>
            <a:endParaRPr sz="2200"/>
          </a:p>
          <a:p>
            <a:pPr indent="-368300" lvl="0" marL="457200" marR="0" rtl="0" algn="l">
              <a:lnSpc>
                <a:spcPct val="90000"/>
              </a:lnSpc>
              <a:spcBef>
                <a:spcPts val="0"/>
              </a:spcBef>
              <a:spcAft>
                <a:spcPts val="0"/>
              </a:spcAft>
              <a:buClr>
                <a:srgbClr val="000000"/>
              </a:buClr>
              <a:buSzPts val="2200"/>
              <a:buFont typeface="Noto Sans Symbols"/>
              <a:buChar char="●"/>
            </a:pPr>
            <a:r>
              <a:rPr lang="en-US" sz="2200"/>
              <a:t>StatefulSet (</a:t>
            </a:r>
            <a:r>
              <a:rPr lang="en-US" sz="2200"/>
              <a:t>Controllers)</a:t>
            </a:r>
            <a:endParaRPr sz="2200"/>
          </a:p>
          <a:p>
            <a:pPr indent="-368300" lvl="0" marL="457200" marR="0" rtl="0" algn="l">
              <a:lnSpc>
                <a:spcPct val="90000"/>
              </a:lnSpc>
              <a:spcBef>
                <a:spcPts val="0"/>
              </a:spcBef>
              <a:spcAft>
                <a:spcPts val="0"/>
              </a:spcAft>
              <a:buClr>
                <a:srgbClr val="000000"/>
              </a:buClr>
              <a:buSzPts val="2200"/>
              <a:buFont typeface="Noto Sans Symbols"/>
              <a:buChar char="●"/>
            </a:pPr>
            <a:r>
              <a:rPr lang="en-US" sz="2200"/>
              <a:t>DaemonSet (Controllers)</a:t>
            </a:r>
            <a:endParaRPr sz="2200"/>
          </a:p>
          <a:p>
            <a:pPr indent="-368300" lvl="0" marL="457200" marR="0" rtl="0" algn="l">
              <a:lnSpc>
                <a:spcPct val="90000"/>
              </a:lnSpc>
              <a:spcBef>
                <a:spcPts val="0"/>
              </a:spcBef>
              <a:spcAft>
                <a:spcPts val="0"/>
              </a:spcAft>
              <a:buClr>
                <a:srgbClr val="000000"/>
              </a:buClr>
              <a:buSzPts val="2200"/>
              <a:buFont typeface="Noto Sans Symbols"/>
              <a:buChar char="●"/>
            </a:pPr>
            <a:r>
              <a:rPr lang="en-US" sz="2200"/>
              <a:t>Job (Controllers)</a:t>
            </a:r>
            <a:endParaRPr sz="22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6" name="Shape 616"/>
        <p:cNvGrpSpPr/>
        <p:nvPr/>
      </p:nvGrpSpPr>
      <p:grpSpPr>
        <a:xfrm>
          <a:off x="0" y="0"/>
          <a:ext cx="0" cy="0"/>
          <a:chOff x="0" y="0"/>
          <a:chExt cx="0" cy="0"/>
        </a:xfrm>
      </p:grpSpPr>
      <p:sp>
        <p:nvSpPr>
          <p:cNvPr id="617" name="Google Shape;617;p96"/>
          <p:cNvSpPr txBox="1"/>
          <p:nvPr>
            <p:ph type="title"/>
          </p:nvPr>
        </p:nvSpPr>
        <p:spPr>
          <a:xfrm>
            <a:off x="628650" y="76200"/>
            <a:ext cx="7886700" cy="115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Pods</a:t>
            </a:r>
            <a:endParaRPr/>
          </a:p>
        </p:txBody>
      </p:sp>
      <p:sp>
        <p:nvSpPr>
          <p:cNvPr id="618" name="Google Shape;618;p96"/>
          <p:cNvSpPr txBox="1"/>
          <p:nvPr>
            <p:ph idx="1" type="body"/>
          </p:nvPr>
        </p:nvSpPr>
        <p:spPr>
          <a:xfrm>
            <a:off x="5119722" y="4107854"/>
            <a:ext cx="4024200" cy="18927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Containers in a pod share </a:t>
            </a:r>
            <a:endParaRPr/>
          </a:p>
          <a:p>
            <a:pPr indent="-107950" lvl="1" marL="742950" marR="0" rtl="0" algn="l">
              <a:lnSpc>
                <a:spcPct val="100000"/>
              </a:lnSpc>
              <a:spcBef>
                <a:spcPts val="56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IP address and port space</a:t>
            </a:r>
            <a:endParaRPr/>
          </a:p>
          <a:p>
            <a:pPr indent="-107950" lvl="1" marL="742950" marR="0" rtl="0" algn="l">
              <a:lnSpc>
                <a:spcPct val="100000"/>
              </a:lnSpc>
              <a:spcBef>
                <a:spcPts val="56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Filesystem</a:t>
            </a:r>
            <a:endParaRPr/>
          </a:p>
          <a:p>
            <a:pPr indent="-107950" lvl="1" marL="742950" marR="0" rtl="0" algn="l">
              <a:lnSpc>
                <a:spcPct val="100000"/>
              </a:lnSpc>
              <a:spcBef>
                <a:spcPts val="56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Storage (Volumnes)</a:t>
            </a:r>
            <a:endParaRPr/>
          </a:p>
          <a:p>
            <a:pPr indent="-107950" lvl="1" marL="742950" marR="0" rtl="0" algn="l">
              <a:lnSpc>
                <a:spcPct val="100000"/>
              </a:lnSpc>
              <a:spcBef>
                <a:spcPts val="56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Labels</a:t>
            </a:r>
            <a:endParaRPr/>
          </a:p>
          <a:p>
            <a:pPr indent="-107950" lvl="1" marL="742950" marR="0" rtl="0" algn="l">
              <a:lnSpc>
                <a:spcPct val="100000"/>
              </a:lnSpc>
              <a:spcBef>
                <a:spcPts val="56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Secrets</a:t>
            </a:r>
            <a:endParaRPr/>
          </a:p>
          <a:p>
            <a:pPr indent="-19050" lvl="1" marL="742950" marR="0" rtl="0" algn="l">
              <a:lnSpc>
                <a:spcPct val="100000"/>
              </a:lnSpc>
              <a:spcBef>
                <a:spcPts val="56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pic>
        <p:nvPicPr>
          <p:cNvPr id="619" name="Google Shape;619;p96"/>
          <p:cNvPicPr preferRelativeResize="0"/>
          <p:nvPr/>
        </p:nvPicPr>
        <p:blipFill rotWithShape="1">
          <a:blip r:embed="rId3">
            <a:alphaModFix/>
          </a:blip>
          <a:srcRect b="0" l="0" r="0" t="0"/>
          <a:stretch/>
        </p:blipFill>
        <p:spPr>
          <a:xfrm>
            <a:off x="608857" y="4073898"/>
            <a:ext cx="4539109" cy="1752600"/>
          </a:xfrm>
          <a:prstGeom prst="rect">
            <a:avLst/>
          </a:prstGeom>
          <a:noFill/>
          <a:ln>
            <a:noFill/>
          </a:ln>
        </p:spPr>
      </p:pic>
      <p:cxnSp>
        <p:nvCxnSpPr>
          <p:cNvPr id="620" name="Google Shape;620;p96"/>
          <p:cNvCxnSpPr/>
          <p:nvPr/>
        </p:nvCxnSpPr>
        <p:spPr>
          <a:xfrm>
            <a:off x="304800" y="1066800"/>
            <a:ext cx="8610600" cy="0"/>
          </a:xfrm>
          <a:prstGeom prst="straightConnector1">
            <a:avLst/>
          </a:prstGeom>
          <a:noFill/>
          <a:ln cap="flat" cmpd="sng" w="28575">
            <a:solidFill>
              <a:srgbClr val="A5A5A5"/>
            </a:solidFill>
            <a:prstDash val="solid"/>
            <a:round/>
            <a:headEnd len="sm" w="sm" type="none"/>
            <a:tailEnd len="sm" w="sm" type="none"/>
          </a:ln>
        </p:spPr>
      </p:cxnSp>
      <p:sp>
        <p:nvSpPr>
          <p:cNvPr id="621" name="Google Shape;621;p96"/>
          <p:cNvSpPr txBox="1"/>
          <p:nvPr/>
        </p:nvSpPr>
        <p:spPr>
          <a:xfrm>
            <a:off x="370733" y="1272477"/>
            <a:ext cx="8305800" cy="23616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The smallest unit that can be scheduled to be deployed through K8s is called a </a:t>
            </a:r>
            <a:r>
              <a:rPr b="0" i="1" lang="en-US" sz="1800" u="none" cap="none" strike="noStrike">
                <a:solidFill>
                  <a:schemeClr val="dk1"/>
                </a:solidFill>
                <a:latin typeface="Calibri"/>
                <a:ea typeface="Calibri"/>
                <a:cs typeface="Calibri"/>
                <a:sym typeface="Calibri"/>
              </a:rPr>
              <a:t>pod</a:t>
            </a:r>
            <a:r>
              <a:rPr b="0" i="0" lang="en-US" sz="1800" u="none" cap="none" strike="noStrike">
                <a:solidFill>
                  <a:schemeClr val="dk1"/>
                </a:solidFill>
                <a:latin typeface="Calibri"/>
                <a:ea typeface="Calibri"/>
                <a:cs typeface="Calibri"/>
                <a:sym typeface="Calibri"/>
              </a:rPr>
              <a:t>.</a:t>
            </a:r>
            <a:endParaRPr/>
          </a:p>
          <a:p>
            <a:pPr indent="-139700" lvl="0" marL="342900" marR="0" rtl="0" algn="l">
              <a:lnSpc>
                <a:spcPct val="100000"/>
              </a:lnSpc>
              <a:spcBef>
                <a:spcPts val="64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Homogeneous group of containers.</a:t>
            </a:r>
            <a:endParaRPr/>
          </a:p>
          <a:p>
            <a:pPr indent="-139700" lvl="0" marL="342900" marR="0" rtl="0" algn="l">
              <a:lnSpc>
                <a:spcPct val="100000"/>
              </a:lnSpc>
              <a:spcBef>
                <a:spcPts val="64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This group of containers would share storage, Linux namespaces, cgroups, IP addresses. These are co-located, hence share resources and are always scheduled together.</a:t>
            </a:r>
            <a:endParaRPr/>
          </a:p>
          <a:p>
            <a:pPr indent="-139700" lvl="0" marL="342900" marR="0" rtl="0" algn="l">
              <a:lnSpc>
                <a:spcPct val="100000"/>
              </a:lnSpc>
              <a:spcBef>
                <a:spcPts val="64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Pods are not intended to live long. They are created, destroyed and re-created on demand, based on the state of the server and the service itself.</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97"/>
          <p:cNvSpPr txBox="1"/>
          <p:nvPr>
            <p:ph type="title"/>
          </p:nvPr>
        </p:nvSpPr>
        <p:spPr>
          <a:xfrm>
            <a:off x="628650" y="-920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Pods</a:t>
            </a:r>
            <a:endParaRPr b="1" i="0" sz="3600" u="none" cap="none" strike="noStrike">
              <a:solidFill>
                <a:srgbClr val="000000"/>
              </a:solidFill>
              <a:latin typeface="Calibri"/>
              <a:ea typeface="Calibri"/>
              <a:cs typeface="Calibri"/>
              <a:sym typeface="Calibri"/>
            </a:endParaRPr>
          </a:p>
        </p:txBody>
      </p:sp>
      <p:pic>
        <p:nvPicPr>
          <p:cNvPr id="627" name="Google Shape;627;p97"/>
          <p:cNvPicPr preferRelativeResize="0"/>
          <p:nvPr/>
        </p:nvPicPr>
        <p:blipFill>
          <a:blip r:embed="rId3">
            <a:alphaModFix/>
          </a:blip>
          <a:stretch>
            <a:fillRect/>
          </a:stretch>
        </p:blipFill>
        <p:spPr>
          <a:xfrm>
            <a:off x="152400" y="914429"/>
            <a:ext cx="8839203" cy="4681181"/>
          </a:xfrm>
          <a:prstGeom prst="rect">
            <a:avLst/>
          </a:prstGeom>
          <a:noFill/>
          <a:ln>
            <a:noFill/>
          </a:ln>
        </p:spPr>
      </p:pic>
      <p:sp>
        <p:nvSpPr>
          <p:cNvPr id="628" name="Google Shape;628;p97"/>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Google Shape;633;p98"/>
          <p:cNvSpPr txBox="1"/>
          <p:nvPr>
            <p:ph type="title"/>
          </p:nvPr>
        </p:nvSpPr>
        <p:spPr>
          <a:xfrm>
            <a:off x="628650" y="-920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Pod</a:t>
            </a:r>
            <a:r>
              <a:rPr lang="en-US">
                <a:solidFill>
                  <a:srgbClr val="000000"/>
                </a:solidFill>
              </a:rPr>
              <a:t> States</a:t>
            </a:r>
            <a:endParaRPr b="1" i="0" sz="3600" u="none" cap="none" strike="noStrike">
              <a:solidFill>
                <a:srgbClr val="000000"/>
              </a:solidFill>
              <a:latin typeface="Calibri"/>
              <a:ea typeface="Calibri"/>
              <a:cs typeface="Calibri"/>
              <a:sym typeface="Calibri"/>
            </a:endParaRPr>
          </a:p>
        </p:txBody>
      </p:sp>
      <p:sp>
        <p:nvSpPr>
          <p:cNvPr id="634" name="Google Shape;634;p98"/>
          <p:cNvSpPr txBox="1"/>
          <p:nvPr>
            <p:ph idx="1" type="body"/>
          </p:nvPr>
        </p:nvSpPr>
        <p:spPr>
          <a:xfrm>
            <a:off x="412799" y="1278475"/>
            <a:ext cx="8318400" cy="4191000"/>
          </a:xfrm>
          <a:prstGeom prst="rect">
            <a:avLst/>
          </a:prstGeom>
          <a:noFill/>
          <a:ln>
            <a:noFill/>
          </a:ln>
        </p:spPr>
        <p:txBody>
          <a:bodyPr anchorCtr="0" anchor="t" bIns="45700" lIns="91425" spcFirstLastPara="1" rIns="91425" wrap="square" tIns="45700">
            <a:noAutofit/>
          </a:bodyPr>
          <a:lstStyle/>
          <a:p>
            <a:pPr indent="-49403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Pod </a:t>
            </a:r>
            <a:r>
              <a:rPr b="0" lang="en-US" sz="2200"/>
              <a:t>States</a:t>
            </a:r>
            <a:endParaRPr b="1"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Calibri"/>
              <a:buChar char="-"/>
            </a:pPr>
            <a:r>
              <a:rPr b="0" lang="en-US" sz="2200"/>
              <a:t>Pending (request accepted, one or more containers are still being created)</a:t>
            </a:r>
            <a:endParaRPr b="0" sz="2200"/>
          </a:p>
          <a:p>
            <a:pPr indent="-368300" lvl="0" marL="457200" marR="0" rtl="0" algn="l">
              <a:lnSpc>
                <a:spcPct val="90000"/>
              </a:lnSpc>
              <a:spcBef>
                <a:spcPts val="0"/>
              </a:spcBef>
              <a:spcAft>
                <a:spcPts val="0"/>
              </a:spcAft>
              <a:buClr>
                <a:srgbClr val="000000"/>
              </a:buClr>
              <a:buSzPts val="2200"/>
              <a:buChar char="-"/>
            </a:pPr>
            <a:r>
              <a:rPr b="0" lang="en-US" sz="2200"/>
              <a:t>Running (</a:t>
            </a:r>
            <a:r>
              <a:rPr b="0" lang="en-US" sz="2200">
                <a:highlight>
                  <a:srgbClr val="F7F7F7"/>
                </a:highlight>
              </a:rPr>
              <a:t>Pod has been bound to a node, all of the Containers have been created. At least one Container is still running, or is in the process of starting or restarting.)</a:t>
            </a:r>
            <a:endParaRPr b="0" sz="2200"/>
          </a:p>
          <a:p>
            <a:pPr indent="-368300" lvl="0" marL="457200" marR="0" rtl="0" algn="l">
              <a:lnSpc>
                <a:spcPct val="90000"/>
              </a:lnSpc>
              <a:spcBef>
                <a:spcPts val="0"/>
              </a:spcBef>
              <a:spcAft>
                <a:spcPts val="0"/>
              </a:spcAft>
              <a:buClr>
                <a:srgbClr val="000000"/>
              </a:buClr>
              <a:buSzPts val="2200"/>
              <a:buChar char="-"/>
            </a:pPr>
            <a:r>
              <a:rPr b="0" lang="en-US" sz="2200"/>
              <a:t>Succeeded (</a:t>
            </a:r>
            <a:r>
              <a:rPr b="0" lang="en-US" sz="2200">
                <a:highlight>
                  <a:srgbClr val="FFFFFF"/>
                </a:highlight>
              </a:rPr>
              <a:t>All Containers in the Pod have terminated in success, and will not be restarted)</a:t>
            </a:r>
            <a:endParaRPr b="0" sz="2200"/>
          </a:p>
          <a:p>
            <a:pPr indent="-368300" lvl="0" marL="457200" marR="0" rtl="0" algn="l">
              <a:lnSpc>
                <a:spcPct val="90000"/>
              </a:lnSpc>
              <a:spcBef>
                <a:spcPts val="0"/>
              </a:spcBef>
              <a:spcAft>
                <a:spcPts val="0"/>
              </a:spcAft>
              <a:buClr>
                <a:srgbClr val="000000"/>
              </a:buClr>
              <a:buSzPts val="2200"/>
              <a:buChar char="-"/>
            </a:pPr>
            <a:r>
              <a:rPr b="0" lang="en-US" sz="2200"/>
              <a:t>Failed (</a:t>
            </a:r>
            <a:r>
              <a:rPr b="0" lang="en-US" sz="2200">
                <a:highlight>
                  <a:srgbClr val="F7F7F7"/>
                </a:highlight>
              </a:rPr>
              <a:t>All Containers in the Pod have terminated, and </a:t>
            </a:r>
            <a:r>
              <a:rPr b="0" lang="en-US" sz="2200"/>
              <a:t>atleast one container has terminated with some failure)</a:t>
            </a:r>
            <a:endParaRPr b="0" sz="2200"/>
          </a:p>
          <a:p>
            <a:pPr indent="-368300" lvl="0" marL="457200" marR="0" rtl="0" algn="l">
              <a:lnSpc>
                <a:spcPct val="90000"/>
              </a:lnSpc>
              <a:spcBef>
                <a:spcPts val="0"/>
              </a:spcBef>
              <a:spcAft>
                <a:spcPts val="0"/>
              </a:spcAft>
              <a:buClr>
                <a:srgbClr val="000000"/>
              </a:buClr>
              <a:buSzPts val="2200"/>
              <a:buChar char="-"/>
            </a:pPr>
            <a:r>
              <a:rPr b="0" lang="en-US" sz="2200">
                <a:solidFill>
                  <a:srgbClr val="000000"/>
                </a:solidFill>
              </a:rPr>
              <a:t>CrashLoopBackOff (</a:t>
            </a:r>
            <a:r>
              <a:rPr b="0" lang="en-US" sz="2200">
                <a:solidFill>
                  <a:srgbClr val="000000"/>
                </a:solidFill>
                <a:highlight>
                  <a:srgbClr val="FFFFFF"/>
                </a:highlight>
              </a:rPr>
              <a:t>pod starting, crashing, starting again, and then crashing again.)</a:t>
            </a:r>
            <a:endParaRPr b="0" sz="2200">
              <a:solidFill>
                <a:srgbClr val="000000"/>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8" name="Shape 638"/>
        <p:cNvGrpSpPr/>
        <p:nvPr/>
      </p:nvGrpSpPr>
      <p:grpSpPr>
        <a:xfrm>
          <a:off x="0" y="0"/>
          <a:ext cx="0" cy="0"/>
          <a:chOff x="0" y="0"/>
          <a:chExt cx="0" cy="0"/>
        </a:xfrm>
      </p:grpSpPr>
      <p:sp>
        <p:nvSpPr>
          <p:cNvPr id="639" name="Google Shape;639;p99"/>
          <p:cNvSpPr txBox="1"/>
          <p:nvPr/>
        </p:nvSpPr>
        <p:spPr>
          <a:xfrm>
            <a:off x="0" y="5541013"/>
            <a:ext cx="8763000" cy="99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1" i="0" lang="en-US" sz="1400" u="none" cap="none" strike="noStrike">
                <a:solidFill>
                  <a:schemeClr val="dk1"/>
                </a:solidFill>
                <a:latin typeface="Arial"/>
                <a:ea typeface="Arial"/>
                <a:cs typeface="Arial"/>
                <a:sym typeface="Arial"/>
              </a:rPr>
              <a:t>Note: </a:t>
            </a:r>
            <a:r>
              <a:rPr b="0" i="0" lang="en-US" sz="1400" u="none" cap="none" strike="noStrike">
                <a:solidFill>
                  <a:schemeClr val="dk1"/>
                </a:solidFill>
                <a:latin typeface="Arial"/>
                <a:ea typeface="Arial"/>
                <a:cs typeface="Arial"/>
                <a:sym typeface="Arial"/>
              </a:rPr>
              <a:t>This is just creation of the pod. In order to expose it, a service must be created. In order for it to be respawned, a deployment or replication control must be created.</a:t>
            </a:r>
            <a:endParaRPr b="0" i="0" sz="1400" u="none" cap="none" strike="noStrike">
              <a:solidFill>
                <a:schemeClr val="dk1"/>
              </a:solidFill>
              <a:latin typeface="Arial"/>
              <a:ea typeface="Arial"/>
              <a:cs typeface="Arial"/>
              <a:sym typeface="Arial"/>
            </a:endParaRPr>
          </a:p>
        </p:txBody>
      </p:sp>
      <p:sp>
        <p:nvSpPr>
          <p:cNvPr id="640" name="Google Shape;640;p99"/>
          <p:cNvSpPr/>
          <p:nvPr/>
        </p:nvSpPr>
        <p:spPr>
          <a:xfrm>
            <a:off x="661811" y="620827"/>
            <a:ext cx="4572000" cy="2677800"/>
          </a:xfrm>
          <a:prstGeom prst="rect">
            <a:avLst/>
          </a:prstGeom>
          <a:noFill/>
          <a:ln cap="flat" cmpd="sng" w="9525">
            <a:solidFill>
              <a:srgbClr val="395E8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apiVersion: v1</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kind: Pod</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metadata:</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name: nginx-apparmor</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labels:</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app: nginx</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spec:</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containers:</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 name: nginx</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image: nginx</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ports:</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 containerPort: 80</a:t>
            </a:r>
            <a:endParaRPr b="0" i="0" sz="1400" u="none" cap="none" strike="noStrike">
              <a:solidFill>
                <a:srgbClr val="4D2F2D"/>
              </a:solidFill>
              <a:latin typeface="Courier"/>
              <a:ea typeface="Courier"/>
              <a:cs typeface="Courier"/>
              <a:sym typeface="Courier"/>
            </a:endParaRPr>
          </a:p>
        </p:txBody>
      </p:sp>
      <p:sp>
        <p:nvSpPr>
          <p:cNvPr id="641" name="Google Shape;641;p99"/>
          <p:cNvSpPr txBox="1"/>
          <p:nvPr/>
        </p:nvSpPr>
        <p:spPr>
          <a:xfrm>
            <a:off x="661811" y="313050"/>
            <a:ext cx="8820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pod.yml</a:t>
            </a:r>
            <a:endParaRPr b="1" i="0" sz="1400" u="none" cap="none" strike="noStrike">
              <a:solidFill>
                <a:srgbClr val="000000"/>
              </a:solidFill>
              <a:latin typeface="Arial"/>
              <a:ea typeface="Arial"/>
              <a:cs typeface="Arial"/>
              <a:sym typeface="Arial"/>
            </a:endParaRPr>
          </a:p>
        </p:txBody>
      </p:sp>
      <p:pic>
        <p:nvPicPr>
          <p:cNvPr id="642" name="Google Shape;642;p99"/>
          <p:cNvPicPr preferRelativeResize="0"/>
          <p:nvPr/>
        </p:nvPicPr>
        <p:blipFill rotWithShape="1">
          <a:blip r:embed="rId3">
            <a:alphaModFix/>
          </a:blip>
          <a:srcRect b="0" l="0" r="0" t="0"/>
          <a:stretch/>
        </p:blipFill>
        <p:spPr>
          <a:xfrm>
            <a:off x="661811" y="3613298"/>
            <a:ext cx="6591300" cy="1612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46"/>
          <p:cNvSpPr txBox="1"/>
          <p:nvPr>
            <p:ph type="title"/>
          </p:nvPr>
        </p:nvSpPr>
        <p:spPr>
          <a:xfrm>
            <a:off x="457200" y="1295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70C0"/>
              </a:buClr>
              <a:buSzPts val="1650"/>
              <a:buFont typeface="Calibri"/>
              <a:buNone/>
            </a:pPr>
            <a:r>
              <a:rPr b="1" i="0" lang="en-US" sz="6600" u="none" cap="none" strike="noStrike">
                <a:solidFill>
                  <a:srgbClr val="0070C0"/>
                </a:solidFill>
                <a:latin typeface="Calibri"/>
                <a:ea typeface="Calibri"/>
                <a:cs typeface="Calibri"/>
                <a:sym typeface="Calibri"/>
              </a:rPr>
              <a:t>Introduction to Docker</a:t>
            </a:r>
            <a:endParaRPr/>
          </a:p>
        </p:txBody>
      </p:sp>
      <p:cxnSp>
        <p:nvCxnSpPr>
          <p:cNvPr id="253" name="Google Shape;253;p46"/>
          <p:cNvCxnSpPr/>
          <p:nvPr/>
        </p:nvCxnSpPr>
        <p:spPr>
          <a:xfrm>
            <a:off x="457200" y="2971800"/>
            <a:ext cx="8077200" cy="0"/>
          </a:xfrm>
          <a:prstGeom prst="straightConnector1">
            <a:avLst/>
          </a:prstGeom>
          <a:noFill/>
          <a:ln cap="flat" cmpd="sng" w="38100">
            <a:solidFill>
              <a:srgbClr val="BFBFBF"/>
            </a:solidFill>
            <a:prstDash val="solid"/>
            <a:round/>
            <a:headEnd len="sm" w="sm" type="none"/>
            <a:tailEnd len="sm" w="sm" type="none"/>
          </a:ln>
        </p:spPr>
      </p:cxnSp>
      <p:pic>
        <p:nvPicPr>
          <p:cNvPr id="254" name="Google Shape;254;p46"/>
          <p:cNvPicPr preferRelativeResize="0"/>
          <p:nvPr/>
        </p:nvPicPr>
        <p:blipFill rotWithShape="1">
          <a:blip r:embed="rId3">
            <a:alphaModFix/>
          </a:blip>
          <a:srcRect b="0" l="0" r="0" t="0"/>
          <a:stretch/>
        </p:blipFill>
        <p:spPr>
          <a:xfrm>
            <a:off x="2514600" y="2971800"/>
            <a:ext cx="4114801" cy="28865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Google Shape;647;p100"/>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Deployments</a:t>
            </a:r>
            <a:endParaRPr b="1" i="0" sz="3600" u="none" cap="none" strike="noStrike">
              <a:solidFill>
                <a:srgbClr val="000000"/>
              </a:solidFill>
              <a:latin typeface="Calibri"/>
              <a:ea typeface="Calibri"/>
              <a:cs typeface="Calibri"/>
              <a:sym typeface="Calibri"/>
            </a:endParaRPr>
          </a:p>
        </p:txBody>
      </p:sp>
      <p:sp>
        <p:nvSpPr>
          <p:cNvPr id="648" name="Google Shape;648;p100"/>
          <p:cNvSpPr txBox="1"/>
          <p:nvPr>
            <p:ph idx="1" type="body"/>
          </p:nvPr>
        </p:nvSpPr>
        <p:spPr>
          <a:xfrm>
            <a:off x="628650" y="2041200"/>
            <a:ext cx="4753376" cy="4135763"/>
          </a:xfrm>
          <a:prstGeom prst="rect">
            <a:avLst/>
          </a:prstGeom>
          <a:noFill/>
          <a:ln>
            <a:noFill/>
          </a:ln>
        </p:spPr>
        <p:txBody>
          <a:bodyPr anchorCtr="0" anchor="t" bIns="45700" lIns="91425" spcFirstLastPara="1" rIns="91425" wrap="square" tIns="45700">
            <a:noAutofit/>
          </a:bodyPr>
          <a:lstStyle/>
          <a:p>
            <a:pPr indent="-4826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rPr>
              <a:t>Self Healing: Continuously monitors and replaces instances if necessary </a:t>
            </a:r>
            <a:endParaRPr b="0" i="0" sz="2200" u="none" cap="none" strike="noStrike">
              <a:solidFill>
                <a:schemeClr val="dk1"/>
              </a:solidFill>
            </a:endParaRPr>
          </a:p>
          <a:p>
            <a:pPr indent="-482600" lvl="0" marL="457200" marR="0" rtl="0" algn="l">
              <a:lnSpc>
                <a:spcPct val="90000"/>
              </a:lnSpc>
              <a:spcBef>
                <a:spcPts val="400"/>
              </a:spcBef>
              <a:spcAft>
                <a:spcPts val="0"/>
              </a:spcAft>
              <a:buClr>
                <a:srgbClr val="000000"/>
              </a:buClr>
              <a:buSzPts val="2200"/>
              <a:buFont typeface="Noto Sans Symbols"/>
              <a:buChar char="▪"/>
            </a:pPr>
            <a:r>
              <a:rPr b="0" i="0" lang="en-US" sz="2200" u="none" cap="none" strike="noStrike">
                <a:solidFill>
                  <a:schemeClr val="dk1"/>
                </a:solidFill>
              </a:rPr>
              <a:t>Provides declarative updates for Pods and ReplicaSets</a:t>
            </a:r>
            <a:endParaRPr b="0" i="0" sz="2200" u="none" cap="none" strike="noStrike">
              <a:solidFill>
                <a:schemeClr val="dk1"/>
              </a:solidFill>
            </a:endParaRPr>
          </a:p>
          <a:p>
            <a:pPr indent="-505460" lvl="1" marL="914400" marR="0" rtl="0" algn="l">
              <a:lnSpc>
                <a:spcPct val="90000"/>
              </a:lnSpc>
              <a:spcBef>
                <a:spcPts val="320"/>
              </a:spcBef>
              <a:spcAft>
                <a:spcPts val="0"/>
              </a:spcAft>
              <a:buClr>
                <a:srgbClr val="000000"/>
              </a:buClr>
              <a:buSzPts val="2200"/>
              <a:buFont typeface="Noto Sans Symbols"/>
              <a:buChar char="▪"/>
            </a:pPr>
            <a:r>
              <a:rPr b="0" i="0" lang="en-US" sz="2200" u="none" cap="none" strike="noStrike">
                <a:solidFill>
                  <a:schemeClr val="dk1"/>
                </a:solidFill>
              </a:rPr>
              <a:t>Updates actual state to desired state at a controlled rate</a:t>
            </a:r>
            <a:endParaRPr b="0" i="0" sz="2200" u="none" cap="none" strike="noStrike">
              <a:solidFill>
                <a:schemeClr val="dk1"/>
              </a:solidFill>
            </a:endParaRPr>
          </a:p>
          <a:p>
            <a:pPr indent="-505460" lvl="1" marL="914400" marR="0" rtl="0" algn="l">
              <a:lnSpc>
                <a:spcPct val="90000"/>
              </a:lnSpc>
              <a:spcBef>
                <a:spcPts val="320"/>
              </a:spcBef>
              <a:spcAft>
                <a:spcPts val="0"/>
              </a:spcAft>
              <a:buClr>
                <a:srgbClr val="000000"/>
              </a:buClr>
              <a:buSzPts val="2200"/>
              <a:buFont typeface="Noto Sans Symbols"/>
              <a:buChar char="▪"/>
            </a:pPr>
            <a:r>
              <a:rPr b="0" i="0" lang="en-US" sz="2200" u="none" cap="none" strike="noStrike">
                <a:solidFill>
                  <a:schemeClr val="dk1"/>
                </a:solidFill>
              </a:rPr>
              <a:t>For example: Current state, 3 instances of Tomcat. Desired state, 5 instances of Tomcat. -&gt; Create 2 more instances of Tomcat</a:t>
            </a:r>
            <a:endParaRPr b="0" i="0" sz="1600" u="none" cap="none" strike="noStrike">
              <a:solidFill>
                <a:schemeClr val="dk1"/>
              </a:solidFill>
            </a:endParaRPr>
          </a:p>
        </p:txBody>
      </p:sp>
      <p:pic>
        <p:nvPicPr>
          <p:cNvPr id="649" name="Google Shape;649;p100"/>
          <p:cNvPicPr preferRelativeResize="0"/>
          <p:nvPr/>
        </p:nvPicPr>
        <p:blipFill rotWithShape="1">
          <a:blip r:embed="rId3">
            <a:alphaModFix/>
          </a:blip>
          <a:srcRect b="0" l="0" r="0" t="0"/>
          <a:stretch/>
        </p:blipFill>
        <p:spPr>
          <a:xfrm>
            <a:off x="5382026" y="2193600"/>
            <a:ext cx="3714482" cy="2683200"/>
          </a:xfrm>
          <a:prstGeom prst="rect">
            <a:avLst/>
          </a:prstGeom>
          <a:noFill/>
          <a:ln>
            <a:noFill/>
          </a:ln>
        </p:spPr>
      </p:pic>
      <p:sp>
        <p:nvSpPr>
          <p:cNvPr id="650" name="Google Shape;650;p100"/>
          <p:cNvSpPr txBox="1"/>
          <p:nvPr/>
        </p:nvSpPr>
        <p:spPr>
          <a:xfrm>
            <a:off x="628650" y="1295400"/>
            <a:ext cx="7753350" cy="381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i="0" lang="en-US" sz="2200" u="none" cap="none" strike="noStrike">
                <a:solidFill>
                  <a:schemeClr val="dk1"/>
                </a:solidFill>
                <a:latin typeface="Calibri"/>
                <a:ea typeface="Calibri"/>
                <a:cs typeface="Calibri"/>
                <a:sym typeface="Calibri"/>
              </a:rPr>
              <a:t>Allows you to deploy a (self-healing) instance of an application.</a:t>
            </a:r>
            <a:endParaRPr b="0" i="0" sz="2200" u="none" cap="none" strike="noStrike">
              <a:solidFill>
                <a:srgbClr val="000000"/>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sp>
        <p:nvSpPr>
          <p:cNvPr id="655" name="Google Shape;655;p101"/>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Deployment</a:t>
            </a:r>
            <a:endParaRPr b="1" i="0" sz="3600" u="none" cap="none" strike="noStrike">
              <a:solidFill>
                <a:schemeClr val="dk1"/>
              </a:solidFill>
              <a:latin typeface="Calibri"/>
              <a:ea typeface="Calibri"/>
              <a:cs typeface="Calibri"/>
              <a:sym typeface="Calibri"/>
            </a:endParaRPr>
          </a:p>
        </p:txBody>
      </p:sp>
      <p:cxnSp>
        <p:nvCxnSpPr>
          <p:cNvPr id="656" name="Google Shape;656;p101"/>
          <p:cNvCxnSpPr/>
          <p:nvPr/>
        </p:nvCxnSpPr>
        <p:spPr>
          <a:xfrm>
            <a:off x="304800" y="1371600"/>
            <a:ext cx="8610600" cy="0"/>
          </a:xfrm>
          <a:prstGeom prst="straightConnector1">
            <a:avLst/>
          </a:prstGeom>
          <a:noFill/>
          <a:ln cap="flat" cmpd="sng" w="28575">
            <a:solidFill>
              <a:srgbClr val="A5A5A5"/>
            </a:solidFill>
            <a:prstDash val="solid"/>
            <a:round/>
            <a:headEnd len="sm" w="sm" type="none"/>
            <a:tailEnd len="sm" w="sm" type="none"/>
          </a:ln>
        </p:spPr>
      </p:cxnSp>
      <p:sp>
        <p:nvSpPr>
          <p:cNvPr id="657" name="Google Shape;657;p101"/>
          <p:cNvSpPr txBox="1"/>
          <p:nvPr/>
        </p:nvSpPr>
        <p:spPr>
          <a:xfrm>
            <a:off x="613530" y="1566919"/>
            <a:ext cx="7753500" cy="60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3"/>
              </a:buClr>
              <a:buSzPts val="1530"/>
              <a:buFont typeface="Noto Sans Symbols"/>
              <a:buNone/>
            </a:pPr>
            <a:r>
              <a:rPr b="1" i="0" lang="en-US" sz="1700" u="none" cap="none" strike="noStrike">
                <a:solidFill>
                  <a:schemeClr val="dk1"/>
                </a:solidFill>
                <a:latin typeface="Arial"/>
                <a:ea typeface="Arial"/>
                <a:cs typeface="Arial"/>
                <a:sym typeface="Arial"/>
              </a:rPr>
              <a:t>Abstraction that use Replication controller (Controller manager of kubernetes master) to manage replica-sets of pods</a:t>
            </a:r>
            <a:endParaRPr b="1" i="0" sz="1700" u="none" cap="none" strike="noStrike">
              <a:solidFill>
                <a:schemeClr val="dk1"/>
              </a:solidFill>
              <a:latin typeface="Arial"/>
              <a:ea typeface="Arial"/>
              <a:cs typeface="Arial"/>
              <a:sym typeface="Arial"/>
            </a:endParaRPr>
          </a:p>
        </p:txBody>
      </p:sp>
      <p:sp>
        <p:nvSpPr>
          <p:cNvPr id="658" name="Google Shape;658;p101"/>
          <p:cNvSpPr txBox="1"/>
          <p:nvPr/>
        </p:nvSpPr>
        <p:spPr>
          <a:xfrm>
            <a:off x="457199" y="2403796"/>
            <a:ext cx="7722900" cy="30237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If object {pod} is used, and it dies, it will not start again</a:t>
            </a:r>
            <a:endParaRPr b="0" i="0" sz="2000" u="none" cap="none" strike="noStrike">
              <a:solidFill>
                <a:schemeClr val="dk1"/>
              </a:solidFill>
              <a:latin typeface="Calibri"/>
              <a:ea typeface="Calibri"/>
              <a:cs typeface="Calibri"/>
              <a:sym typeface="Calibri"/>
            </a:endParaRPr>
          </a:p>
          <a:p>
            <a:pPr indent="-139700" lvl="0" marL="342900" marR="0" rtl="0" algn="l">
              <a:lnSpc>
                <a:spcPct val="100000"/>
              </a:lnSpc>
              <a:spcBef>
                <a:spcPts val="6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If object {deployment} is used to start pods, if the pod dies, deployment use replica-set to start the pods again to make sure desired number of pods are always alive</a:t>
            </a:r>
            <a:endParaRPr/>
          </a:p>
          <a:p>
            <a:pPr indent="-139700" lvl="0" marL="342900" marR="0" rtl="0" algn="l">
              <a:lnSpc>
                <a:spcPct val="100000"/>
              </a:lnSpc>
              <a:spcBef>
                <a:spcPts val="6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 Try deleting a pod (deployed using deployment) and check if it comes back?</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2" name="Shape 662"/>
        <p:cNvGrpSpPr/>
        <p:nvPr/>
      </p:nvGrpSpPr>
      <p:grpSpPr>
        <a:xfrm>
          <a:off x="0" y="0"/>
          <a:ext cx="0" cy="0"/>
          <a:chOff x="0" y="0"/>
          <a:chExt cx="0" cy="0"/>
        </a:xfrm>
      </p:grpSpPr>
      <p:sp>
        <p:nvSpPr>
          <p:cNvPr id="663" name="Google Shape;663;p102"/>
          <p:cNvSpPr/>
          <p:nvPr/>
        </p:nvSpPr>
        <p:spPr>
          <a:xfrm>
            <a:off x="231422" y="567521"/>
            <a:ext cx="4572000" cy="4616700"/>
          </a:xfrm>
          <a:prstGeom prst="rect">
            <a:avLst/>
          </a:prstGeom>
          <a:noFill/>
          <a:ln cap="flat" cmpd="sng" w="9525">
            <a:solidFill>
              <a:srgbClr val="395E8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apiVersion: apps/v1</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kind: Deployment</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metadata:</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name: nginx-deployment</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labels:</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app: nginx</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spec:</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replicas: 3</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selector:</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matchLabels:</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app: nginx</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template:</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metadata:</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labels:</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app: nginx</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spec:</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containers:</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 name: nginx</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image: nginx:1.7.9</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ports:</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 containerPort: 80</a:t>
            </a:r>
            <a:endParaRPr b="0" i="0" sz="1400" u="none" cap="none" strike="noStrike">
              <a:solidFill>
                <a:srgbClr val="4D2F2D"/>
              </a:solidFill>
              <a:latin typeface="Courier"/>
              <a:ea typeface="Courier"/>
              <a:cs typeface="Courier"/>
              <a:sym typeface="Courier"/>
            </a:endParaRPr>
          </a:p>
        </p:txBody>
      </p:sp>
      <p:sp>
        <p:nvSpPr>
          <p:cNvPr id="664" name="Google Shape;664;p102"/>
          <p:cNvSpPr txBox="1"/>
          <p:nvPr/>
        </p:nvSpPr>
        <p:spPr>
          <a:xfrm>
            <a:off x="231422" y="131409"/>
            <a:ext cx="8610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dep.yml</a:t>
            </a:r>
            <a:endParaRPr b="1" i="0" sz="1400" u="none" cap="none" strike="noStrike">
              <a:solidFill>
                <a:srgbClr val="000000"/>
              </a:solidFill>
              <a:latin typeface="Arial"/>
              <a:ea typeface="Arial"/>
              <a:cs typeface="Arial"/>
              <a:sym typeface="Arial"/>
            </a:endParaRPr>
          </a:p>
        </p:txBody>
      </p:sp>
      <p:pic>
        <p:nvPicPr>
          <p:cNvPr id="665" name="Google Shape;665;p102"/>
          <p:cNvPicPr preferRelativeResize="0"/>
          <p:nvPr/>
        </p:nvPicPr>
        <p:blipFill rotWithShape="1">
          <a:blip r:embed="rId3">
            <a:alphaModFix/>
          </a:blip>
          <a:srcRect b="0" l="0" r="0" t="0"/>
          <a:stretch/>
        </p:blipFill>
        <p:spPr>
          <a:xfrm>
            <a:off x="3014131" y="1747037"/>
            <a:ext cx="6028266" cy="1703798"/>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9" name="Shape 669"/>
        <p:cNvGrpSpPr/>
        <p:nvPr/>
      </p:nvGrpSpPr>
      <p:grpSpPr>
        <a:xfrm>
          <a:off x="0" y="0"/>
          <a:ext cx="0" cy="0"/>
          <a:chOff x="0" y="0"/>
          <a:chExt cx="0" cy="0"/>
        </a:xfrm>
      </p:grpSpPr>
      <p:sp>
        <p:nvSpPr>
          <p:cNvPr id="670" name="Google Shape;670;p103"/>
          <p:cNvSpPr txBox="1"/>
          <p:nvPr>
            <p:ph type="title"/>
          </p:nvPr>
        </p:nvSpPr>
        <p:spPr>
          <a:xfrm>
            <a:off x="628650" y="-158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i="0" lang="en-US" sz="3600" u="none" cap="none" strike="noStrike">
                <a:solidFill>
                  <a:srgbClr val="000000"/>
                </a:solidFill>
              </a:rPr>
              <a:t>$ kubectl create </a:t>
            </a:r>
            <a:r>
              <a:rPr lang="en-US">
                <a:solidFill>
                  <a:srgbClr val="000000"/>
                </a:solidFill>
              </a:rPr>
              <a:t>/ apply</a:t>
            </a:r>
            <a:endParaRPr i="0" sz="3600" u="none" cap="none" strike="noStrike">
              <a:solidFill>
                <a:srgbClr val="000000"/>
              </a:solidFill>
            </a:endParaRPr>
          </a:p>
        </p:txBody>
      </p:sp>
      <p:sp>
        <p:nvSpPr>
          <p:cNvPr id="671" name="Google Shape;671;p103"/>
          <p:cNvSpPr txBox="1"/>
          <p:nvPr/>
        </p:nvSpPr>
        <p:spPr>
          <a:xfrm>
            <a:off x="457200" y="1032198"/>
            <a:ext cx="7722900" cy="17088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kubectl create -f &lt;yaml_file&gt;</a:t>
            </a:r>
            <a:endParaRPr sz="2000">
              <a:solidFill>
                <a:schemeClr val="dk1"/>
              </a:solidFill>
              <a:latin typeface="Calibri"/>
              <a:ea typeface="Calibri"/>
              <a:cs typeface="Calibri"/>
              <a:sym typeface="Calibri"/>
            </a:endParaRPr>
          </a:p>
          <a:p>
            <a:pPr indent="-139700" lvl="0" marL="342900" rtl="0" algn="l">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kubectl create -f &lt;yaml_file_1&gt; -f &lt;yaml_file_2&gt;</a:t>
            </a:r>
            <a:endParaRPr sz="2000">
              <a:solidFill>
                <a:schemeClr val="dk1"/>
              </a:solidFill>
              <a:latin typeface="Calibri"/>
              <a:ea typeface="Calibri"/>
              <a:cs typeface="Calibri"/>
              <a:sym typeface="Calibri"/>
            </a:endParaRPr>
          </a:p>
          <a:p>
            <a:pPr indent="-139700" lvl="0" marL="342900" rtl="0" algn="l">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kubectl create -f &lt;json_file&gt;</a:t>
            </a:r>
            <a:endParaRPr sz="2000">
              <a:solidFill>
                <a:schemeClr val="dk1"/>
              </a:solidFill>
              <a:latin typeface="Calibri"/>
              <a:ea typeface="Calibri"/>
              <a:cs typeface="Calibri"/>
              <a:sym typeface="Calibri"/>
            </a:endParaRPr>
          </a:p>
          <a:p>
            <a:pPr indent="-139700" lvl="0" marL="342900" rtl="0" algn="l">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kubectl create -f &lt;url_name&gt;</a:t>
            </a:r>
            <a:endParaRPr sz="2000">
              <a:solidFill>
                <a:schemeClr val="dk1"/>
              </a:solidFill>
              <a:latin typeface="Calibri"/>
              <a:ea typeface="Calibri"/>
              <a:cs typeface="Calibri"/>
              <a:sym typeface="Calibri"/>
            </a:endParaRPr>
          </a:p>
          <a:p>
            <a:pPr indent="-139700" lvl="0" marL="342900" rtl="0" algn="l">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kubectl create -f &lt;directory_name&gt;</a:t>
            </a:r>
            <a:endParaRPr/>
          </a:p>
        </p:txBody>
      </p:sp>
      <p:sp>
        <p:nvSpPr>
          <p:cNvPr id="672" name="Google Shape;672;p103"/>
          <p:cNvSpPr txBox="1"/>
          <p:nvPr/>
        </p:nvSpPr>
        <p:spPr>
          <a:xfrm>
            <a:off x="457200" y="2784798"/>
            <a:ext cx="7722900" cy="17088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kubectl create -f &lt;yaml_file&gt; (ok when multiple teams are not working on the same config files)</a:t>
            </a:r>
            <a:endParaRPr sz="2000">
              <a:solidFill>
                <a:schemeClr val="dk1"/>
              </a:solidFill>
              <a:latin typeface="Calibri"/>
              <a:ea typeface="Calibri"/>
              <a:cs typeface="Calibri"/>
              <a:sym typeface="Calibri"/>
            </a:endParaRPr>
          </a:p>
          <a:p>
            <a:pPr indent="-139700" lvl="0" marL="342900" rtl="0" algn="l">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kubectl apply -f &lt;json_file&gt; (practically used in teams where multiple teams / members want to maintain versions)</a:t>
            </a:r>
            <a:endParaRPr/>
          </a:p>
        </p:txBody>
      </p:sp>
      <p:sp>
        <p:nvSpPr>
          <p:cNvPr id="673" name="Google Shape;673;p103"/>
          <p:cNvSpPr txBox="1"/>
          <p:nvPr/>
        </p:nvSpPr>
        <p:spPr>
          <a:xfrm>
            <a:off x="533400" y="4384998"/>
            <a:ext cx="7722900" cy="1708800"/>
          </a:xfrm>
          <a:prstGeom prst="rect">
            <a:avLst/>
          </a:prstGeom>
          <a:noFill/>
          <a:ln>
            <a:noFill/>
          </a:ln>
        </p:spPr>
        <p:txBody>
          <a:bodyPr anchorCtr="0" anchor="t" bIns="91425" lIns="91425" spcFirstLastPara="1" rIns="91425" wrap="square" tIns="91425">
            <a:noAutofit/>
          </a:bodyPr>
          <a:lstStyle/>
          <a:p>
            <a:pPr indent="-139700" lvl="0" marL="342900" rtl="0" algn="l">
              <a:spcBef>
                <a:spcPts val="0"/>
              </a:spcBef>
              <a:spcAft>
                <a:spcPts val="0"/>
              </a:spcAft>
              <a:buClr>
                <a:srgbClr val="FF0000"/>
              </a:buClr>
              <a:buSzPts val="2000"/>
              <a:buFont typeface="Calibri"/>
              <a:buChar char="•"/>
            </a:pPr>
            <a:r>
              <a:rPr lang="en-US" sz="2000">
                <a:solidFill>
                  <a:srgbClr val="FF0000"/>
                </a:solidFill>
                <a:latin typeface="Calibri"/>
                <a:ea typeface="Calibri"/>
                <a:cs typeface="Calibri"/>
                <a:sym typeface="Calibri"/>
              </a:rPr>
              <a:t> $ kubectl create -f blue.yaml</a:t>
            </a:r>
            <a:endParaRPr sz="2000">
              <a:solidFill>
                <a:srgbClr val="FF0000"/>
              </a:solidFill>
              <a:latin typeface="Calibri"/>
              <a:ea typeface="Calibri"/>
              <a:cs typeface="Calibri"/>
              <a:sym typeface="Calibri"/>
            </a:endParaRPr>
          </a:p>
          <a:p>
            <a:pPr indent="-139700" lvl="0" marL="342900" rtl="0" algn="l">
              <a:spcBef>
                <a:spcPts val="0"/>
              </a:spcBef>
              <a:spcAft>
                <a:spcPts val="0"/>
              </a:spcAft>
              <a:buClr>
                <a:srgbClr val="FF0000"/>
              </a:buClr>
              <a:buSzPts val="2000"/>
              <a:buFont typeface="Calibri"/>
              <a:buChar char="•"/>
            </a:pPr>
            <a:r>
              <a:rPr lang="en-US" sz="2000">
                <a:solidFill>
                  <a:srgbClr val="FF0000"/>
                </a:solidFill>
                <a:latin typeface="Calibri"/>
                <a:ea typeface="Calibri"/>
                <a:cs typeface="Calibri"/>
                <a:sym typeface="Calibri"/>
              </a:rPr>
              <a:t> $ kubectl create -f green.yaml -f red.yaml</a:t>
            </a:r>
            <a:endParaRPr sz="2000">
              <a:solidFill>
                <a:srgbClr val="FF0000"/>
              </a:solidFill>
              <a:latin typeface="Calibri"/>
              <a:ea typeface="Calibri"/>
              <a:cs typeface="Calibri"/>
              <a:sym typeface="Calibri"/>
            </a:endParaRPr>
          </a:p>
          <a:p>
            <a:pPr indent="-139700" lvl="0" marL="342900" rtl="0" algn="l">
              <a:spcBef>
                <a:spcPts val="0"/>
              </a:spcBef>
              <a:spcAft>
                <a:spcPts val="0"/>
              </a:spcAft>
              <a:buClr>
                <a:srgbClr val="FF0000"/>
              </a:buClr>
              <a:buSzPts val="2000"/>
              <a:buFont typeface="Calibri"/>
              <a:buChar char="•"/>
            </a:pPr>
            <a:r>
              <a:rPr lang="en-US" sz="2000">
                <a:solidFill>
                  <a:srgbClr val="FF0000"/>
                </a:solidFill>
                <a:latin typeface="Calibri"/>
                <a:ea typeface="Calibri"/>
                <a:cs typeface="Calibri"/>
                <a:sym typeface="Calibri"/>
              </a:rPr>
              <a:t> $ kubectl create -f pink.yaml , $ kubectl edit -f pink.yaml</a:t>
            </a:r>
            <a:endParaRPr sz="2000">
              <a:solidFill>
                <a:srgbClr val="FF0000"/>
              </a:solidFill>
              <a:latin typeface="Calibri"/>
              <a:ea typeface="Calibri"/>
              <a:cs typeface="Calibri"/>
              <a:sym typeface="Calibri"/>
            </a:endParaRPr>
          </a:p>
          <a:p>
            <a:pPr indent="-139700" lvl="0" marL="342900" rtl="0" algn="l">
              <a:spcBef>
                <a:spcPts val="0"/>
              </a:spcBef>
              <a:spcAft>
                <a:spcPts val="0"/>
              </a:spcAft>
              <a:buClr>
                <a:srgbClr val="FF0000"/>
              </a:buClr>
              <a:buSzPts val="2000"/>
              <a:buFont typeface="Calibri"/>
              <a:buChar char="•"/>
            </a:pPr>
            <a:r>
              <a:rPr lang="en-US" sz="2000">
                <a:solidFill>
                  <a:srgbClr val="FF0000"/>
                </a:solidFill>
                <a:latin typeface="Calibri"/>
                <a:ea typeface="Calibri"/>
                <a:cs typeface="Calibri"/>
                <a:sym typeface="Calibri"/>
              </a:rPr>
              <a:t> $ kubectl create -f colors/</a:t>
            </a:r>
            <a:endParaRPr sz="2000">
              <a:solidFill>
                <a:srgbClr val="FF0000"/>
              </a:solidFill>
              <a:latin typeface="Calibri"/>
              <a:ea typeface="Calibri"/>
              <a:cs typeface="Calibri"/>
              <a:sym typeface="Calibri"/>
            </a:endParaRPr>
          </a:p>
        </p:txBody>
      </p:sp>
      <p:sp>
        <p:nvSpPr>
          <p:cNvPr id="674" name="Google Shape;674;p103"/>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8" name="Shape 678"/>
        <p:cNvGrpSpPr/>
        <p:nvPr/>
      </p:nvGrpSpPr>
      <p:grpSpPr>
        <a:xfrm>
          <a:off x="0" y="0"/>
          <a:ext cx="0" cy="0"/>
          <a:chOff x="0" y="0"/>
          <a:chExt cx="0" cy="0"/>
        </a:xfrm>
      </p:grpSpPr>
      <p:sp>
        <p:nvSpPr>
          <p:cNvPr id="679" name="Google Shape;679;p104"/>
          <p:cNvSpPr txBox="1"/>
          <p:nvPr>
            <p:ph type="title"/>
          </p:nvPr>
        </p:nvSpPr>
        <p:spPr>
          <a:xfrm>
            <a:off x="628650" y="60329"/>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a:t>
            </a:r>
            <a:r>
              <a:rPr lang="en-US">
                <a:solidFill>
                  <a:srgbClr val="000000"/>
                </a:solidFill>
              </a:rPr>
              <a:t>RS, RC and Deployment</a:t>
            </a:r>
            <a:endParaRPr b="1" i="0" sz="3600" u="none" cap="none" strike="noStrike">
              <a:solidFill>
                <a:srgbClr val="000000"/>
              </a:solidFill>
              <a:latin typeface="Calibri"/>
              <a:ea typeface="Calibri"/>
              <a:cs typeface="Calibri"/>
              <a:sym typeface="Calibri"/>
            </a:endParaRPr>
          </a:p>
        </p:txBody>
      </p:sp>
      <p:sp>
        <p:nvSpPr>
          <p:cNvPr id="680" name="Google Shape;680;p104"/>
          <p:cNvSpPr txBox="1"/>
          <p:nvPr>
            <p:ph idx="1" type="body"/>
          </p:nvPr>
        </p:nvSpPr>
        <p:spPr>
          <a:xfrm>
            <a:off x="628650" y="1066800"/>
            <a:ext cx="8104800" cy="4531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640"/>
              </a:spcBef>
              <a:spcAft>
                <a:spcPts val="0"/>
              </a:spcAft>
              <a:buClr>
                <a:schemeClr val="accent3"/>
              </a:buClr>
              <a:buSzPts val="1620"/>
              <a:buFont typeface="Noto Sans Symbols"/>
              <a:buNone/>
            </a:pPr>
            <a:r>
              <a:rPr b="0" i="0" lang="en-US" sz="2200" u="none" cap="none" strike="noStrike">
                <a:solidFill>
                  <a:schemeClr val="dk1"/>
                </a:solidFill>
              </a:rPr>
              <a:t>A </a:t>
            </a:r>
            <a:r>
              <a:rPr lang="en-US" sz="2200"/>
              <a:t>Replica Set</a:t>
            </a:r>
            <a:r>
              <a:rPr b="0" i="0" lang="en-US" sz="2200" u="none" cap="none" strike="noStrike">
                <a:solidFill>
                  <a:schemeClr val="dk1"/>
                </a:solidFill>
              </a:rPr>
              <a:t> </a:t>
            </a:r>
            <a:r>
              <a:rPr b="0" lang="en-US" sz="2200">
                <a:solidFill>
                  <a:srgbClr val="373A3C"/>
                </a:solidFill>
                <a:highlight>
                  <a:srgbClr val="FFFFFF"/>
                </a:highlight>
              </a:rPr>
              <a:t>Replica Sets are declared in essentially the same way as Replication Controllers, except that they have more options for the selector.</a:t>
            </a:r>
            <a:endParaRPr b="0" i="0" sz="2200" u="none" cap="none" strike="noStrike">
              <a:solidFill>
                <a:schemeClr val="dk1"/>
              </a:solidFill>
              <a:highlight>
                <a:srgbClr val="FFFFFF"/>
              </a:highlight>
            </a:endParaRPr>
          </a:p>
          <a:p>
            <a:pPr indent="0" lvl="0" marL="0" marR="0" rtl="0" algn="l">
              <a:lnSpc>
                <a:spcPct val="90000"/>
              </a:lnSpc>
              <a:spcBef>
                <a:spcPts val="640"/>
              </a:spcBef>
              <a:spcAft>
                <a:spcPts val="0"/>
              </a:spcAft>
              <a:buClr>
                <a:schemeClr val="accent3"/>
              </a:buClr>
              <a:buSzPts val="1620"/>
              <a:buFont typeface="Noto Sans Symbols"/>
              <a:buNone/>
            </a:pPr>
            <a:r>
              <a:rPr lang="en-US" sz="2200">
                <a:highlight>
                  <a:srgbClr val="FFFFFF"/>
                </a:highlight>
              </a:rPr>
              <a:t>Replication Controllers - </a:t>
            </a:r>
            <a:r>
              <a:rPr b="0" lang="en-US" sz="2200">
                <a:solidFill>
                  <a:srgbClr val="373A3C"/>
                </a:solidFill>
                <a:highlight>
                  <a:srgbClr val="FFFFFF"/>
                </a:highlight>
              </a:rPr>
              <a:t>A Replication Controller is a structure that enables you to easily create multiple pods, then make sure that that number of pods always exists. If a pod does crash, the Replication Controller replaces it. The major difference is that the </a:t>
            </a:r>
            <a:r>
              <a:rPr b="0" lang="en-US" sz="2200">
                <a:solidFill>
                  <a:srgbClr val="BD4147"/>
                </a:solidFill>
                <a:highlight>
                  <a:srgbClr val="F7F7F9"/>
                </a:highlight>
              </a:rPr>
              <a:t>rolling-update</a:t>
            </a:r>
            <a:r>
              <a:rPr b="0" lang="en-US" sz="2200">
                <a:solidFill>
                  <a:srgbClr val="373A3C"/>
                </a:solidFill>
                <a:highlight>
                  <a:srgbClr val="FFFFFF"/>
                </a:highlight>
              </a:rPr>
              <a:t> command works with Replication Controllers, but won’t work with a Replica Set.  This is because Replica Sets are meant to be used as the backend for Deployments</a:t>
            </a:r>
            <a:endParaRPr sz="2200">
              <a:highlight>
                <a:srgbClr val="FFFFFF"/>
              </a:highlight>
            </a:endParaRPr>
          </a:p>
          <a:p>
            <a:pPr indent="0" lvl="0" marL="0" marR="0" rtl="0" algn="l">
              <a:lnSpc>
                <a:spcPct val="90000"/>
              </a:lnSpc>
              <a:spcBef>
                <a:spcPts val="640"/>
              </a:spcBef>
              <a:spcAft>
                <a:spcPts val="0"/>
              </a:spcAft>
              <a:buClr>
                <a:schemeClr val="accent3"/>
              </a:buClr>
              <a:buSzPts val="1620"/>
              <a:buFont typeface="Noto Sans Symbols"/>
              <a:buNone/>
            </a:pPr>
            <a:r>
              <a:rPr lang="en-US" sz="2200">
                <a:highlight>
                  <a:srgbClr val="FFFFFF"/>
                </a:highlight>
              </a:rPr>
              <a:t>Deployments -</a:t>
            </a:r>
            <a:r>
              <a:rPr b="0" lang="en-US" sz="2200">
                <a:highlight>
                  <a:srgbClr val="FFFFFF"/>
                </a:highlight>
              </a:rPr>
              <a:t> We have seen this before, uses replication sets , and also provide rolling updates.</a:t>
            </a:r>
            <a:endParaRPr b="0" sz="2200">
              <a:highlight>
                <a:srgbClr val="FFFFFF"/>
              </a:highlight>
            </a:endParaRPr>
          </a:p>
        </p:txBody>
      </p:sp>
      <p:sp>
        <p:nvSpPr>
          <p:cNvPr id="681" name="Google Shape;681;p104"/>
          <p:cNvSpPr txBox="1"/>
          <p:nvPr/>
        </p:nvSpPr>
        <p:spPr>
          <a:xfrm>
            <a:off x="718550" y="5697575"/>
            <a:ext cx="8014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https://www.mirantis.com/blog/kubernetes-replication-controller-replica-set-and-deployments-understanding-replication-options/</a:t>
            </a:r>
            <a:endParaRPr sz="9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5" name="Shape 685"/>
        <p:cNvGrpSpPr/>
        <p:nvPr/>
      </p:nvGrpSpPr>
      <p:grpSpPr>
        <a:xfrm>
          <a:off x="0" y="0"/>
          <a:ext cx="0" cy="0"/>
          <a:chOff x="0" y="0"/>
          <a:chExt cx="0" cy="0"/>
        </a:xfrm>
      </p:grpSpPr>
      <p:sp>
        <p:nvSpPr>
          <p:cNvPr id="686" name="Google Shape;686;p105"/>
          <p:cNvSpPr txBox="1"/>
          <p:nvPr>
            <p:ph type="title"/>
          </p:nvPr>
        </p:nvSpPr>
        <p:spPr>
          <a:xfrm>
            <a:off x="628650" y="365129"/>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Exercise - 1</a:t>
            </a:r>
            <a:endParaRPr b="1" i="0" sz="3600" u="none" cap="none" strike="noStrike">
              <a:solidFill>
                <a:srgbClr val="000000"/>
              </a:solidFill>
              <a:latin typeface="Calibri"/>
              <a:ea typeface="Calibri"/>
              <a:cs typeface="Calibri"/>
              <a:sym typeface="Calibri"/>
            </a:endParaRPr>
          </a:p>
        </p:txBody>
      </p:sp>
      <p:sp>
        <p:nvSpPr>
          <p:cNvPr id="687" name="Google Shape;687;p105"/>
          <p:cNvSpPr txBox="1"/>
          <p:nvPr>
            <p:ph idx="1" type="body"/>
          </p:nvPr>
        </p:nvSpPr>
        <p:spPr>
          <a:xfrm>
            <a:off x="628650" y="1524000"/>
            <a:ext cx="7886700" cy="46530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90000"/>
              </a:lnSpc>
              <a:spcBef>
                <a:spcPts val="640"/>
              </a:spcBef>
              <a:spcAft>
                <a:spcPts val="0"/>
              </a:spcAft>
              <a:buClr>
                <a:srgbClr val="000000"/>
              </a:buClr>
              <a:buSzPts val="2200"/>
              <a:buChar char="-"/>
            </a:pPr>
            <a:r>
              <a:rPr b="0" lang="en-US" sz="2200"/>
              <a:t>Exercise to create Replication Controllers, Replica Sets and Deployments and describe their functions.</a:t>
            </a:r>
            <a:endParaRPr b="0" sz="2200"/>
          </a:p>
          <a:p>
            <a:pPr indent="-368300" lvl="0" marL="457200" marR="0" rtl="0" algn="l">
              <a:lnSpc>
                <a:spcPct val="90000"/>
              </a:lnSpc>
              <a:spcBef>
                <a:spcPts val="0"/>
              </a:spcBef>
              <a:spcAft>
                <a:spcPts val="0"/>
              </a:spcAft>
              <a:buClr>
                <a:srgbClr val="000000"/>
              </a:buClr>
              <a:buSzPts val="2200"/>
              <a:buChar char="-"/>
            </a:pPr>
            <a:r>
              <a:rPr b="0" lang="en-US" sz="2200"/>
              <a:t>Check the results and describe the objects</a:t>
            </a:r>
            <a:endParaRPr b="0" sz="2200"/>
          </a:p>
          <a:p>
            <a:pPr indent="0" lvl="0" marL="0" marR="0" rtl="0" algn="l">
              <a:lnSpc>
                <a:spcPct val="90000"/>
              </a:lnSpc>
              <a:spcBef>
                <a:spcPts val="640"/>
              </a:spcBef>
              <a:spcAft>
                <a:spcPts val="0"/>
              </a:spcAft>
              <a:buNone/>
            </a:pPr>
            <a:r>
              <a:t/>
            </a:r>
            <a:endParaRPr b="0" sz="2200"/>
          </a:p>
          <a:p>
            <a:pPr indent="-368300" lvl="0" marL="457200" marR="0" rtl="0" algn="l">
              <a:lnSpc>
                <a:spcPct val="90000"/>
              </a:lnSpc>
              <a:spcBef>
                <a:spcPts val="640"/>
              </a:spcBef>
              <a:spcAft>
                <a:spcPts val="0"/>
              </a:spcAft>
              <a:buClr>
                <a:srgbClr val="000000"/>
              </a:buClr>
              <a:buSzPts val="2200"/>
              <a:buChar char="-"/>
            </a:pPr>
            <a:r>
              <a:rPr b="0" lang="en-US" sz="2200" u="sng">
                <a:solidFill>
                  <a:srgbClr val="FF9900"/>
                </a:solidFill>
                <a:hlinkClick r:id="rId3"/>
              </a:rPr>
              <a:t>https://github.com/abhikbanerjee/Kubernetes_Exercise_Files/blob/master/AWS_rc_rs_deploy.md</a:t>
            </a:r>
            <a:r>
              <a:rPr b="0" lang="en-US" sz="2200">
                <a:solidFill>
                  <a:srgbClr val="000000"/>
                </a:solidFill>
              </a:rPr>
              <a:t> </a:t>
            </a:r>
            <a:endParaRPr b="0" sz="2200">
              <a:solidFill>
                <a:srgbClr val="000000"/>
              </a:solidFill>
            </a:endParaRPr>
          </a:p>
        </p:txBody>
      </p:sp>
      <p:sp>
        <p:nvSpPr>
          <p:cNvPr id="688" name="Google Shape;688;p105"/>
          <p:cNvSpPr txBox="1"/>
          <p:nvPr/>
        </p:nvSpPr>
        <p:spPr>
          <a:xfrm>
            <a:off x="718550" y="5697575"/>
            <a:ext cx="8014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https://www.mirantis.com/blog/kubernetes-replication-controller-replica-set-and-deployments-understanding-replication-options/</a:t>
            </a:r>
            <a:endParaRPr sz="9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2" name="Shape 692"/>
        <p:cNvGrpSpPr/>
        <p:nvPr/>
      </p:nvGrpSpPr>
      <p:grpSpPr>
        <a:xfrm>
          <a:off x="0" y="0"/>
          <a:ext cx="0" cy="0"/>
          <a:chOff x="0" y="0"/>
          <a:chExt cx="0" cy="0"/>
        </a:xfrm>
      </p:grpSpPr>
      <p:sp>
        <p:nvSpPr>
          <p:cNvPr id="693" name="Google Shape;693;p106"/>
          <p:cNvSpPr txBox="1"/>
          <p:nvPr>
            <p:ph type="title"/>
          </p:nvPr>
        </p:nvSpPr>
        <p:spPr>
          <a:xfrm>
            <a:off x="628650" y="-15871"/>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Service</a:t>
            </a:r>
            <a:endParaRPr b="1" i="0" sz="3600" u="none" cap="none" strike="noStrike">
              <a:solidFill>
                <a:srgbClr val="000000"/>
              </a:solidFill>
              <a:latin typeface="Calibri"/>
              <a:ea typeface="Calibri"/>
              <a:cs typeface="Calibri"/>
              <a:sym typeface="Calibri"/>
            </a:endParaRPr>
          </a:p>
        </p:txBody>
      </p:sp>
      <p:sp>
        <p:nvSpPr>
          <p:cNvPr id="694" name="Google Shape;694;p106"/>
          <p:cNvSpPr txBox="1"/>
          <p:nvPr>
            <p:ph idx="1" type="body"/>
          </p:nvPr>
        </p:nvSpPr>
        <p:spPr>
          <a:xfrm>
            <a:off x="457200" y="1524001"/>
            <a:ext cx="4256400" cy="4191000"/>
          </a:xfrm>
          <a:prstGeom prst="rect">
            <a:avLst/>
          </a:prstGeom>
          <a:noFill/>
          <a:ln>
            <a:noFill/>
          </a:ln>
        </p:spPr>
        <p:txBody>
          <a:bodyPr anchorCtr="0" anchor="t" bIns="45700" lIns="91425" spcFirstLastPara="1" rIns="91425" wrap="square" tIns="45700">
            <a:noAutofit/>
          </a:bodyPr>
          <a:lstStyle/>
          <a:p>
            <a:pPr indent="-4826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pods to die and replicate in Kubernetes without affecting your application. </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Enable loose coupling between different Pods. </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Provides a </a:t>
            </a:r>
            <a:r>
              <a:rPr b="1" i="0" lang="en-US" sz="2200" u="none" cap="none" strike="noStrike">
                <a:solidFill>
                  <a:schemeClr val="dk1"/>
                </a:solidFill>
                <a:latin typeface="Calibri"/>
                <a:ea typeface="Calibri"/>
                <a:cs typeface="Calibri"/>
                <a:sym typeface="Calibri"/>
              </a:rPr>
              <a:t>stable</a:t>
            </a:r>
            <a:r>
              <a:rPr b="0" i="0" lang="en-US" sz="2200" u="none" cap="none" strike="noStrike">
                <a:solidFill>
                  <a:schemeClr val="dk1"/>
                </a:solidFill>
                <a:latin typeface="Calibri"/>
                <a:ea typeface="Calibri"/>
                <a:cs typeface="Calibri"/>
                <a:sym typeface="Calibri"/>
              </a:rPr>
              <a:t> virtual IP and port</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Services allow Pods to receive traffic.</a:t>
            </a:r>
            <a:endParaRPr b="1" i="0" sz="2200" u="none" cap="none" strike="noStrike">
              <a:solidFill>
                <a:schemeClr val="dk1"/>
              </a:solidFill>
              <a:latin typeface="Calibri"/>
              <a:ea typeface="Calibri"/>
              <a:cs typeface="Calibri"/>
              <a:sym typeface="Calibri"/>
            </a:endParaRPr>
          </a:p>
          <a:p>
            <a:pPr indent="-494030" lvl="1" marL="9144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Each Pod has a unique IP but those IP addresses are not exposed outside the Pod without a service.</a:t>
            </a:r>
            <a:endParaRPr b="1" i="0" sz="2200" u="none" cap="none" strike="noStrike">
              <a:solidFill>
                <a:schemeClr val="dk1"/>
              </a:solidFill>
              <a:latin typeface="Calibri"/>
              <a:ea typeface="Calibri"/>
              <a:cs typeface="Calibri"/>
              <a:sym typeface="Calibri"/>
            </a:endParaRPr>
          </a:p>
          <a:p>
            <a:pPr indent="-388620" lvl="0" marL="457200" marR="0" rtl="0" algn="l">
              <a:lnSpc>
                <a:spcPct val="90000"/>
              </a:lnSpc>
              <a:spcBef>
                <a:spcPts val="600"/>
              </a:spcBef>
              <a:spcAft>
                <a:spcPts val="0"/>
              </a:spcAft>
              <a:buClr>
                <a:schemeClr val="accent3"/>
              </a:buClr>
              <a:buSzPts val="1080"/>
              <a:buFont typeface="Noto Sans Symbols"/>
              <a:buNone/>
            </a:pPr>
            <a:r>
              <a:t/>
            </a:r>
            <a:endParaRPr b="0" i="0" sz="1200" u="none" cap="none" strike="noStrike">
              <a:solidFill>
                <a:schemeClr val="dk1"/>
              </a:solidFill>
              <a:latin typeface="Calibri"/>
              <a:ea typeface="Calibri"/>
              <a:cs typeface="Calibri"/>
              <a:sym typeface="Calibri"/>
            </a:endParaRPr>
          </a:p>
          <a:p>
            <a:pPr indent="-388620" lvl="0" marL="457200" marR="0" rtl="0" algn="l">
              <a:lnSpc>
                <a:spcPct val="90000"/>
              </a:lnSpc>
              <a:spcBef>
                <a:spcPts val="600"/>
              </a:spcBef>
              <a:spcAft>
                <a:spcPts val="0"/>
              </a:spcAft>
              <a:buClr>
                <a:schemeClr val="accent3"/>
              </a:buClr>
              <a:buSzPts val="1080"/>
              <a:buFont typeface="Noto Sans Symbols"/>
              <a:buNone/>
            </a:pPr>
            <a:r>
              <a:t/>
            </a:r>
            <a:endParaRPr b="0" i="0" sz="1200" u="none" cap="none" strike="noStrike">
              <a:solidFill>
                <a:schemeClr val="dk1"/>
              </a:solidFill>
              <a:latin typeface="Calibri"/>
              <a:ea typeface="Calibri"/>
              <a:cs typeface="Calibri"/>
              <a:sym typeface="Calibri"/>
            </a:endParaRPr>
          </a:p>
        </p:txBody>
      </p:sp>
      <p:sp>
        <p:nvSpPr>
          <p:cNvPr id="695" name="Google Shape;695;p106"/>
          <p:cNvSpPr txBox="1"/>
          <p:nvPr/>
        </p:nvSpPr>
        <p:spPr>
          <a:xfrm>
            <a:off x="552450" y="762000"/>
            <a:ext cx="7753500" cy="6096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Calibri"/>
                <a:ea typeface="Calibri"/>
                <a:cs typeface="Calibri"/>
                <a:sym typeface="Calibri"/>
              </a:rPr>
              <a:t>Abstraction regarding a set of pods which enables load balancing, traffic exposure, load balancing and service discovery. </a:t>
            </a:r>
            <a:endParaRPr b="0" i="0" sz="1400" u="none" cap="none" strike="noStrike">
              <a:solidFill>
                <a:srgbClr val="000000"/>
              </a:solidFill>
              <a:latin typeface="Arial"/>
              <a:ea typeface="Arial"/>
              <a:cs typeface="Arial"/>
              <a:sym typeface="Arial"/>
            </a:endParaRPr>
          </a:p>
        </p:txBody>
      </p:sp>
      <p:pic>
        <p:nvPicPr>
          <p:cNvPr id="696" name="Google Shape;696;p106"/>
          <p:cNvPicPr preferRelativeResize="0"/>
          <p:nvPr/>
        </p:nvPicPr>
        <p:blipFill rotWithShape="1">
          <a:blip r:embed="rId3">
            <a:alphaModFix/>
          </a:blip>
          <a:srcRect b="0" l="0" r="0" t="0"/>
          <a:stretch/>
        </p:blipFill>
        <p:spPr>
          <a:xfrm>
            <a:off x="4713608" y="1905000"/>
            <a:ext cx="3801742" cy="36576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0" name="Shape 700"/>
        <p:cNvGrpSpPr/>
        <p:nvPr/>
      </p:nvGrpSpPr>
      <p:grpSpPr>
        <a:xfrm>
          <a:off x="0" y="0"/>
          <a:ext cx="0" cy="0"/>
          <a:chOff x="0" y="0"/>
          <a:chExt cx="0" cy="0"/>
        </a:xfrm>
      </p:grpSpPr>
      <p:sp>
        <p:nvSpPr>
          <p:cNvPr id="701" name="Google Shape;701;p107"/>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Types of Services</a:t>
            </a:r>
            <a:endParaRPr b="1" i="0" sz="3600" u="none" cap="none" strike="noStrike">
              <a:solidFill>
                <a:schemeClr val="dk1"/>
              </a:solidFill>
              <a:latin typeface="Calibri"/>
              <a:ea typeface="Calibri"/>
              <a:cs typeface="Calibri"/>
              <a:sym typeface="Calibri"/>
            </a:endParaRPr>
          </a:p>
        </p:txBody>
      </p:sp>
      <p:sp>
        <p:nvSpPr>
          <p:cNvPr id="702" name="Google Shape;702;p107"/>
          <p:cNvSpPr txBox="1"/>
          <p:nvPr/>
        </p:nvSpPr>
        <p:spPr>
          <a:xfrm>
            <a:off x="443544" y="1125123"/>
            <a:ext cx="7954500" cy="40275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200"/>
              <a:buFont typeface="Calibri"/>
              <a:buChar char="•"/>
            </a:pPr>
            <a:r>
              <a:rPr i="0" lang="en-US" sz="2200" u="none" cap="none" strike="noStrike">
                <a:solidFill>
                  <a:schemeClr val="dk1"/>
                </a:solidFill>
                <a:latin typeface="Calibri"/>
                <a:ea typeface="Calibri"/>
                <a:cs typeface="Calibri"/>
                <a:sym typeface="Calibri"/>
              </a:rPr>
              <a:t> </a:t>
            </a:r>
            <a:r>
              <a:rPr b="1" i="0" lang="en-US" sz="2200" u="none" cap="none" strike="noStrike">
                <a:solidFill>
                  <a:schemeClr val="dk1"/>
                </a:solidFill>
                <a:latin typeface="Calibri"/>
                <a:ea typeface="Calibri"/>
                <a:cs typeface="Calibri"/>
                <a:sym typeface="Calibri"/>
              </a:rPr>
              <a:t>Cluster IP</a:t>
            </a:r>
            <a:r>
              <a:rPr i="0" lang="en-US" sz="2200" u="none" cap="none" strike="noStrike">
                <a:solidFill>
                  <a:schemeClr val="dk1"/>
                </a:solidFill>
                <a:latin typeface="Calibri"/>
                <a:ea typeface="Calibri"/>
                <a:cs typeface="Calibri"/>
                <a:sym typeface="Calibri"/>
              </a:rPr>
              <a:t>:- Expose the service on a cluster-internal IP. Using this makes the service only reachable from within the cluster (no </a:t>
            </a:r>
            <a:r>
              <a:rPr lang="en-US" sz="2200">
                <a:solidFill>
                  <a:schemeClr val="dk1"/>
                </a:solidFill>
                <a:latin typeface="Calibri"/>
                <a:ea typeface="Calibri"/>
                <a:cs typeface="Calibri"/>
                <a:sym typeface="Calibri"/>
              </a:rPr>
              <a:t>external access)</a:t>
            </a:r>
            <a:r>
              <a:rPr i="0" lang="en-US" sz="2200" u="none" cap="none" strike="noStrike">
                <a:solidFill>
                  <a:schemeClr val="dk1"/>
                </a:solidFill>
                <a:latin typeface="Calibri"/>
                <a:ea typeface="Calibri"/>
                <a:cs typeface="Calibri"/>
                <a:sym typeface="Calibri"/>
              </a:rPr>
              <a:t>.</a:t>
            </a:r>
            <a:endParaRPr sz="2200">
              <a:latin typeface="Calibri"/>
              <a:ea typeface="Calibri"/>
              <a:cs typeface="Calibri"/>
              <a:sym typeface="Calibri"/>
            </a:endParaRPr>
          </a:p>
          <a:p>
            <a:pPr indent="-139700" lvl="0" marL="342900" marR="0" rtl="0" algn="l">
              <a:lnSpc>
                <a:spcPct val="100000"/>
              </a:lnSpc>
              <a:spcBef>
                <a:spcPts val="600"/>
              </a:spcBef>
              <a:spcAft>
                <a:spcPts val="0"/>
              </a:spcAft>
              <a:buClr>
                <a:schemeClr val="dk1"/>
              </a:buClr>
              <a:buSzPts val="2200"/>
              <a:buFont typeface="Calibri"/>
              <a:buChar char="•"/>
            </a:pPr>
            <a:r>
              <a:rPr i="0" lang="en-US" sz="2200" u="none" cap="none" strike="noStrike">
                <a:solidFill>
                  <a:schemeClr val="dk1"/>
                </a:solidFill>
                <a:latin typeface="Calibri"/>
                <a:ea typeface="Calibri"/>
                <a:cs typeface="Calibri"/>
                <a:sym typeface="Calibri"/>
              </a:rPr>
              <a:t> </a:t>
            </a:r>
            <a:r>
              <a:rPr b="1" i="0" lang="en-US" sz="2200" u="none" cap="none" strike="noStrike">
                <a:solidFill>
                  <a:schemeClr val="dk1"/>
                </a:solidFill>
                <a:latin typeface="Calibri"/>
                <a:ea typeface="Calibri"/>
                <a:cs typeface="Calibri"/>
                <a:sym typeface="Calibri"/>
              </a:rPr>
              <a:t>NodePort</a:t>
            </a:r>
            <a:r>
              <a:rPr i="0" lang="en-US" sz="2200" u="none" cap="none" strike="noStrike">
                <a:solidFill>
                  <a:schemeClr val="dk1"/>
                </a:solidFill>
                <a:latin typeface="Calibri"/>
                <a:ea typeface="Calibri"/>
                <a:cs typeface="Calibri"/>
                <a:sym typeface="Calibri"/>
              </a:rPr>
              <a:t> :- Expose the service on each Node’s IP at a static port. </a:t>
            </a:r>
            <a:r>
              <a:rPr lang="en-US" sz="2200">
                <a:solidFill>
                  <a:schemeClr val="dk1"/>
                </a:solidFill>
                <a:latin typeface="Calibri"/>
                <a:ea typeface="Calibri"/>
                <a:cs typeface="Calibri"/>
                <a:sym typeface="Calibri"/>
              </a:rPr>
              <a:t>One service per port, only use ports </a:t>
            </a:r>
            <a:r>
              <a:rPr lang="en-US" sz="2200">
                <a:solidFill>
                  <a:schemeClr val="dk1"/>
                </a:solidFill>
                <a:highlight>
                  <a:srgbClr val="FFFFFF"/>
                </a:highlight>
                <a:latin typeface="Calibri"/>
                <a:ea typeface="Calibri"/>
                <a:cs typeface="Calibri"/>
                <a:sym typeface="Calibri"/>
              </a:rPr>
              <a:t>30000–32767, have to deal with port changes</a:t>
            </a:r>
            <a:endParaRPr i="0" sz="2200" u="none" cap="none" strike="noStrike">
              <a:solidFill>
                <a:schemeClr val="dk1"/>
              </a:solidFill>
              <a:latin typeface="Calibri"/>
              <a:ea typeface="Calibri"/>
              <a:cs typeface="Calibri"/>
              <a:sym typeface="Calibri"/>
            </a:endParaRPr>
          </a:p>
          <a:p>
            <a:pPr indent="-139700" lvl="0" marL="342900" marR="0" rtl="0" algn="l">
              <a:lnSpc>
                <a:spcPct val="100000"/>
              </a:lnSpc>
              <a:spcBef>
                <a:spcPts val="600"/>
              </a:spcBef>
              <a:spcAft>
                <a:spcPts val="0"/>
              </a:spcAft>
              <a:buClr>
                <a:schemeClr val="dk1"/>
              </a:buClr>
              <a:buSzPts val="2200"/>
              <a:buFont typeface="Calibri"/>
              <a:buChar char="•"/>
            </a:pPr>
            <a:r>
              <a:rPr i="0" lang="en-US" sz="2200" u="none" cap="none" strike="noStrike">
                <a:solidFill>
                  <a:schemeClr val="dk1"/>
                </a:solidFill>
                <a:latin typeface="Calibri"/>
                <a:ea typeface="Calibri"/>
                <a:cs typeface="Calibri"/>
                <a:sym typeface="Calibri"/>
              </a:rPr>
              <a:t> </a:t>
            </a:r>
            <a:r>
              <a:rPr b="1" lang="en-US" sz="2200">
                <a:solidFill>
                  <a:schemeClr val="dk1"/>
                </a:solidFill>
                <a:latin typeface="Calibri"/>
                <a:ea typeface="Calibri"/>
                <a:cs typeface="Calibri"/>
                <a:sym typeface="Calibri"/>
              </a:rPr>
              <a:t>Load Balancer</a:t>
            </a:r>
            <a:r>
              <a:rPr i="0" lang="en-US" sz="2200" u="none" cap="none" strike="noStrike">
                <a:solidFill>
                  <a:schemeClr val="dk1"/>
                </a:solidFill>
                <a:latin typeface="Calibri"/>
                <a:ea typeface="Calibri"/>
                <a:cs typeface="Calibri"/>
                <a:sym typeface="Calibri"/>
              </a:rPr>
              <a:t> :- Expose the service externally using load balancer. </a:t>
            </a:r>
            <a:r>
              <a:rPr lang="en-US" sz="2200">
                <a:solidFill>
                  <a:schemeClr val="dk1"/>
                </a:solidFill>
                <a:highlight>
                  <a:srgbClr val="FFFFFF"/>
                </a:highlight>
                <a:latin typeface="Calibri"/>
                <a:ea typeface="Calibri"/>
                <a:cs typeface="Calibri"/>
                <a:sym typeface="Calibri"/>
              </a:rPr>
              <a:t>The Kubernetes service controller automates the creation of the external load balancer, health checks (if needed), firewall rules (if needed) and retrieves the external IP allocated by the cloud provider and populates it in the service object</a:t>
            </a:r>
            <a:endParaRPr sz="2200">
              <a:latin typeface="Calibri"/>
              <a:ea typeface="Calibri"/>
              <a:cs typeface="Calibri"/>
              <a:sym typeface="Calibri"/>
            </a:endParaRPr>
          </a:p>
          <a:p>
            <a:pPr indent="0" lvl="0" marL="342900" marR="0" rtl="0" algn="l">
              <a:lnSpc>
                <a:spcPct val="100000"/>
              </a:lnSpc>
              <a:spcBef>
                <a:spcPts val="600"/>
              </a:spcBef>
              <a:spcAft>
                <a:spcPts val="0"/>
              </a:spcAft>
              <a:buClr>
                <a:schemeClr val="dk1"/>
              </a:buClr>
              <a:buSzPts val="2400"/>
              <a:buFont typeface="Calibri"/>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6" name="Shape 706"/>
        <p:cNvGrpSpPr/>
        <p:nvPr/>
      </p:nvGrpSpPr>
      <p:grpSpPr>
        <a:xfrm>
          <a:off x="0" y="0"/>
          <a:ext cx="0" cy="0"/>
          <a:chOff x="0" y="0"/>
          <a:chExt cx="0" cy="0"/>
        </a:xfrm>
      </p:grpSpPr>
      <p:sp>
        <p:nvSpPr>
          <p:cNvPr id="707" name="Google Shape;707;p108"/>
          <p:cNvSpPr txBox="1"/>
          <p:nvPr>
            <p:ph type="title"/>
          </p:nvPr>
        </p:nvSpPr>
        <p:spPr>
          <a:xfrm>
            <a:off x="457200" y="0"/>
            <a:ext cx="8229600" cy="85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Services</a:t>
            </a:r>
            <a:endParaRPr b="1" i="0" sz="3600" u="none" cap="none" strike="noStrike">
              <a:solidFill>
                <a:schemeClr val="dk1"/>
              </a:solidFill>
              <a:latin typeface="Calibri"/>
              <a:ea typeface="Calibri"/>
              <a:cs typeface="Calibri"/>
              <a:sym typeface="Calibri"/>
            </a:endParaRPr>
          </a:p>
        </p:txBody>
      </p:sp>
      <p:sp>
        <p:nvSpPr>
          <p:cNvPr id="708" name="Google Shape;708;p108"/>
          <p:cNvSpPr txBox="1"/>
          <p:nvPr/>
        </p:nvSpPr>
        <p:spPr>
          <a:xfrm>
            <a:off x="284525" y="5729725"/>
            <a:ext cx="77214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latin typeface="Calibri"/>
                <a:ea typeface="Calibri"/>
                <a:cs typeface="Calibri"/>
                <a:sym typeface="Calibri"/>
              </a:rPr>
              <a:t>Ref:- https://medium.com/google-cloud/kubernetes-nodeport-vs-loadbalancer-vs-ingress-when-should-i-use-what-922f010849e0</a:t>
            </a:r>
            <a:endParaRPr sz="1100">
              <a:latin typeface="Calibri"/>
              <a:ea typeface="Calibri"/>
              <a:cs typeface="Calibri"/>
              <a:sym typeface="Calibri"/>
            </a:endParaRPr>
          </a:p>
        </p:txBody>
      </p:sp>
      <p:pic>
        <p:nvPicPr>
          <p:cNvPr id="709" name="Google Shape;709;p108"/>
          <p:cNvPicPr preferRelativeResize="0"/>
          <p:nvPr/>
        </p:nvPicPr>
        <p:blipFill>
          <a:blip r:embed="rId3">
            <a:alphaModFix/>
          </a:blip>
          <a:stretch>
            <a:fillRect/>
          </a:stretch>
        </p:blipFill>
        <p:spPr>
          <a:xfrm>
            <a:off x="457200" y="2357475"/>
            <a:ext cx="3153949" cy="2788176"/>
          </a:xfrm>
          <a:prstGeom prst="rect">
            <a:avLst/>
          </a:prstGeom>
          <a:noFill/>
          <a:ln>
            <a:noFill/>
          </a:ln>
        </p:spPr>
      </p:pic>
      <p:pic>
        <p:nvPicPr>
          <p:cNvPr id="710" name="Google Shape;710;p108"/>
          <p:cNvPicPr preferRelativeResize="0"/>
          <p:nvPr/>
        </p:nvPicPr>
        <p:blipFill>
          <a:blip r:embed="rId4">
            <a:alphaModFix/>
          </a:blip>
          <a:stretch>
            <a:fillRect/>
          </a:stretch>
        </p:blipFill>
        <p:spPr>
          <a:xfrm>
            <a:off x="3477750" y="2583125"/>
            <a:ext cx="3011799" cy="2788174"/>
          </a:xfrm>
          <a:prstGeom prst="rect">
            <a:avLst/>
          </a:prstGeom>
          <a:noFill/>
          <a:ln>
            <a:noFill/>
          </a:ln>
        </p:spPr>
      </p:pic>
      <p:pic>
        <p:nvPicPr>
          <p:cNvPr id="711" name="Google Shape;711;p108"/>
          <p:cNvPicPr preferRelativeResize="0"/>
          <p:nvPr/>
        </p:nvPicPr>
        <p:blipFill>
          <a:blip r:embed="rId5">
            <a:alphaModFix/>
          </a:blip>
          <a:stretch>
            <a:fillRect/>
          </a:stretch>
        </p:blipFill>
        <p:spPr>
          <a:xfrm>
            <a:off x="6563474" y="2821600"/>
            <a:ext cx="2339851" cy="2206304"/>
          </a:xfrm>
          <a:prstGeom prst="rect">
            <a:avLst/>
          </a:prstGeom>
          <a:noFill/>
          <a:ln>
            <a:noFill/>
          </a:ln>
        </p:spPr>
      </p:pic>
      <p:sp>
        <p:nvSpPr>
          <p:cNvPr id="712" name="Google Shape;712;p108"/>
          <p:cNvSpPr txBox="1"/>
          <p:nvPr/>
        </p:nvSpPr>
        <p:spPr>
          <a:xfrm>
            <a:off x="404325" y="716150"/>
            <a:ext cx="7954500" cy="15501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 </a:t>
            </a:r>
            <a:r>
              <a:rPr b="1" i="0" lang="en-US" sz="2200" u="none" cap="none" strike="noStrike">
                <a:solidFill>
                  <a:schemeClr val="dk1"/>
                </a:solidFill>
                <a:latin typeface="Calibri"/>
                <a:ea typeface="Calibri"/>
                <a:cs typeface="Calibri"/>
                <a:sym typeface="Calibri"/>
              </a:rPr>
              <a:t>Cluster IP</a:t>
            </a:r>
            <a:r>
              <a:rPr b="0" i="0" lang="en-US" sz="2200" u="none" cap="none" strike="noStrike">
                <a:solidFill>
                  <a:schemeClr val="dk1"/>
                </a:solidFill>
                <a:latin typeface="Calibri"/>
                <a:ea typeface="Calibri"/>
                <a:cs typeface="Calibri"/>
                <a:sym typeface="Calibri"/>
              </a:rPr>
              <a:t>:- </a:t>
            </a:r>
            <a:r>
              <a:rPr lang="en-US" sz="2200">
                <a:solidFill>
                  <a:srgbClr val="FF0000"/>
                </a:solidFill>
                <a:latin typeface="Calibri"/>
                <a:ea typeface="Calibri"/>
                <a:cs typeface="Calibri"/>
                <a:sym typeface="Calibri"/>
              </a:rPr>
              <a:t>$ kubectl proxy --port=8080</a:t>
            </a:r>
            <a:endParaRPr sz="2200">
              <a:solidFill>
                <a:srgbClr val="FF0000"/>
              </a:solidFill>
              <a:latin typeface="Calibri"/>
              <a:ea typeface="Calibri"/>
              <a:cs typeface="Calibri"/>
              <a:sym typeface="Calibri"/>
            </a:endParaRPr>
          </a:p>
          <a:p>
            <a:pPr indent="-139700" lvl="0" marL="342900" marR="0" rtl="0" algn="l">
              <a:lnSpc>
                <a:spcPct val="100000"/>
              </a:lnSpc>
              <a:spcBef>
                <a:spcPts val="60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 </a:t>
            </a:r>
            <a:r>
              <a:rPr b="1" i="0" lang="en-US" sz="2200" u="none" cap="none" strike="noStrike">
                <a:solidFill>
                  <a:schemeClr val="dk1"/>
                </a:solidFill>
                <a:latin typeface="Calibri"/>
                <a:ea typeface="Calibri"/>
                <a:cs typeface="Calibri"/>
                <a:sym typeface="Calibri"/>
              </a:rPr>
              <a:t>NodePort</a:t>
            </a:r>
            <a:r>
              <a:rPr b="0" i="0" lang="en-US" sz="2200" u="none" cap="none" strike="noStrike">
                <a:solidFill>
                  <a:schemeClr val="dk1"/>
                </a:solidFill>
                <a:latin typeface="Calibri"/>
                <a:ea typeface="Calibri"/>
                <a:cs typeface="Calibri"/>
                <a:sym typeface="Calibri"/>
              </a:rPr>
              <a:t> :- check yaml config</a:t>
            </a:r>
            <a:endParaRPr b="0" i="0" sz="2200" u="none" cap="none" strike="noStrike">
              <a:solidFill>
                <a:schemeClr val="dk1"/>
              </a:solidFill>
              <a:latin typeface="Calibri"/>
              <a:ea typeface="Calibri"/>
              <a:cs typeface="Calibri"/>
              <a:sym typeface="Calibri"/>
            </a:endParaRPr>
          </a:p>
          <a:p>
            <a:pPr indent="-139700" lvl="0" marL="342900" marR="0" rtl="0" algn="l">
              <a:lnSpc>
                <a:spcPct val="100000"/>
              </a:lnSpc>
              <a:spcBef>
                <a:spcPts val="60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 </a:t>
            </a:r>
            <a:r>
              <a:rPr b="1" lang="en-US" sz="2200">
                <a:solidFill>
                  <a:schemeClr val="dk1"/>
                </a:solidFill>
                <a:latin typeface="Calibri"/>
                <a:ea typeface="Calibri"/>
                <a:cs typeface="Calibri"/>
                <a:sym typeface="Calibri"/>
              </a:rPr>
              <a:t>Load Balancer</a:t>
            </a:r>
            <a:r>
              <a:rPr b="0" i="0" lang="en-US" sz="2200" u="none" cap="none" strike="noStrike">
                <a:solidFill>
                  <a:schemeClr val="dk1"/>
                </a:solidFill>
                <a:latin typeface="Calibri"/>
                <a:ea typeface="Calibri"/>
                <a:cs typeface="Calibri"/>
                <a:sym typeface="Calibri"/>
              </a:rPr>
              <a:t> :- check yaml config</a:t>
            </a:r>
            <a:endParaRPr sz="2200"/>
          </a:p>
          <a:p>
            <a:pPr indent="0" lvl="0" marL="342900" marR="0" rtl="0" algn="l">
              <a:lnSpc>
                <a:spcPct val="100000"/>
              </a:lnSpc>
              <a:spcBef>
                <a:spcPts val="600"/>
              </a:spcBef>
              <a:spcAft>
                <a:spcPts val="0"/>
              </a:spcAft>
              <a:buClr>
                <a:schemeClr val="dk1"/>
              </a:buClr>
              <a:buSzPts val="2400"/>
              <a:buFont typeface="Calibri"/>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6" name="Shape 716"/>
        <p:cNvGrpSpPr/>
        <p:nvPr/>
      </p:nvGrpSpPr>
      <p:grpSpPr>
        <a:xfrm>
          <a:off x="0" y="0"/>
          <a:ext cx="0" cy="0"/>
          <a:chOff x="0" y="0"/>
          <a:chExt cx="0" cy="0"/>
        </a:xfrm>
      </p:grpSpPr>
      <p:sp>
        <p:nvSpPr>
          <p:cNvPr id="717" name="Google Shape;717;p109"/>
          <p:cNvSpPr txBox="1"/>
          <p:nvPr>
            <p:ph type="title"/>
          </p:nvPr>
        </p:nvSpPr>
        <p:spPr>
          <a:xfrm>
            <a:off x="569800" y="60951"/>
            <a:ext cx="7886700" cy="920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Ingress</a:t>
            </a:r>
            <a:endParaRPr b="1" i="0" sz="3600" u="none" cap="none" strike="noStrike">
              <a:solidFill>
                <a:srgbClr val="000000"/>
              </a:solidFill>
              <a:latin typeface="Calibri"/>
              <a:ea typeface="Calibri"/>
              <a:cs typeface="Calibri"/>
              <a:sym typeface="Calibri"/>
            </a:endParaRPr>
          </a:p>
        </p:txBody>
      </p:sp>
      <p:sp>
        <p:nvSpPr>
          <p:cNvPr id="718" name="Google Shape;718;p109"/>
          <p:cNvSpPr txBox="1"/>
          <p:nvPr>
            <p:ph idx="1" type="body"/>
          </p:nvPr>
        </p:nvSpPr>
        <p:spPr>
          <a:xfrm>
            <a:off x="569800" y="981050"/>
            <a:ext cx="8286600" cy="2209200"/>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accent3"/>
              </a:buClr>
              <a:buSzPts val="2664"/>
              <a:buFont typeface="Noto Sans Symbols"/>
              <a:buNone/>
            </a:pPr>
            <a:r>
              <a:rPr b="0" i="0" lang="en-US" sz="2200" u="none" cap="none" strike="noStrike">
                <a:solidFill>
                  <a:schemeClr val="dk1"/>
                </a:solidFill>
                <a:latin typeface="Calibri"/>
                <a:ea typeface="Calibri"/>
                <a:cs typeface="Calibri"/>
                <a:sym typeface="Calibri"/>
              </a:rPr>
              <a:t>Simplified Layer 7 access to Kubernetes services i.e. allows “internet” to reach services (not a type of ser</a:t>
            </a:r>
            <a:r>
              <a:rPr b="0" lang="en-US" sz="2200"/>
              <a:t>vice)</a:t>
            </a:r>
            <a:endParaRPr b="1" i="0" sz="2200" u="none" cap="none" strike="noStrike">
              <a:solidFill>
                <a:schemeClr val="dk1"/>
              </a:solidFill>
              <a:latin typeface="Calibri"/>
              <a:ea typeface="Calibri"/>
              <a:cs typeface="Calibri"/>
              <a:sym typeface="Calibri"/>
            </a:endParaRPr>
          </a:p>
          <a:p>
            <a:pPr indent="-427736" lvl="0" marL="457200" marR="0" rtl="0" algn="l">
              <a:lnSpc>
                <a:spcPct val="70000"/>
              </a:lnSpc>
              <a:spcBef>
                <a:spcPts val="592"/>
              </a:spcBef>
              <a:spcAft>
                <a:spcPts val="0"/>
              </a:spcAft>
              <a:buClr>
                <a:srgbClr val="000000"/>
              </a:buClr>
              <a:buSzPts val="2200"/>
              <a:buFont typeface="Noto Sans Symbols"/>
              <a:buChar char="▪"/>
            </a:pPr>
            <a:r>
              <a:rPr b="0" i="0" lang="en-US" sz="2200" cap="none" strike="noStrike">
                <a:solidFill>
                  <a:srgbClr val="000000"/>
                </a:solidFill>
              </a:rPr>
              <a:t>Works with load balancers, including </a:t>
            </a:r>
            <a:r>
              <a:rPr b="0" lang="en-US" sz="2200">
                <a:solidFill>
                  <a:srgbClr val="000000"/>
                </a:solidFill>
                <a:highlight>
                  <a:srgbClr val="FFFFFF"/>
                </a:highlight>
              </a:rPr>
              <a:t>the </a:t>
            </a:r>
            <a:r>
              <a:rPr b="0" lang="en-US" sz="2200">
                <a:solidFill>
                  <a:srgbClr val="000000"/>
                </a:solidFill>
                <a:highlight>
                  <a:srgbClr val="FFFFFF"/>
                </a:highlight>
                <a:uFill>
                  <a:noFill/>
                </a:uFill>
                <a:hlinkClick r:id="rId3"/>
              </a:rPr>
              <a:t>Google Cloud Load Balancer</a:t>
            </a:r>
            <a:r>
              <a:rPr b="0" lang="en-US" sz="2200">
                <a:solidFill>
                  <a:srgbClr val="000000"/>
                </a:solidFill>
                <a:highlight>
                  <a:srgbClr val="FFFFFF"/>
                </a:highlight>
              </a:rPr>
              <a:t>, </a:t>
            </a:r>
            <a:r>
              <a:rPr b="0" lang="en-US" sz="2200">
                <a:solidFill>
                  <a:srgbClr val="000000"/>
                </a:solidFill>
                <a:highlight>
                  <a:srgbClr val="FFFFFF"/>
                </a:highlight>
                <a:uFill>
                  <a:noFill/>
                </a:uFill>
                <a:hlinkClick r:id="rId4"/>
              </a:rPr>
              <a:t>Nginx</a:t>
            </a:r>
            <a:r>
              <a:rPr b="0" lang="en-US" sz="2200">
                <a:solidFill>
                  <a:srgbClr val="000000"/>
                </a:solidFill>
                <a:highlight>
                  <a:srgbClr val="FFFFFF"/>
                </a:highlight>
              </a:rPr>
              <a:t>, </a:t>
            </a:r>
            <a:r>
              <a:rPr b="0" lang="en-US" sz="2200">
                <a:solidFill>
                  <a:srgbClr val="000000"/>
                </a:solidFill>
                <a:highlight>
                  <a:srgbClr val="FFFFFF"/>
                </a:highlight>
                <a:uFill>
                  <a:noFill/>
                </a:uFill>
                <a:hlinkClick r:id="rId5"/>
              </a:rPr>
              <a:t>Contour</a:t>
            </a:r>
            <a:r>
              <a:rPr b="0" lang="en-US" sz="2200">
                <a:solidFill>
                  <a:srgbClr val="000000"/>
                </a:solidFill>
                <a:highlight>
                  <a:srgbClr val="FFFFFF"/>
                </a:highlight>
              </a:rPr>
              <a:t>, </a:t>
            </a:r>
            <a:r>
              <a:rPr b="0" lang="en-US" sz="2200">
                <a:solidFill>
                  <a:srgbClr val="000000"/>
                </a:solidFill>
                <a:highlight>
                  <a:srgbClr val="FFFFFF"/>
                </a:highlight>
                <a:uFill>
                  <a:noFill/>
                </a:uFill>
                <a:hlinkClick r:id="rId6"/>
              </a:rPr>
              <a:t>Istio</a:t>
            </a:r>
            <a:r>
              <a:rPr b="0" lang="en-US" sz="2200">
                <a:solidFill>
                  <a:srgbClr val="000000"/>
                </a:solidFill>
                <a:highlight>
                  <a:srgbClr val="FFFFFF"/>
                </a:highlight>
              </a:rPr>
              <a:t>, and more</a:t>
            </a:r>
            <a:endParaRPr i="0" sz="2200" cap="none" strike="noStrike">
              <a:solidFill>
                <a:srgbClr val="000000"/>
              </a:solidFill>
            </a:endParaRPr>
          </a:p>
          <a:p>
            <a:pPr indent="-427736" lvl="0" marL="457200" marR="0" rtl="0" algn="l">
              <a:lnSpc>
                <a:spcPct val="70000"/>
              </a:lnSpc>
              <a:spcBef>
                <a:spcPts val="592"/>
              </a:spcBef>
              <a:spcAft>
                <a:spcPts val="0"/>
              </a:spcAft>
              <a:buClr>
                <a:srgbClr val="000000"/>
              </a:buClr>
              <a:buSzPts val="2200"/>
              <a:buFont typeface="Calibri"/>
              <a:buChar char="▪"/>
            </a:pPr>
            <a:r>
              <a:rPr b="0" lang="en-US" sz="2200">
                <a:highlight>
                  <a:srgbClr val="FFFFFF"/>
                </a:highlight>
              </a:rPr>
              <a:t>expose multiple services under the same IP address</a:t>
            </a:r>
            <a:endParaRPr b="0" i="0" sz="2200" u="none" cap="none" strike="noStrike">
              <a:solidFill>
                <a:schemeClr val="dk1"/>
              </a:solidFill>
            </a:endParaRPr>
          </a:p>
        </p:txBody>
      </p:sp>
      <p:pic>
        <p:nvPicPr>
          <p:cNvPr id="719" name="Google Shape;719;p109"/>
          <p:cNvPicPr preferRelativeResize="0"/>
          <p:nvPr/>
        </p:nvPicPr>
        <p:blipFill>
          <a:blip r:embed="rId7">
            <a:alphaModFix/>
          </a:blip>
          <a:stretch>
            <a:fillRect/>
          </a:stretch>
        </p:blipFill>
        <p:spPr>
          <a:xfrm>
            <a:off x="1626363" y="3190250"/>
            <a:ext cx="5891276" cy="2513951"/>
          </a:xfrm>
          <a:prstGeom prst="rect">
            <a:avLst/>
          </a:prstGeom>
          <a:noFill/>
          <a:ln>
            <a:noFill/>
          </a:ln>
        </p:spPr>
      </p:pic>
      <p:sp>
        <p:nvSpPr>
          <p:cNvPr id="720" name="Google Shape;720;p109"/>
          <p:cNvSpPr txBox="1"/>
          <p:nvPr/>
        </p:nvSpPr>
        <p:spPr>
          <a:xfrm>
            <a:off x="284525" y="5882125"/>
            <a:ext cx="77214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latin typeface="Calibri"/>
                <a:ea typeface="Calibri"/>
                <a:cs typeface="Calibri"/>
                <a:sym typeface="Calibri"/>
              </a:rPr>
              <a:t>Ref:- https://medium.com/google-cloud/kubernetes-nodeport-vs-loadbalancer-vs-ingress-when-should-i-use-what-922f010849e0</a:t>
            </a:r>
            <a:endParaRPr sz="11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47"/>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ecosystem</a:t>
            </a:r>
            <a:endParaRPr/>
          </a:p>
        </p:txBody>
      </p:sp>
      <p:pic>
        <p:nvPicPr>
          <p:cNvPr id="260" name="Google Shape;260;p47"/>
          <p:cNvPicPr preferRelativeResize="0"/>
          <p:nvPr>
            <p:ph idx="1" type="body"/>
          </p:nvPr>
        </p:nvPicPr>
        <p:blipFill rotWithShape="1">
          <a:blip r:embed="rId3">
            <a:alphaModFix/>
          </a:blip>
          <a:srcRect b="0" l="0" r="0" t="0"/>
          <a:stretch/>
        </p:blipFill>
        <p:spPr>
          <a:xfrm>
            <a:off x="457200" y="1855175"/>
            <a:ext cx="8229600" cy="37716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4" name="Shape 724"/>
        <p:cNvGrpSpPr/>
        <p:nvPr/>
      </p:nvGrpSpPr>
      <p:grpSpPr>
        <a:xfrm>
          <a:off x="0" y="0"/>
          <a:ext cx="0" cy="0"/>
          <a:chOff x="0" y="0"/>
          <a:chExt cx="0" cy="0"/>
        </a:xfrm>
      </p:grpSpPr>
      <p:sp>
        <p:nvSpPr>
          <p:cNvPr id="725" name="Google Shape;725;p110"/>
          <p:cNvSpPr/>
          <p:nvPr/>
        </p:nvSpPr>
        <p:spPr>
          <a:xfrm>
            <a:off x="0" y="1307421"/>
            <a:ext cx="8974800" cy="289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root@ip-172-31-68-96:~# kubectl get svc</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NAME         TYPE        CLUSTER-IP   EXTERNAL-IP   PORT(S)   AGE</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kubernetes   ClusterIP   10.96.0.1    &lt;none&gt;        443/TCP   37m</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root@ip-172-31-68-96:~# </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root@ip-172-31-68-96:~# </a:t>
            </a:r>
            <a:r>
              <a:rPr b="1" i="0" lang="en-US" sz="1400" u="none" cap="none" strike="noStrike">
                <a:solidFill>
                  <a:srgbClr val="4D2F2D"/>
                </a:solidFill>
                <a:latin typeface="Courier"/>
                <a:ea typeface="Courier"/>
                <a:cs typeface="Courier"/>
                <a:sym typeface="Courier"/>
              </a:rPr>
              <a:t>kubectl expose deployment nginx-deployment --type=LoadBalancer --name=nginx-service</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service/nginx-service exposed</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root@ip-172-31-68-96:~# </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root@ip-172-31-68-96:~# kubectl get svc</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NAME            TYPE           CLUSTER-IP     EXTERNAL-IP   PORT(S)        AGE</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kubernetes      ClusterIP      10.96.0.1      &lt;none&gt;        443/TCP        37m</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nginx-service   LoadBalancer   10.102.89.83   &lt;pending&gt;     80:31095/TCP   3s</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root@ip-172-31-68-96:~#</a:t>
            </a:r>
            <a:endParaRPr b="0" i="0" sz="1400" u="none" cap="none" strike="noStrike">
              <a:solidFill>
                <a:srgbClr val="4D2F2D"/>
              </a:solidFill>
              <a:latin typeface="Courier"/>
              <a:ea typeface="Courier"/>
              <a:cs typeface="Courier"/>
              <a:sym typeface="Courier"/>
            </a:endParaRPr>
          </a:p>
        </p:txBody>
      </p:sp>
      <p:sp>
        <p:nvSpPr>
          <p:cNvPr id="726" name="Google Shape;726;p110"/>
          <p:cNvSpPr txBox="1"/>
          <p:nvPr/>
        </p:nvSpPr>
        <p:spPr>
          <a:xfrm>
            <a:off x="-1490133" y="2370667"/>
            <a:ext cx="184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0" name="Shape 730"/>
        <p:cNvGrpSpPr/>
        <p:nvPr/>
      </p:nvGrpSpPr>
      <p:grpSpPr>
        <a:xfrm>
          <a:off x="0" y="0"/>
          <a:ext cx="0" cy="0"/>
          <a:chOff x="0" y="0"/>
          <a:chExt cx="0" cy="0"/>
        </a:xfrm>
      </p:grpSpPr>
      <p:sp>
        <p:nvSpPr>
          <p:cNvPr id="731" name="Google Shape;731;p111"/>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 kubectl get services</a:t>
            </a:r>
            <a:endParaRPr b="1" i="0" sz="3600" u="none" cap="none" strike="noStrike">
              <a:solidFill>
                <a:srgbClr val="000000"/>
              </a:solidFill>
              <a:latin typeface="Calibri"/>
              <a:ea typeface="Calibri"/>
              <a:cs typeface="Calibri"/>
              <a:sym typeface="Calibri"/>
            </a:endParaRPr>
          </a:p>
        </p:txBody>
      </p:sp>
      <p:sp>
        <p:nvSpPr>
          <p:cNvPr id="732" name="Google Shape;732;p111"/>
          <p:cNvSpPr txBox="1"/>
          <p:nvPr/>
        </p:nvSpPr>
        <p:spPr>
          <a:xfrm>
            <a:off x="400050" y="3429100"/>
            <a:ext cx="4248000" cy="1981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2200" u="none" cap="none" strike="noStrike">
                <a:solidFill>
                  <a:schemeClr val="dk1"/>
                </a:solidFill>
                <a:latin typeface="Calibri"/>
                <a:ea typeface="Calibri"/>
                <a:cs typeface="Calibri"/>
                <a:sym typeface="Calibri"/>
              </a:rPr>
              <a:t>Note: A component called ‘kube-proxy’ runs on each node and implements a form of virtual IP for services of type other than ‘ExternalName’</a:t>
            </a:r>
            <a:endParaRPr i="0" sz="2200" u="none" cap="none" strike="noStrike">
              <a:solidFill>
                <a:schemeClr val="dk1"/>
              </a:solidFill>
              <a:latin typeface="Calibri"/>
              <a:ea typeface="Calibri"/>
              <a:cs typeface="Calibri"/>
              <a:sym typeface="Calibri"/>
            </a:endParaRPr>
          </a:p>
        </p:txBody>
      </p:sp>
      <p:pic>
        <p:nvPicPr>
          <p:cNvPr id="733" name="Google Shape;733;p111"/>
          <p:cNvPicPr preferRelativeResize="0"/>
          <p:nvPr/>
        </p:nvPicPr>
        <p:blipFill rotWithShape="1">
          <a:blip r:embed="rId3">
            <a:alphaModFix/>
          </a:blip>
          <a:srcRect b="0" l="0" r="0" t="0"/>
          <a:stretch/>
        </p:blipFill>
        <p:spPr>
          <a:xfrm>
            <a:off x="0" y="2174819"/>
            <a:ext cx="9144000" cy="679664"/>
          </a:xfrm>
          <a:prstGeom prst="rect">
            <a:avLst/>
          </a:prstGeom>
          <a:noFill/>
          <a:ln>
            <a:noFill/>
          </a:ln>
        </p:spPr>
      </p:pic>
      <p:pic>
        <p:nvPicPr>
          <p:cNvPr id="734" name="Google Shape;734;p111"/>
          <p:cNvPicPr preferRelativeResize="0"/>
          <p:nvPr/>
        </p:nvPicPr>
        <p:blipFill rotWithShape="1">
          <a:blip r:embed="rId4">
            <a:alphaModFix/>
          </a:blip>
          <a:srcRect b="0" l="0" r="0" t="0"/>
          <a:stretch/>
        </p:blipFill>
        <p:spPr>
          <a:xfrm>
            <a:off x="4968105" y="3352799"/>
            <a:ext cx="3975723" cy="213359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8" name="Shape 738"/>
        <p:cNvGrpSpPr/>
        <p:nvPr/>
      </p:nvGrpSpPr>
      <p:grpSpPr>
        <a:xfrm>
          <a:off x="0" y="0"/>
          <a:ext cx="0" cy="0"/>
          <a:chOff x="0" y="0"/>
          <a:chExt cx="0" cy="0"/>
        </a:xfrm>
      </p:grpSpPr>
      <p:sp>
        <p:nvSpPr>
          <p:cNvPr id="739" name="Google Shape;739;p112"/>
          <p:cNvSpPr txBox="1"/>
          <p:nvPr>
            <p:ph type="title"/>
          </p:nvPr>
        </p:nvSpPr>
        <p:spPr>
          <a:xfrm>
            <a:off x="552450" y="-158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 kubectl Demo services</a:t>
            </a:r>
            <a:endParaRPr b="1" i="0" sz="3600" u="none" cap="none" strike="noStrike">
              <a:solidFill>
                <a:srgbClr val="000000"/>
              </a:solidFill>
              <a:latin typeface="Calibri"/>
              <a:ea typeface="Calibri"/>
              <a:cs typeface="Calibri"/>
              <a:sym typeface="Calibri"/>
            </a:endParaRPr>
          </a:p>
        </p:txBody>
      </p:sp>
      <p:sp>
        <p:nvSpPr>
          <p:cNvPr id="740" name="Google Shape;740;p112"/>
          <p:cNvSpPr txBox="1"/>
          <p:nvPr/>
        </p:nvSpPr>
        <p:spPr>
          <a:xfrm>
            <a:off x="338700" y="1024475"/>
            <a:ext cx="8466600" cy="5007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sz="1800">
                <a:solidFill>
                  <a:srgbClr val="383838"/>
                </a:solidFill>
                <a:latin typeface="Calibri"/>
                <a:ea typeface="Calibri"/>
                <a:cs typeface="Calibri"/>
                <a:sym typeface="Calibri"/>
              </a:rPr>
              <a:t>-- Create directly a deployment from CLI without the config file (</a:t>
            </a:r>
            <a:r>
              <a:rPr b="1" lang="en-US" sz="1800">
                <a:solidFill>
                  <a:srgbClr val="383838"/>
                </a:solidFill>
                <a:latin typeface="Calibri"/>
                <a:ea typeface="Calibri"/>
                <a:cs typeface="Calibri"/>
                <a:sym typeface="Calibri"/>
              </a:rPr>
              <a:t>Object management using Imperative Commands </a:t>
            </a:r>
            <a:r>
              <a:rPr lang="en-US" sz="1800">
                <a:solidFill>
                  <a:srgbClr val="383838"/>
                </a:solidFill>
                <a:latin typeface="Calibri"/>
                <a:ea typeface="Calibri"/>
                <a:cs typeface="Calibri"/>
                <a:sym typeface="Calibri"/>
              </a:rPr>
              <a:t>- e.g. run , expose, autoscale)   </a:t>
            </a:r>
            <a:endParaRPr sz="1800">
              <a:solidFill>
                <a:srgbClr val="383838"/>
              </a:solidFill>
              <a:latin typeface="Calibri"/>
              <a:ea typeface="Calibri"/>
              <a:cs typeface="Calibri"/>
              <a:sym typeface="Calibri"/>
            </a:endParaRPr>
          </a:p>
          <a:p>
            <a:pPr indent="0" lvl="0" marL="0" rtl="0" algn="l">
              <a:lnSpc>
                <a:spcPct val="100000"/>
              </a:lnSpc>
              <a:spcBef>
                <a:spcPts val="800"/>
              </a:spcBef>
              <a:spcAft>
                <a:spcPts val="0"/>
              </a:spcAft>
              <a:buNone/>
            </a:pPr>
            <a:r>
              <a:rPr lang="en-US" sz="1800">
                <a:solidFill>
                  <a:srgbClr val="FF0000"/>
                </a:solidFill>
                <a:latin typeface="Calibri"/>
                <a:ea typeface="Calibri"/>
                <a:cs typeface="Calibri"/>
                <a:sym typeface="Calibri"/>
              </a:rPr>
              <a:t>$ kubectl run nginx-deployment --image nginx --port 80</a:t>
            </a:r>
            <a:endParaRPr sz="1800">
              <a:solidFill>
                <a:srgbClr val="FF0000"/>
              </a:solidFill>
              <a:latin typeface="Calibri"/>
              <a:ea typeface="Calibri"/>
              <a:cs typeface="Calibri"/>
              <a:sym typeface="Calibri"/>
            </a:endParaRPr>
          </a:p>
          <a:p>
            <a:pPr indent="0" lvl="0" marL="0" rtl="0" algn="l">
              <a:lnSpc>
                <a:spcPct val="100000"/>
              </a:lnSpc>
              <a:spcBef>
                <a:spcPts val="800"/>
              </a:spcBef>
              <a:spcAft>
                <a:spcPts val="0"/>
              </a:spcAft>
              <a:buNone/>
            </a:pPr>
            <a:r>
              <a:rPr lang="en-US" sz="1800">
                <a:solidFill>
                  <a:srgbClr val="FF0000"/>
                </a:solidFill>
                <a:latin typeface="Calibri"/>
                <a:ea typeface="Calibri"/>
                <a:cs typeface="Calibri"/>
                <a:sym typeface="Calibri"/>
              </a:rPr>
              <a:t>$ kubectl get nodes</a:t>
            </a:r>
            <a:endParaRPr sz="1800">
              <a:solidFill>
                <a:srgbClr val="FF0000"/>
              </a:solidFill>
              <a:latin typeface="Calibri"/>
              <a:ea typeface="Calibri"/>
              <a:cs typeface="Calibri"/>
              <a:sym typeface="Calibri"/>
            </a:endParaRPr>
          </a:p>
          <a:p>
            <a:pPr indent="0" lvl="0" marL="0" rtl="0" algn="l">
              <a:lnSpc>
                <a:spcPct val="100000"/>
              </a:lnSpc>
              <a:spcBef>
                <a:spcPts val="700"/>
              </a:spcBef>
              <a:spcAft>
                <a:spcPts val="0"/>
              </a:spcAft>
              <a:buNone/>
            </a:pPr>
            <a:r>
              <a:rPr lang="en-US" sz="1800">
                <a:solidFill>
                  <a:srgbClr val="FF0000"/>
                </a:solidFill>
                <a:latin typeface="Calibri"/>
                <a:ea typeface="Calibri"/>
                <a:cs typeface="Calibri"/>
                <a:sym typeface="Calibri"/>
              </a:rPr>
              <a:t>$ kubectl get po, deploy, rs</a:t>
            </a:r>
            <a:endParaRPr sz="1800">
              <a:solidFill>
                <a:srgbClr val="FF0000"/>
              </a:solidFill>
              <a:latin typeface="Calibri"/>
              <a:ea typeface="Calibri"/>
              <a:cs typeface="Calibri"/>
              <a:sym typeface="Calibri"/>
            </a:endParaRPr>
          </a:p>
          <a:p>
            <a:pPr indent="0" lvl="0" marL="0" rtl="0" algn="l">
              <a:lnSpc>
                <a:spcPct val="100000"/>
              </a:lnSpc>
              <a:spcBef>
                <a:spcPts val="700"/>
              </a:spcBef>
              <a:spcAft>
                <a:spcPts val="0"/>
              </a:spcAft>
              <a:buNone/>
            </a:pPr>
            <a:r>
              <a:rPr lang="en-US" sz="1800">
                <a:solidFill>
                  <a:srgbClr val="383838"/>
                </a:solidFill>
                <a:latin typeface="Calibri"/>
                <a:ea typeface="Calibri"/>
                <a:cs typeface="Calibri"/>
                <a:sym typeface="Calibri"/>
              </a:rPr>
              <a:t>-- </a:t>
            </a:r>
            <a:r>
              <a:rPr b="1" lang="en-US" sz="1800">
                <a:solidFill>
                  <a:srgbClr val="383838"/>
                </a:solidFill>
                <a:latin typeface="Calibri"/>
                <a:ea typeface="Calibri"/>
                <a:cs typeface="Calibri"/>
                <a:sym typeface="Calibri"/>
              </a:rPr>
              <a:t>exposing the deployment as a service</a:t>
            </a:r>
            <a:r>
              <a:rPr lang="en-US" sz="1800">
                <a:solidFill>
                  <a:srgbClr val="383838"/>
                </a:solidFill>
                <a:latin typeface="Calibri"/>
                <a:ea typeface="Calibri"/>
                <a:cs typeface="Calibri"/>
                <a:sym typeface="Calibri"/>
              </a:rPr>
              <a:t> LoadBalancer type and access the Nginx</a:t>
            </a:r>
            <a:endParaRPr sz="1800">
              <a:solidFill>
                <a:srgbClr val="383838"/>
              </a:solidFill>
              <a:latin typeface="Calibri"/>
              <a:ea typeface="Calibri"/>
              <a:cs typeface="Calibri"/>
              <a:sym typeface="Calibri"/>
            </a:endParaRPr>
          </a:p>
          <a:p>
            <a:pPr indent="0" lvl="0" marL="0" rtl="0" algn="l">
              <a:lnSpc>
                <a:spcPct val="100000"/>
              </a:lnSpc>
              <a:spcBef>
                <a:spcPts val="800"/>
              </a:spcBef>
              <a:spcAft>
                <a:spcPts val="0"/>
              </a:spcAft>
              <a:buNone/>
            </a:pPr>
            <a:r>
              <a:rPr lang="en-US" sz="1800">
                <a:solidFill>
                  <a:srgbClr val="FF0000"/>
                </a:solidFill>
                <a:latin typeface="Calibri"/>
                <a:ea typeface="Calibri"/>
                <a:cs typeface="Calibri"/>
                <a:sym typeface="Calibri"/>
              </a:rPr>
              <a:t>$  kubectl expose deploy/nginx-deployment --type=LoadBalancer --name nginx-service </a:t>
            </a:r>
            <a:endParaRPr sz="1800">
              <a:solidFill>
                <a:srgbClr val="FF0000"/>
              </a:solidFill>
              <a:latin typeface="Calibri"/>
              <a:ea typeface="Calibri"/>
              <a:cs typeface="Calibri"/>
              <a:sym typeface="Calibri"/>
            </a:endParaRPr>
          </a:p>
          <a:p>
            <a:pPr indent="0" lvl="0" marL="0" rtl="0" algn="l">
              <a:lnSpc>
                <a:spcPct val="100000"/>
              </a:lnSpc>
              <a:spcBef>
                <a:spcPts val="800"/>
              </a:spcBef>
              <a:spcAft>
                <a:spcPts val="0"/>
              </a:spcAft>
              <a:buNone/>
            </a:pPr>
            <a:r>
              <a:rPr lang="en-US" sz="1800">
                <a:solidFill>
                  <a:srgbClr val="FF0000"/>
                </a:solidFill>
                <a:latin typeface="Calibri"/>
                <a:ea typeface="Calibri"/>
                <a:cs typeface="Calibri"/>
                <a:sym typeface="Calibri"/>
              </a:rPr>
              <a:t>$ kubectl get all (command shows all)</a:t>
            </a:r>
            <a:endParaRPr sz="1800">
              <a:solidFill>
                <a:srgbClr val="FF0000"/>
              </a:solidFill>
              <a:latin typeface="Calibri"/>
              <a:ea typeface="Calibri"/>
              <a:cs typeface="Calibri"/>
              <a:sym typeface="Calibri"/>
            </a:endParaRPr>
          </a:p>
          <a:p>
            <a:pPr indent="0" lvl="0" marL="0" rtl="0" algn="l">
              <a:lnSpc>
                <a:spcPct val="100000"/>
              </a:lnSpc>
              <a:spcBef>
                <a:spcPts val="700"/>
              </a:spcBef>
              <a:spcAft>
                <a:spcPts val="0"/>
              </a:spcAft>
              <a:buNone/>
            </a:pPr>
            <a:r>
              <a:rPr lang="en-US" sz="1800">
                <a:solidFill>
                  <a:srgbClr val="FF0000"/>
                </a:solidFill>
                <a:latin typeface="Calibri"/>
                <a:ea typeface="Calibri"/>
                <a:cs typeface="Calibri"/>
                <a:sym typeface="Calibri"/>
              </a:rPr>
              <a:t>$ kubectl get deploy/hw -o yaml  (returns the yaml that creates the deployment)</a:t>
            </a:r>
            <a:endParaRPr sz="1800">
              <a:solidFill>
                <a:srgbClr val="FF0000"/>
              </a:solidFill>
              <a:latin typeface="Calibri"/>
              <a:ea typeface="Calibri"/>
              <a:cs typeface="Calibri"/>
              <a:sym typeface="Calibri"/>
            </a:endParaRPr>
          </a:p>
          <a:p>
            <a:pPr indent="0" lvl="0" marL="0" rtl="0" algn="l">
              <a:lnSpc>
                <a:spcPct val="100000"/>
              </a:lnSpc>
              <a:spcBef>
                <a:spcPts val="700"/>
              </a:spcBef>
              <a:spcAft>
                <a:spcPts val="0"/>
              </a:spcAft>
              <a:buNone/>
            </a:pPr>
            <a:r>
              <a:rPr lang="en-US" sz="1800">
                <a:solidFill>
                  <a:srgbClr val="383838"/>
                </a:solidFill>
                <a:latin typeface="Calibri"/>
                <a:ea typeface="Calibri"/>
                <a:cs typeface="Calibri"/>
                <a:sym typeface="Calibri"/>
              </a:rPr>
              <a:t>-- then you can describe the service and do a curl , on port 80 with internal IP or external IP and the exposed port outside</a:t>
            </a:r>
            <a:endParaRPr sz="1800">
              <a:solidFill>
                <a:srgbClr val="383838"/>
              </a:solidFill>
              <a:latin typeface="Calibri"/>
              <a:ea typeface="Calibri"/>
              <a:cs typeface="Calibri"/>
              <a:sym typeface="Calibri"/>
            </a:endParaRPr>
          </a:p>
          <a:p>
            <a:pPr indent="0" lvl="0" marL="0" rtl="0" algn="l">
              <a:lnSpc>
                <a:spcPct val="100000"/>
              </a:lnSpc>
              <a:spcBef>
                <a:spcPts val="800"/>
              </a:spcBef>
              <a:spcAft>
                <a:spcPts val="0"/>
              </a:spcAft>
              <a:buNone/>
            </a:pPr>
            <a:r>
              <a:rPr lang="en-US" sz="1800">
                <a:solidFill>
                  <a:srgbClr val="FF0000"/>
                </a:solidFill>
                <a:latin typeface="Calibri"/>
                <a:ea typeface="Calibri"/>
                <a:cs typeface="Calibri"/>
                <a:sym typeface="Calibri"/>
              </a:rPr>
              <a:t>$ kubectl expose pod pod_name --type NodePort --name pod_name-service --port 3006</a:t>
            </a:r>
            <a:endParaRPr sz="1800">
              <a:solidFill>
                <a:srgbClr val="FF0000"/>
              </a:solidFill>
              <a:latin typeface="Calibri"/>
              <a:ea typeface="Calibri"/>
              <a:cs typeface="Calibri"/>
              <a:sym typeface="Calibri"/>
            </a:endParaRPr>
          </a:p>
          <a:p>
            <a:pPr indent="0" lvl="0" marL="0" rtl="0" algn="l">
              <a:lnSpc>
                <a:spcPct val="157143"/>
              </a:lnSpc>
              <a:spcBef>
                <a:spcPts val="800"/>
              </a:spcBef>
              <a:spcAft>
                <a:spcPts val="0"/>
              </a:spcAft>
              <a:buNone/>
            </a:pPr>
            <a:r>
              <a:t/>
            </a:r>
            <a:endParaRPr sz="1350">
              <a:solidFill>
                <a:srgbClr val="383838"/>
              </a:solidFill>
            </a:endParaRPr>
          </a:p>
          <a:p>
            <a:pPr indent="0" lvl="0" marL="0" rtl="0" algn="l">
              <a:lnSpc>
                <a:spcPct val="157143"/>
              </a:lnSpc>
              <a:spcBef>
                <a:spcPts val="0"/>
              </a:spcBef>
              <a:spcAft>
                <a:spcPts val="0"/>
              </a:spcAft>
              <a:buNone/>
            </a:pPr>
            <a:r>
              <a:t/>
            </a:r>
            <a:endParaRPr sz="1350">
              <a:solidFill>
                <a:srgbClr val="FF0000"/>
              </a:solidFill>
            </a:endParaRPr>
          </a:p>
          <a:p>
            <a:pPr indent="0" lvl="0" marL="0" rtl="0" algn="l">
              <a:spcBef>
                <a:spcPts val="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4" name="Shape 744"/>
        <p:cNvGrpSpPr/>
        <p:nvPr/>
      </p:nvGrpSpPr>
      <p:grpSpPr>
        <a:xfrm>
          <a:off x="0" y="0"/>
          <a:ext cx="0" cy="0"/>
          <a:chOff x="0" y="0"/>
          <a:chExt cx="0" cy="0"/>
        </a:xfrm>
      </p:grpSpPr>
      <p:sp>
        <p:nvSpPr>
          <p:cNvPr id="745" name="Google Shape;745;p113"/>
          <p:cNvSpPr txBox="1"/>
          <p:nvPr>
            <p:ph type="title"/>
          </p:nvPr>
        </p:nvSpPr>
        <p:spPr>
          <a:xfrm>
            <a:off x="552450" y="-158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 kubectl Demo services</a:t>
            </a:r>
            <a:endParaRPr b="1" i="0" sz="3600" u="none" cap="none" strike="noStrike">
              <a:solidFill>
                <a:srgbClr val="000000"/>
              </a:solidFill>
              <a:latin typeface="Calibri"/>
              <a:ea typeface="Calibri"/>
              <a:cs typeface="Calibri"/>
              <a:sym typeface="Calibri"/>
            </a:endParaRPr>
          </a:p>
        </p:txBody>
      </p:sp>
      <p:sp>
        <p:nvSpPr>
          <p:cNvPr id="746" name="Google Shape;746;p113"/>
          <p:cNvSpPr txBox="1"/>
          <p:nvPr/>
        </p:nvSpPr>
        <p:spPr>
          <a:xfrm>
            <a:off x="338700" y="1024475"/>
            <a:ext cx="8466600" cy="5007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sz="1800">
                <a:solidFill>
                  <a:srgbClr val="383838"/>
                </a:solidFill>
                <a:latin typeface="Calibri"/>
                <a:ea typeface="Calibri"/>
                <a:cs typeface="Calibri"/>
                <a:sym typeface="Calibri"/>
              </a:rPr>
              <a:t>-- </a:t>
            </a:r>
            <a:r>
              <a:rPr lang="en-US" sz="2200">
                <a:solidFill>
                  <a:srgbClr val="383838"/>
                </a:solidFill>
                <a:latin typeface="Calibri"/>
                <a:ea typeface="Calibri"/>
                <a:cs typeface="Calibri"/>
                <a:sym typeface="Calibri"/>
              </a:rPr>
              <a:t>C</a:t>
            </a:r>
            <a:r>
              <a:rPr lang="en-US" sz="2200">
                <a:solidFill>
                  <a:srgbClr val="383838"/>
                </a:solidFill>
                <a:latin typeface="Calibri"/>
                <a:ea typeface="Calibri"/>
                <a:cs typeface="Calibri"/>
                <a:sym typeface="Calibri"/>
              </a:rPr>
              <a:t>reate a deployment with the config file (Object management using </a:t>
            </a:r>
            <a:r>
              <a:rPr b="1" lang="en-US" sz="2200">
                <a:solidFill>
                  <a:srgbClr val="383838"/>
                </a:solidFill>
                <a:latin typeface="Calibri"/>
                <a:ea typeface="Calibri"/>
                <a:cs typeface="Calibri"/>
                <a:sym typeface="Calibri"/>
              </a:rPr>
              <a:t>Imperative configuration</a:t>
            </a:r>
            <a:r>
              <a:rPr lang="en-US" sz="2200">
                <a:solidFill>
                  <a:srgbClr val="383838"/>
                </a:solidFill>
                <a:latin typeface="Calibri"/>
                <a:ea typeface="Calibri"/>
                <a:cs typeface="Calibri"/>
                <a:sym typeface="Calibri"/>
              </a:rPr>
              <a:t> files)   </a:t>
            </a:r>
            <a:endParaRPr sz="2200">
              <a:solidFill>
                <a:srgbClr val="383838"/>
              </a:solidFill>
              <a:latin typeface="Calibri"/>
              <a:ea typeface="Calibri"/>
              <a:cs typeface="Calibri"/>
              <a:sym typeface="Calibri"/>
            </a:endParaRPr>
          </a:p>
          <a:p>
            <a:pPr indent="0" lvl="0" marL="0" rtl="0" algn="l">
              <a:lnSpc>
                <a:spcPct val="100000"/>
              </a:lnSpc>
              <a:spcBef>
                <a:spcPts val="800"/>
              </a:spcBef>
              <a:spcAft>
                <a:spcPts val="0"/>
              </a:spcAft>
              <a:buNone/>
            </a:pPr>
            <a:r>
              <a:rPr lang="en-US" sz="1800">
                <a:solidFill>
                  <a:srgbClr val="FF0000"/>
                </a:solidFill>
                <a:latin typeface="Calibri"/>
                <a:ea typeface="Calibri"/>
                <a:cs typeface="Calibri"/>
                <a:sym typeface="Calibri"/>
              </a:rPr>
              <a:t>$ kubectl create -f red.yaml</a:t>
            </a:r>
            <a:endParaRPr sz="1800">
              <a:solidFill>
                <a:srgbClr val="FF0000"/>
              </a:solidFill>
              <a:latin typeface="Calibri"/>
              <a:ea typeface="Calibri"/>
              <a:cs typeface="Calibri"/>
              <a:sym typeface="Calibri"/>
            </a:endParaRPr>
          </a:p>
          <a:p>
            <a:pPr indent="0" lvl="0" marL="0" rtl="0" algn="l">
              <a:lnSpc>
                <a:spcPct val="100000"/>
              </a:lnSpc>
              <a:spcBef>
                <a:spcPts val="800"/>
              </a:spcBef>
              <a:spcAft>
                <a:spcPts val="0"/>
              </a:spcAft>
              <a:buNone/>
            </a:pPr>
            <a:r>
              <a:rPr lang="en-US" sz="1800">
                <a:solidFill>
                  <a:srgbClr val="FF0000"/>
                </a:solidFill>
                <a:latin typeface="Calibri"/>
                <a:ea typeface="Calibri"/>
                <a:cs typeface="Calibri"/>
                <a:sym typeface="Calibri"/>
              </a:rPr>
              <a:t>$ kubectl get po, deploy, rs</a:t>
            </a:r>
            <a:endParaRPr sz="1800">
              <a:solidFill>
                <a:srgbClr val="FF0000"/>
              </a:solidFill>
              <a:latin typeface="Calibri"/>
              <a:ea typeface="Calibri"/>
              <a:cs typeface="Calibri"/>
              <a:sym typeface="Calibri"/>
            </a:endParaRPr>
          </a:p>
          <a:p>
            <a:pPr indent="0" lvl="0" marL="0" rtl="0" algn="l">
              <a:lnSpc>
                <a:spcPct val="100000"/>
              </a:lnSpc>
              <a:spcBef>
                <a:spcPts val="700"/>
              </a:spcBef>
              <a:spcAft>
                <a:spcPts val="0"/>
              </a:spcAft>
              <a:buNone/>
            </a:pPr>
            <a:r>
              <a:rPr lang="en-US" sz="1800">
                <a:solidFill>
                  <a:srgbClr val="383838"/>
                </a:solidFill>
                <a:latin typeface="Calibri"/>
                <a:ea typeface="Calibri"/>
                <a:cs typeface="Calibri"/>
                <a:sym typeface="Calibri"/>
              </a:rPr>
              <a:t>-- Create Kubernetes Object using </a:t>
            </a:r>
            <a:r>
              <a:rPr b="1" lang="en-US" sz="1800">
                <a:solidFill>
                  <a:srgbClr val="383838"/>
                </a:solidFill>
                <a:latin typeface="Calibri"/>
                <a:ea typeface="Calibri"/>
                <a:cs typeface="Calibri"/>
                <a:sym typeface="Calibri"/>
              </a:rPr>
              <a:t>Declarative management</a:t>
            </a:r>
            <a:r>
              <a:rPr lang="en-US" sz="1800">
                <a:solidFill>
                  <a:srgbClr val="383838"/>
                </a:solidFill>
                <a:latin typeface="Calibri"/>
                <a:ea typeface="Calibri"/>
                <a:cs typeface="Calibri"/>
                <a:sym typeface="Calibri"/>
              </a:rPr>
              <a:t> of objects (</a:t>
            </a:r>
            <a:r>
              <a:rPr lang="en-US" sz="2200">
                <a:solidFill>
                  <a:schemeClr val="dk1"/>
                </a:solidFill>
                <a:highlight>
                  <a:srgbClr val="FFFFFF"/>
                </a:highlight>
                <a:latin typeface="Calibri"/>
                <a:ea typeface="Calibri"/>
                <a:cs typeface="Calibri"/>
                <a:sym typeface="Calibri"/>
              </a:rPr>
              <a:t>The </a:t>
            </a:r>
            <a:r>
              <a:rPr b="1" lang="en-US" sz="2200">
                <a:solidFill>
                  <a:srgbClr val="303030"/>
                </a:solidFill>
                <a:highlight>
                  <a:srgbClr val="F7F7F7"/>
                </a:highlight>
                <a:latin typeface="Calibri"/>
                <a:ea typeface="Calibri"/>
                <a:cs typeface="Calibri"/>
                <a:sym typeface="Calibri"/>
              </a:rPr>
              <a:t>kubectl apply</a:t>
            </a:r>
            <a:r>
              <a:rPr lang="en-US" sz="2200">
                <a:solidFill>
                  <a:schemeClr val="dk1"/>
                </a:solidFill>
                <a:highlight>
                  <a:srgbClr val="FFFFFF"/>
                </a:highlight>
                <a:latin typeface="Calibri"/>
                <a:ea typeface="Calibri"/>
                <a:cs typeface="Calibri"/>
                <a:sym typeface="Calibri"/>
              </a:rPr>
              <a:t> command calculates the patch request using the configuration file, the live configuration, and the </a:t>
            </a:r>
            <a:r>
              <a:rPr b="1" lang="en-US" sz="2200">
                <a:solidFill>
                  <a:srgbClr val="303030"/>
                </a:solidFill>
                <a:highlight>
                  <a:srgbClr val="F7F7F7"/>
                </a:highlight>
                <a:latin typeface="Calibri"/>
                <a:ea typeface="Calibri"/>
                <a:cs typeface="Calibri"/>
                <a:sym typeface="Calibri"/>
              </a:rPr>
              <a:t>last-applied-configuration</a:t>
            </a:r>
            <a:r>
              <a:rPr lang="en-US" sz="2200">
                <a:solidFill>
                  <a:schemeClr val="dk1"/>
                </a:solidFill>
                <a:highlight>
                  <a:srgbClr val="FFFFFF"/>
                </a:highlight>
                <a:latin typeface="Calibri"/>
                <a:ea typeface="Calibri"/>
                <a:cs typeface="Calibri"/>
                <a:sym typeface="Calibri"/>
              </a:rPr>
              <a:t> annotation stored in the live configuration</a:t>
            </a:r>
            <a:r>
              <a:rPr lang="en-US" sz="2200">
                <a:solidFill>
                  <a:srgbClr val="383838"/>
                </a:solidFill>
                <a:latin typeface="Calibri"/>
                <a:ea typeface="Calibri"/>
                <a:cs typeface="Calibri"/>
                <a:sym typeface="Calibri"/>
              </a:rPr>
              <a:t>)</a:t>
            </a:r>
            <a:endParaRPr sz="2200">
              <a:solidFill>
                <a:srgbClr val="383838"/>
              </a:solidFill>
              <a:latin typeface="Calibri"/>
              <a:ea typeface="Calibri"/>
              <a:cs typeface="Calibri"/>
              <a:sym typeface="Calibri"/>
            </a:endParaRPr>
          </a:p>
          <a:p>
            <a:pPr indent="0" lvl="0" marL="0" rtl="0" algn="l">
              <a:lnSpc>
                <a:spcPct val="100000"/>
              </a:lnSpc>
              <a:spcBef>
                <a:spcPts val="800"/>
              </a:spcBef>
              <a:spcAft>
                <a:spcPts val="0"/>
              </a:spcAft>
              <a:buNone/>
            </a:pPr>
            <a:r>
              <a:rPr lang="en-US" sz="1800">
                <a:solidFill>
                  <a:srgbClr val="FF0000"/>
                </a:solidFill>
                <a:latin typeface="Calibri"/>
                <a:ea typeface="Calibri"/>
                <a:cs typeface="Calibri"/>
                <a:sym typeface="Calibri"/>
              </a:rPr>
              <a:t>$  kubectl apply -f &lt;file_name&gt;</a:t>
            </a:r>
            <a:endParaRPr sz="1800">
              <a:solidFill>
                <a:srgbClr val="FF0000"/>
              </a:solidFill>
              <a:latin typeface="Calibri"/>
              <a:ea typeface="Calibri"/>
              <a:cs typeface="Calibri"/>
              <a:sym typeface="Calibri"/>
            </a:endParaRPr>
          </a:p>
          <a:p>
            <a:pPr indent="0" lvl="0" marL="0" rtl="0" algn="l">
              <a:spcBef>
                <a:spcPts val="800"/>
              </a:spcBef>
              <a:spcAft>
                <a:spcPts val="0"/>
              </a:spcAft>
              <a:buClr>
                <a:schemeClr val="dk1"/>
              </a:buClr>
              <a:buSzPts val="1100"/>
              <a:buFont typeface="Arial"/>
              <a:buNone/>
            </a:pPr>
            <a:r>
              <a:rPr lang="en-US" sz="1800">
                <a:solidFill>
                  <a:srgbClr val="FF0000"/>
                </a:solidFill>
                <a:latin typeface="Calibri"/>
                <a:ea typeface="Calibri"/>
                <a:cs typeface="Calibri"/>
                <a:sym typeface="Calibri"/>
              </a:rPr>
              <a:t>$ kubectl get po, deploy, rs</a:t>
            </a:r>
            <a:endParaRPr sz="1800">
              <a:solidFill>
                <a:srgbClr val="FF0000"/>
              </a:solidFill>
              <a:latin typeface="Calibri"/>
              <a:ea typeface="Calibri"/>
              <a:cs typeface="Calibri"/>
              <a:sym typeface="Calibri"/>
            </a:endParaRPr>
          </a:p>
          <a:p>
            <a:pPr indent="0" lvl="0" marL="0" rtl="0" algn="l">
              <a:lnSpc>
                <a:spcPct val="100000"/>
              </a:lnSpc>
              <a:spcBef>
                <a:spcPts val="700"/>
              </a:spcBef>
              <a:spcAft>
                <a:spcPts val="0"/>
              </a:spcAft>
              <a:buNone/>
            </a:pPr>
            <a:r>
              <a:rPr lang="en-US" sz="1800">
                <a:solidFill>
                  <a:srgbClr val="FF0000"/>
                </a:solidFill>
                <a:latin typeface="Calibri"/>
                <a:ea typeface="Calibri"/>
                <a:cs typeface="Calibri"/>
                <a:sym typeface="Calibri"/>
              </a:rPr>
              <a:t>edit the file , and try the apply again</a:t>
            </a:r>
            <a:endParaRPr sz="1800">
              <a:solidFill>
                <a:srgbClr val="FF0000"/>
              </a:solidFill>
              <a:latin typeface="Calibri"/>
              <a:ea typeface="Calibri"/>
              <a:cs typeface="Calibri"/>
              <a:sym typeface="Calibri"/>
            </a:endParaRPr>
          </a:p>
          <a:p>
            <a:pPr indent="0" lvl="0" marL="0" rtl="0" algn="l">
              <a:spcBef>
                <a:spcPts val="800"/>
              </a:spcBef>
              <a:spcAft>
                <a:spcPts val="0"/>
              </a:spcAft>
              <a:buNone/>
            </a:pPr>
            <a:r>
              <a:rPr lang="en-US" sz="1800">
                <a:solidFill>
                  <a:srgbClr val="FF0000"/>
                </a:solidFill>
                <a:latin typeface="Calibri"/>
                <a:ea typeface="Calibri"/>
                <a:cs typeface="Calibri"/>
                <a:sym typeface="Calibri"/>
              </a:rPr>
              <a:t>$  kubectl apply -f &lt;file_name&gt;</a:t>
            </a:r>
            <a:endParaRPr sz="1800">
              <a:solidFill>
                <a:srgbClr val="FF0000"/>
              </a:solidFill>
              <a:latin typeface="Calibri"/>
              <a:ea typeface="Calibri"/>
              <a:cs typeface="Calibri"/>
              <a:sym typeface="Calibri"/>
            </a:endParaRPr>
          </a:p>
          <a:p>
            <a:pPr indent="0" lvl="0" marL="0" rtl="0" algn="l">
              <a:spcBef>
                <a:spcPts val="800"/>
              </a:spcBef>
              <a:spcAft>
                <a:spcPts val="0"/>
              </a:spcAft>
              <a:buClr>
                <a:schemeClr val="dk1"/>
              </a:buClr>
              <a:buSzPts val="1100"/>
              <a:buFont typeface="Arial"/>
              <a:buNone/>
            </a:pPr>
            <a:r>
              <a:rPr lang="en-US" sz="1800">
                <a:solidFill>
                  <a:srgbClr val="FF0000"/>
                </a:solidFill>
                <a:latin typeface="Calibri"/>
                <a:ea typeface="Calibri"/>
                <a:cs typeface="Calibri"/>
                <a:sym typeface="Calibri"/>
              </a:rPr>
              <a:t>$ kubectl get po, deploy, rs</a:t>
            </a:r>
            <a:endParaRPr sz="1800">
              <a:solidFill>
                <a:srgbClr val="FF0000"/>
              </a:solidFill>
              <a:latin typeface="Calibri"/>
              <a:ea typeface="Calibri"/>
              <a:cs typeface="Calibri"/>
              <a:sym typeface="Calibri"/>
            </a:endParaRPr>
          </a:p>
          <a:p>
            <a:pPr indent="0" lvl="0" marL="0" rtl="0" algn="l">
              <a:lnSpc>
                <a:spcPct val="157143"/>
              </a:lnSpc>
              <a:spcBef>
                <a:spcPts val="700"/>
              </a:spcBef>
              <a:spcAft>
                <a:spcPts val="0"/>
              </a:spcAft>
              <a:buNone/>
            </a:pPr>
            <a:r>
              <a:t/>
            </a:r>
            <a:endParaRPr sz="1350">
              <a:solidFill>
                <a:srgbClr val="383838"/>
              </a:solidFill>
            </a:endParaRPr>
          </a:p>
          <a:p>
            <a:pPr indent="0" lvl="0" marL="0" rtl="0" algn="l">
              <a:lnSpc>
                <a:spcPct val="157143"/>
              </a:lnSpc>
              <a:spcBef>
                <a:spcPts val="0"/>
              </a:spcBef>
              <a:spcAft>
                <a:spcPts val="0"/>
              </a:spcAft>
              <a:buNone/>
            </a:pPr>
            <a:r>
              <a:t/>
            </a:r>
            <a:endParaRPr sz="1350">
              <a:solidFill>
                <a:srgbClr val="383838"/>
              </a:solidFill>
            </a:endParaRPr>
          </a:p>
          <a:p>
            <a:pPr indent="0" lvl="0" marL="0" rtl="0" algn="l">
              <a:lnSpc>
                <a:spcPct val="157143"/>
              </a:lnSpc>
              <a:spcBef>
                <a:spcPts val="0"/>
              </a:spcBef>
              <a:spcAft>
                <a:spcPts val="0"/>
              </a:spcAft>
              <a:buNone/>
            </a:pPr>
            <a:r>
              <a:rPr lang="en-US" sz="1100">
                <a:solidFill>
                  <a:srgbClr val="383838"/>
                </a:solidFill>
                <a:latin typeface="Calibri"/>
                <a:ea typeface="Calibri"/>
                <a:cs typeface="Calibri"/>
                <a:sym typeface="Calibri"/>
              </a:rPr>
              <a:t>Ref:- https://kubernetes.io/docs/concepts/overview/object-management-kubectl/declarative-config/</a:t>
            </a:r>
            <a:endParaRPr sz="1100">
              <a:solidFill>
                <a:srgbClr val="383838"/>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0" name="Shape 750"/>
        <p:cNvGrpSpPr/>
        <p:nvPr/>
      </p:nvGrpSpPr>
      <p:grpSpPr>
        <a:xfrm>
          <a:off x="0" y="0"/>
          <a:ext cx="0" cy="0"/>
          <a:chOff x="0" y="0"/>
          <a:chExt cx="0" cy="0"/>
        </a:xfrm>
      </p:grpSpPr>
      <p:sp>
        <p:nvSpPr>
          <p:cNvPr id="751" name="Google Shape;751;p114"/>
          <p:cNvSpPr txBox="1"/>
          <p:nvPr>
            <p:ph type="title"/>
          </p:nvPr>
        </p:nvSpPr>
        <p:spPr>
          <a:xfrm>
            <a:off x="552450" y="-158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Exercise - 2 (Pods, Deploy, Services)</a:t>
            </a:r>
            <a:endParaRPr b="1" i="0" sz="3600" u="none" cap="none" strike="noStrike">
              <a:solidFill>
                <a:srgbClr val="000000"/>
              </a:solidFill>
              <a:latin typeface="Calibri"/>
              <a:ea typeface="Calibri"/>
              <a:cs typeface="Calibri"/>
              <a:sym typeface="Calibri"/>
            </a:endParaRPr>
          </a:p>
        </p:txBody>
      </p:sp>
      <p:sp>
        <p:nvSpPr>
          <p:cNvPr id="752" name="Google Shape;752;p114"/>
          <p:cNvSpPr txBox="1"/>
          <p:nvPr/>
        </p:nvSpPr>
        <p:spPr>
          <a:xfrm>
            <a:off x="249900" y="1143025"/>
            <a:ext cx="8523600" cy="45258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100000"/>
              </a:lnSpc>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For all the concepts discussed until now</a:t>
            </a:r>
            <a:endParaRPr sz="2200">
              <a:solidFill>
                <a:schemeClr val="dk1"/>
              </a:solidFill>
              <a:latin typeface="Calibri"/>
              <a:ea typeface="Calibri"/>
              <a:cs typeface="Calibri"/>
              <a:sym typeface="Calibri"/>
            </a:endParaRPr>
          </a:p>
          <a:p>
            <a:pPr indent="-368300" lvl="0" marL="457200" marR="0" rtl="0" algn="l">
              <a:lnSpc>
                <a:spcPct val="100000"/>
              </a:lnSpc>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Create pods, Services, Deployments</a:t>
            </a:r>
            <a:endParaRPr sz="2200">
              <a:solidFill>
                <a:schemeClr val="dk1"/>
              </a:solidFill>
              <a:latin typeface="Calibri"/>
              <a:ea typeface="Calibri"/>
              <a:cs typeface="Calibri"/>
              <a:sym typeface="Calibri"/>
            </a:endParaRPr>
          </a:p>
          <a:p>
            <a:pPr indent="-368300" lvl="0" marL="457200" marR="0" rtl="0" algn="l">
              <a:lnSpc>
                <a:spcPct val="100000"/>
              </a:lnSpc>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Various ways to use the create command</a:t>
            </a:r>
            <a:endParaRPr sz="2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2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2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2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lang="en-US" sz="2200" u="sng">
                <a:solidFill>
                  <a:schemeClr val="hlink"/>
                </a:solidFill>
                <a:latin typeface="Calibri"/>
                <a:ea typeface="Calibri"/>
                <a:cs typeface="Calibri"/>
                <a:sym typeface="Calibri"/>
                <a:hlinkClick r:id="rId3"/>
              </a:rPr>
              <a:t>https://github.com/abhikbanerjee/Kubernetes_Exercise_Files/blob/master/AWS_pod_deploy_service.md</a:t>
            </a:r>
            <a:r>
              <a:rPr lang="en-US" sz="2200">
                <a:solidFill>
                  <a:schemeClr val="dk1"/>
                </a:solidFill>
                <a:latin typeface="Calibri"/>
                <a:ea typeface="Calibri"/>
                <a:cs typeface="Calibri"/>
                <a:sym typeface="Calibri"/>
              </a:rPr>
              <a:t> </a:t>
            </a:r>
            <a:endParaRPr sz="2200">
              <a:solidFill>
                <a:schemeClr val="dk1"/>
              </a:solidFill>
              <a:latin typeface="Calibri"/>
              <a:ea typeface="Calibri"/>
              <a:cs typeface="Calibri"/>
              <a:sym typeface="Calibri"/>
            </a:endParaRPr>
          </a:p>
        </p:txBody>
      </p:sp>
      <p:sp>
        <p:nvSpPr>
          <p:cNvPr id="753" name="Google Shape;753;p114"/>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7" name="Shape 757"/>
        <p:cNvGrpSpPr/>
        <p:nvPr/>
      </p:nvGrpSpPr>
      <p:grpSpPr>
        <a:xfrm>
          <a:off x="0" y="0"/>
          <a:ext cx="0" cy="0"/>
          <a:chOff x="0" y="0"/>
          <a:chExt cx="0" cy="0"/>
        </a:xfrm>
      </p:grpSpPr>
      <p:sp>
        <p:nvSpPr>
          <p:cNvPr id="758" name="Google Shape;758;p115"/>
          <p:cNvSpPr txBox="1"/>
          <p:nvPr>
            <p:ph type="title"/>
          </p:nvPr>
        </p:nvSpPr>
        <p:spPr>
          <a:xfrm>
            <a:off x="628650" y="365129"/>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a:t>
            </a:r>
            <a:r>
              <a:rPr lang="en-US">
                <a:solidFill>
                  <a:srgbClr val="000000"/>
                </a:solidFill>
              </a:rPr>
              <a:t>help commands</a:t>
            </a:r>
            <a:endParaRPr b="1" i="0" sz="3600" u="none" cap="none" strike="noStrike">
              <a:solidFill>
                <a:srgbClr val="000000"/>
              </a:solidFill>
              <a:latin typeface="Calibri"/>
              <a:ea typeface="Calibri"/>
              <a:cs typeface="Calibri"/>
              <a:sym typeface="Calibri"/>
            </a:endParaRPr>
          </a:p>
        </p:txBody>
      </p:sp>
      <p:sp>
        <p:nvSpPr>
          <p:cNvPr id="759" name="Google Shape;759;p115"/>
          <p:cNvSpPr txBox="1"/>
          <p:nvPr>
            <p:ph idx="1" type="body"/>
          </p:nvPr>
        </p:nvSpPr>
        <p:spPr>
          <a:xfrm>
            <a:off x="457200" y="1905001"/>
            <a:ext cx="6172199" cy="4190999"/>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rgbClr val="000000"/>
              </a:buClr>
              <a:buSzPts val="1620"/>
              <a:buFont typeface="Noto Sans Symbols"/>
              <a:buChar char="▪"/>
            </a:pPr>
            <a:r>
              <a:rPr b="1" i="0" lang="en-US" sz="1800" u="none" cap="none" strike="noStrike">
                <a:solidFill>
                  <a:schemeClr val="dk1"/>
                </a:solidFill>
                <a:latin typeface="Calibri"/>
                <a:ea typeface="Calibri"/>
                <a:cs typeface="Calibri"/>
                <a:sym typeface="Calibri"/>
              </a:rPr>
              <a:t>kubectl [command] [TYPE] [NAME] [flags]</a:t>
            </a:r>
            <a:endParaRPr b="0" i="0" sz="1800" u="none" cap="none" strike="noStrike">
              <a:solidFill>
                <a:schemeClr val="dk1"/>
              </a:solidFill>
              <a:latin typeface="Calibri"/>
              <a:ea typeface="Calibri"/>
              <a:cs typeface="Calibri"/>
              <a:sym typeface="Calibri"/>
            </a:endParaRPr>
          </a:p>
          <a:p>
            <a:pPr indent="-457200" lvl="0" marL="457200" marR="0" rtl="0" algn="l">
              <a:lnSpc>
                <a:spcPct val="90000"/>
              </a:lnSpc>
              <a:spcBef>
                <a:spcPts val="600"/>
              </a:spcBef>
              <a:spcAft>
                <a:spcPts val="0"/>
              </a:spcAft>
              <a:buClr>
                <a:srgbClr val="000000"/>
              </a:buClr>
              <a:buSzPts val="1620"/>
              <a:buFont typeface="Noto Sans Symbols"/>
              <a:buChar char="▪"/>
            </a:pPr>
            <a:r>
              <a:rPr b="0" i="0" lang="en-US" sz="1800" u="none" cap="none" strike="noStrike">
                <a:solidFill>
                  <a:schemeClr val="dk1"/>
                </a:solidFill>
                <a:latin typeface="Calibri"/>
                <a:ea typeface="Calibri"/>
                <a:cs typeface="Calibri"/>
                <a:sym typeface="Calibri"/>
              </a:rPr>
              <a:t>Very popular commands</a:t>
            </a:r>
            <a:endParaRPr b="1" i="0" sz="3200" u="none" cap="none" strike="noStrike">
              <a:solidFill>
                <a:schemeClr val="dk1"/>
              </a:solidFill>
              <a:latin typeface="Calibri"/>
              <a:ea typeface="Calibri"/>
              <a:cs typeface="Calibri"/>
              <a:sym typeface="Calibri"/>
            </a:endParaRPr>
          </a:p>
          <a:p>
            <a:pPr indent="-457200" lvl="1" marL="914400" marR="0" rtl="0" algn="l">
              <a:lnSpc>
                <a:spcPct val="90000"/>
              </a:lnSpc>
              <a:spcBef>
                <a:spcPts val="320"/>
              </a:spcBef>
              <a:spcAft>
                <a:spcPts val="0"/>
              </a:spcAft>
              <a:buClr>
                <a:srgbClr val="000000"/>
              </a:buClr>
              <a:buSzPts val="1440"/>
              <a:buFont typeface="Noto Sans Symbols"/>
              <a:buChar char="▪"/>
            </a:pPr>
            <a:r>
              <a:rPr b="1" i="0" lang="en-US" sz="1600" u="none" cap="none" strike="noStrike">
                <a:solidFill>
                  <a:schemeClr val="dk1"/>
                </a:solidFill>
                <a:latin typeface="Calibri"/>
                <a:ea typeface="Calibri"/>
                <a:cs typeface="Calibri"/>
                <a:sym typeface="Calibri"/>
              </a:rPr>
              <a:t>kubectl get</a:t>
            </a:r>
            <a:r>
              <a:rPr b="0" i="0" lang="en-US" sz="1600" u="none" cap="none" strike="noStrike">
                <a:solidFill>
                  <a:schemeClr val="dk1"/>
                </a:solidFill>
                <a:latin typeface="Calibri"/>
                <a:ea typeface="Calibri"/>
                <a:cs typeface="Calibri"/>
                <a:sym typeface="Calibri"/>
              </a:rPr>
              <a:t> - list resources about a target.</a:t>
            </a:r>
            <a:endParaRPr b="1" i="0" sz="2800" u="none" cap="none" strike="noStrike">
              <a:solidFill>
                <a:schemeClr val="dk1"/>
              </a:solidFill>
              <a:latin typeface="Calibri"/>
              <a:ea typeface="Calibri"/>
              <a:cs typeface="Calibri"/>
              <a:sym typeface="Calibri"/>
            </a:endParaRPr>
          </a:p>
          <a:p>
            <a:pPr indent="-457200" lvl="2" marL="1371600" marR="0" rtl="0" algn="l">
              <a:lnSpc>
                <a:spcPct val="90000"/>
              </a:lnSpc>
              <a:spcBef>
                <a:spcPts val="240"/>
              </a:spcBef>
              <a:spcAft>
                <a:spcPts val="0"/>
              </a:spcAft>
              <a:buClr>
                <a:srgbClr val="000000"/>
              </a:buClr>
              <a:buSzPts val="1080"/>
              <a:buFont typeface="Noto Sans Symbols"/>
              <a:buChar char="▪"/>
            </a:pPr>
            <a:r>
              <a:rPr b="0" i="0" lang="en-US" sz="1200" u="none" cap="none" strike="noStrike">
                <a:solidFill>
                  <a:schemeClr val="dk1"/>
                </a:solidFill>
                <a:latin typeface="Calibri"/>
                <a:ea typeface="Calibri"/>
                <a:cs typeface="Calibri"/>
                <a:sym typeface="Calibri"/>
              </a:rPr>
              <a:t>kubectl get services</a:t>
            </a:r>
            <a:endParaRPr b="0" i="0" sz="2400" u="none" cap="none" strike="noStrike">
              <a:solidFill>
                <a:schemeClr val="dk1"/>
              </a:solidFill>
              <a:latin typeface="Calibri"/>
              <a:ea typeface="Calibri"/>
              <a:cs typeface="Calibri"/>
              <a:sym typeface="Calibri"/>
            </a:endParaRPr>
          </a:p>
          <a:p>
            <a:pPr indent="-457200" lvl="2" marL="1371600" marR="0" rtl="0" algn="l">
              <a:lnSpc>
                <a:spcPct val="90000"/>
              </a:lnSpc>
              <a:spcBef>
                <a:spcPts val="240"/>
              </a:spcBef>
              <a:spcAft>
                <a:spcPts val="0"/>
              </a:spcAft>
              <a:buClr>
                <a:srgbClr val="000000"/>
              </a:buClr>
              <a:buSzPts val="1080"/>
              <a:buFont typeface="Noto Sans Symbols"/>
              <a:buChar char="▪"/>
            </a:pPr>
            <a:r>
              <a:rPr b="0" i="0" lang="en-US" sz="1200" u="none" cap="none" strike="noStrike">
                <a:solidFill>
                  <a:schemeClr val="dk1"/>
                </a:solidFill>
                <a:latin typeface="Calibri"/>
                <a:ea typeface="Calibri"/>
                <a:cs typeface="Calibri"/>
                <a:sym typeface="Calibri"/>
              </a:rPr>
              <a:t>kubectl get pods</a:t>
            </a:r>
            <a:endParaRPr b="0" i="0" sz="1200" u="none" cap="none" strike="noStrike">
              <a:solidFill>
                <a:schemeClr val="dk1"/>
              </a:solidFill>
              <a:latin typeface="Calibri"/>
              <a:ea typeface="Calibri"/>
              <a:cs typeface="Calibri"/>
              <a:sym typeface="Calibri"/>
            </a:endParaRPr>
          </a:p>
          <a:p>
            <a:pPr indent="-457200" lvl="1" marL="914400" marR="0" rtl="0" algn="l">
              <a:lnSpc>
                <a:spcPct val="90000"/>
              </a:lnSpc>
              <a:spcBef>
                <a:spcPts val="320"/>
              </a:spcBef>
              <a:spcAft>
                <a:spcPts val="0"/>
              </a:spcAft>
              <a:buClr>
                <a:srgbClr val="000000"/>
              </a:buClr>
              <a:buSzPts val="1440"/>
              <a:buFont typeface="Noto Sans Symbols"/>
              <a:buChar char="▪"/>
            </a:pPr>
            <a:r>
              <a:rPr b="1" i="0" lang="en-US" sz="1600" u="none" cap="none" strike="noStrike">
                <a:solidFill>
                  <a:schemeClr val="dk1"/>
                </a:solidFill>
                <a:latin typeface="Calibri"/>
                <a:ea typeface="Calibri"/>
                <a:cs typeface="Calibri"/>
                <a:sym typeface="Calibri"/>
              </a:rPr>
              <a:t>kubectl describe</a:t>
            </a:r>
            <a:r>
              <a:rPr b="0" i="0" lang="en-US" sz="1600" u="none" cap="none" strike="noStrike">
                <a:solidFill>
                  <a:schemeClr val="dk1"/>
                </a:solidFill>
                <a:latin typeface="Calibri"/>
                <a:ea typeface="Calibri"/>
                <a:cs typeface="Calibri"/>
                <a:sym typeface="Calibri"/>
              </a:rPr>
              <a:t> - show basic information about a resource</a:t>
            </a:r>
            <a:endParaRPr b="1" i="0" sz="2800" u="none" cap="none" strike="noStrike">
              <a:solidFill>
                <a:schemeClr val="dk1"/>
              </a:solidFill>
              <a:latin typeface="Calibri"/>
              <a:ea typeface="Calibri"/>
              <a:cs typeface="Calibri"/>
              <a:sym typeface="Calibri"/>
            </a:endParaRPr>
          </a:p>
          <a:p>
            <a:pPr indent="-457200" lvl="2" marL="1371600" marR="0" rtl="0" algn="l">
              <a:lnSpc>
                <a:spcPct val="90000"/>
              </a:lnSpc>
              <a:spcBef>
                <a:spcPts val="240"/>
              </a:spcBef>
              <a:spcAft>
                <a:spcPts val="0"/>
              </a:spcAft>
              <a:buClr>
                <a:srgbClr val="000000"/>
              </a:buClr>
              <a:buSzPts val="1080"/>
              <a:buFont typeface="Noto Sans Symbols"/>
              <a:buChar char="▪"/>
            </a:pPr>
            <a:r>
              <a:rPr b="0" i="0" lang="en-US" sz="1200" u="none" cap="none" strike="noStrike">
                <a:solidFill>
                  <a:schemeClr val="dk1"/>
                </a:solidFill>
                <a:latin typeface="Calibri"/>
                <a:ea typeface="Calibri"/>
                <a:cs typeface="Calibri"/>
                <a:sym typeface="Calibri"/>
              </a:rPr>
              <a:t>Kubectl describe pods my-pod</a:t>
            </a:r>
            <a:endParaRPr b="0" i="0" sz="1200" u="none" cap="none" strike="noStrike">
              <a:solidFill>
                <a:schemeClr val="dk1"/>
              </a:solidFill>
              <a:latin typeface="Calibri"/>
              <a:ea typeface="Calibri"/>
              <a:cs typeface="Calibri"/>
              <a:sym typeface="Calibri"/>
            </a:endParaRPr>
          </a:p>
          <a:p>
            <a:pPr indent="-457200" lvl="1" marL="914400" marR="0" rtl="0" algn="l">
              <a:lnSpc>
                <a:spcPct val="90000"/>
              </a:lnSpc>
              <a:spcBef>
                <a:spcPts val="320"/>
              </a:spcBef>
              <a:spcAft>
                <a:spcPts val="0"/>
              </a:spcAft>
              <a:buClr>
                <a:srgbClr val="000000"/>
              </a:buClr>
              <a:buSzPts val="1440"/>
              <a:buFont typeface="Noto Sans Symbols"/>
              <a:buChar char="▪"/>
            </a:pPr>
            <a:r>
              <a:rPr b="1" i="0" lang="en-US" sz="1600" u="none" cap="none" strike="noStrike">
                <a:solidFill>
                  <a:schemeClr val="dk1"/>
                </a:solidFill>
                <a:latin typeface="Calibri"/>
                <a:ea typeface="Calibri"/>
                <a:cs typeface="Calibri"/>
                <a:sym typeface="Calibri"/>
              </a:rPr>
              <a:t>kubectl logs</a:t>
            </a:r>
            <a:r>
              <a:rPr b="0" i="0" lang="en-US" sz="1600" u="none" cap="none" strike="noStrike">
                <a:solidFill>
                  <a:schemeClr val="dk1"/>
                </a:solidFill>
                <a:latin typeface="Calibri"/>
                <a:ea typeface="Calibri"/>
                <a:cs typeface="Calibri"/>
                <a:sym typeface="Calibri"/>
              </a:rPr>
              <a:t> - print the logs from a container in a pod. Extremely useful</a:t>
            </a:r>
            <a:endParaRPr b="1" i="0" sz="2800" u="none" cap="none" strike="noStrike">
              <a:solidFill>
                <a:schemeClr val="dk1"/>
              </a:solidFill>
              <a:latin typeface="Calibri"/>
              <a:ea typeface="Calibri"/>
              <a:cs typeface="Calibri"/>
              <a:sym typeface="Calibri"/>
            </a:endParaRPr>
          </a:p>
          <a:p>
            <a:pPr indent="-457200" lvl="2" marL="1371600" marR="0" rtl="0" algn="l">
              <a:lnSpc>
                <a:spcPct val="90000"/>
              </a:lnSpc>
              <a:spcBef>
                <a:spcPts val="240"/>
              </a:spcBef>
              <a:spcAft>
                <a:spcPts val="0"/>
              </a:spcAft>
              <a:buClr>
                <a:srgbClr val="000000"/>
              </a:buClr>
              <a:buSzPts val="1080"/>
              <a:buFont typeface="Noto Sans Symbols"/>
              <a:buChar char="▪"/>
            </a:pPr>
            <a:r>
              <a:rPr b="0" i="0" lang="en-US" sz="1200" u="none" cap="none" strike="noStrike">
                <a:solidFill>
                  <a:schemeClr val="dk1"/>
                </a:solidFill>
                <a:latin typeface="Calibri"/>
                <a:ea typeface="Calibri"/>
                <a:cs typeface="Calibri"/>
                <a:sym typeface="Calibri"/>
              </a:rPr>
              <a:t>Kubectl logs my-pod</a:t>
            </a:r>
            <a:endParaRPr b="0" i="0" sz="1200" u="none" cap="none" strike="noStrike">
              <a:solidFill>
                <a:schemeClr val="dk1"/>
              </a:solidFill>
              <a:latin typeface="Calibri"/>
              <a:ea typeface="Calibri"/>
              <a:cs typeface="Calibri"/>
              <a:sym typeface="Calibri"/>
            </a:endParaRPr>
          </a:p>
          <a:p>
            <a:pPr indent="-457200" lvl="0" marL="457200" marR="0" rtl="0" algn="l">
              <a:lnSpc>
                <a:spcPct val="90000"/>
              </a:lnSpc>
              <a:spcBef>
                <a:spcPts val="400"/>
              </a:spcBef>
              <a:spcAft>
                <a:spcPts val="0"/>
              </a:spcAft>
              <a:buClr>
                <a:srgbClr val="000000"/>
              </a:buClr>
              <a:buSzPts val="1800"/>
              <a:buFont typeface="Noto Sans Symbols"/>
              <a:buChar char="▪"/>
            </a:pPr>
            <a:r>
              <a:rPr b="0" i="0" lang="en-US" sz="2000" u="none" cap="none" strike="noStrike">
                <a:solidFill>
                  <a:schemeClr val="dk1"/>
                </a:solidFill>
                <a:latin typeface="Calibri"/>
                <a:ea typeface="Calibri"/>
                <a:cs typeface="Calibri"/>
                <a:sym typeface="Calibri"/>
              </a:rPr>
              <a:t>Also useful:</a:t>
            </a:r>
            <a:endParaRPr b="0" i="0" sz="2000" u="none" cap="none" strike="noStrike">
              <a:solidFill>
                <a:schemeClr val="dk1"/>
              </a:solidFill>
              <a:latin typeface="Calibri"/>
              <a:ea typeface="Calibri"/>
              <a:cs typeface="Calibri"/>
              <a:sym typeface="Calibri"/>
            </a:endParaRPr>
          </a:p>
          <a:p>
            <a:pPr indent="-457200" lvl="1" marL="914400" marR="0" rtl="0" algn="l">
              <a:lnSpc>
                <a:spcPct val="90000"/>
              </a:lnSpc>
              <a:spcBef>
                <a:spcPts val="320"/>
              </a:spcBef>
              <a:spcAft>
                <a:spcPts val="0"/>
              </a:spcAft>
              <a:buClr>
                <a:srgbClr val="000000"/>
              </a:buClr>
              <a:buSzPts val="1440"/>
              <a:buFont typeface="Noto Sans Symbols"/>
              <a:buChar char="▪"/>
            </a:pPr>
            <a:r>
              <a:rPr b="1" i="0" lang="en-US" sz="1600" u="none" cap="none" strike="noStrike">
                <a:solidFill>
                  <a:schemeClr val="dk1"/>
                </a:solidFill>
                <a:latin typeface="Calibri"/>
                <a:ea typeface="Calibri"/>
                <a:cs typeface="Calibri"/>
                <a:sym typeface="Calibri"/>
              </a:rPr>
              <a:t>kubectl exec</a:t>
            </a:r>
            <a:r>
              <a:rPr b="0" i="0" lang="en-US" sz="1600" u="none" cap="none" strike="noStrike">
                <a:solidFill>
                  <a:schemeClr val="dk1"/>
                </a:solidFill>
                <a:latin typeface="Calibri"/>
                <a:ea typeface="Calibri"/>
                <a:cs typeface="Calibri"/>
                <a:sym typeface="Calibri"/>
              </a:rPr>
              <a:t> - execute a command on a container in a pod</a:t>
            </a:r>
            <a:endParaRPr b="1" i="0" sz="2800" u="none" cap="none" strike="noStrike">
              <a:solidFill>
                <a:schemeClr val="dk1"/>
              </a:solidFill>
              <a:latin typeface="Calibri"/>
              <a:ea typeface="Calibri"/>
              <a:cs typeface="Calibri"/>
              <a:sym typeface="Calibri"/>
            </a:endParaRPr>
          </a:p>
          <a:p>
            <a:pPr indent="-457200" lvl="1" marL="914400" marR="0" rtl="0" algn="l">
              <a:lnSpc>
                <a:spcPct val="90000"/>
              </a:lnSpc>
              <a:spcBef>
                <a:spcPts val="320"/>
              </a:spcBef>
              <a:spcAft>
                <a:spcPts val="0"/>
              </a:spcAft>
              <a:buClr>
                <a:srgbClr val="000000"/>
              </a:buClr>
              <a:buSzPts val="1440"/>
              <a:buFont typeface="Noto Sans Symbols"/>
              <a:buChar char="▪"/>
            </a:pPr>
            <a:r>
              <a:rPr b="1" i="0" lang="en-US" sz="1600" u="none" cap="none" strike="noStrike">
                <a:solidFill>
                  <a:schemeClr val="dk1"/>
                </a:solidFill>
                <a:latin typeface="Calibri"/>
                <a:ea typeface="Calibri"/>
                <a:cs typeface="Calibri"/>
                <a:sym typeface="Calibri"/>
              </a:rPr>
              <a:t>Kubectl top </a:t>
            </a:r>
            <a:r>
              <a:rPr b="0" i="0" lang="en-US" sz="1600" u="none" cap="none" strike="noStrike">
                <a:solidFill>
                  <a:schemeClr val="dk1"/>
                </a:solidFill>
                <a:latin typeface="Calibri"/>
                <a:ea typeface="Calibri"/>
                <a:cs typeface="Calibri"/>
                <a:sym typeface="Calibri"/>
              </a:rPr>
              <a:t>– Show metrics for a node</a:t>
            </a:r>
            <a:endParaRPr b="0" i="0" sz="1600" u="none" cap="none" strike="noStrike">
              <a:solidFill>
                <a:schemeClr val="dk1"/>
              </a:solidFill>
              <a:latin typeface="Calibri"/>
              <a:ea typeface="Calibri"/>
              <a:cs typeface="Calibri"/>
              <a:sym typeface="Calibri"/>
            </a:endParaRPr>
          </a:p>
          <a:p>
            <a:pPr indent="-388620" lvl="0" marL="457200" marR="0" rtl="0" algn="l">
              <a:lnSpc>
                <a:spcPct val="90000"/>
              </a:lnSpc>
              <a:spcBef>
                <a:spcPts val="600"/>
              </a:spcBef>
              <a:spcAft>
                <a:spcPts val="0"/>
              </a:spcAft>
              <a:buClr>
                <a:schemeClr val="accent3"/>
              </a:buClr>
              <a:buSzPts val="1080"/>
              <a:buFont typeface="Noto Sans Symbols"/>
              <a:buNone/>
            </a:pPr>
            <a:r>
              <a:t/>
            </a:r>
            <a:endParaRPr b="0" i="0" sz="1200" u="none" cap="none" strike="noStrike">
              <a:solidFill>
                <a:schemeClr val="dk1"/>
              </a:solidFill>
              <a:latin typeface="Calibri"/>
              <a:ea typeface="Calibri"/>
              <a:cs typeface="Calibri"/>
              <a:sym typeface="Calibri"/>
            </a:endParaRPr>
          </a:p>
        </p:txBody>
      </p:sp>
      <p:sp>
        <p:nvSpPr>
          <p:cNvPr id="760" name="Google Shape;760;p115"/>
          <p:cNvSpPr txBox="1"/>
          <p:nvPr/>
        </p:nvSpPr>
        <p:spPr>
          <a:xfrm>
            <a:off x="628650" y="1295399"/>
            <a:ext cx="7753350" cy="609601"/>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Calibri"/>
                <a:ea typeface="Calibri"/>
                <a:cs typeface="Calibri"/>
                <a:sym typeface="Calibri"/>
              </a:rPr>
              <a:t>Most common access point for launching workloads on Kubernetes clusters.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4" name="Shape 764"/>
        <p:cNvGrpSpPr/>
        <p:nvPr/>
      </p:nvGrpSpPr>
      <p:grpSpPr>
        <a:xfrm>
          <a:off x="0" y="0"/>
          <a:ext cx="0" cy="0"/>
          <a:chOff x="0" y="0"/>
          <a:chExt cx="0" cy="0"/>
        </a:xfrm>
      </p:grpSpPr>
      <p:sp>
        <p:nvSpPr>
          <p:cNvPr id="765" name="Google Shape;765;p116"/>
          <p:cNvSpPr txBox="1"/>
          <p:nvPr>
            <p:ph type="title"/>
          </p:nvPr>
        </p:nvSpPr>
        <p:spPr>
          <a:xfrm>
            <a:off x="552450" y="1365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Label</a:t>
            </a:r>
            <a:endParaRPr b="1" i="0" sz="3600" u="none" cap="none" strike="noStrike">
              <a:solidFill>
                <a:srgbClr val="000000"/>
              </a:solidFill>
              <a:latin typeface="Calibri"/>
              <a:ea typeface="Calibri"/>
              <a:cs typeface="Calibri"/>
              <a:sym typeface="Calibri"/>
            </a:endParaRPr>
          </a:p>
        </p:txBody>
      </p:sp>
      <p:sp>
        <p:nvSpPr>
          <p:cNvPr id="766" name="Google Shape;766;p116"/>
          <p:cNvSpPr txBox="1"/>
          <p:nvPr>
            <p:ph idx="1" type="body"/>
          </p:nvPr>
        </p:nvSpPr>
        <p:spPr>
          <a:xfrm>
            <a:off x="457200" y="1905001"/>
            <a:ext cx="4256407" cy="4190999"/>
          </a:xfrm>
          <a:prstGeom prst="rect">
            <a:avLst/>
          </a:prstGeom>
          <a:noFill/>
          <a:ln>
            <a:noFill/>
          </a:ln>
        </p:spPr>
        <p:txBody>
          <a:bodyPr anchorCtr="0" anchor="t" bIns="45700" lIns="91425" spcFirstLastPara="1" rIns="91425" wrap="square" tIns="45700">
            <a:noAutofit/>
          </a:bodyPr>
          <a:lstStyle/>
          <a:p>
            <a:pPr indent="-4826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Designate objects for specific environments such as development, test and production</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Set versions to objects </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Set roles or other arbitrary information to classify objects</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Can be added or modified at any time</a:t>
            </a:r>
            <a:endParaRPr b="0" i="0" sz="2200" u="none" cap="none" strike="noStrike">
              <a:solidFill>
                <a:schemeClr val="dk1"/>
              </a:solidFill>
              <a:latin typeface="Calibri"/>
              <a:ea typeface="Calibri"/>
              <a:cs typeface="Calibri"/>
              <a:sym typeface="Calibri"/>
            </a:endParaRPr>
          </a:p>
          <a:p>
            <a:pPr indent="-388620" lvl="0" marL="457200" marR="0" rtl="0" algn="l">
              <a:lnSpc>
                <a:spcPct val="90000"/>
              </a:lnSpc>
              <a:spcBef>
                <a:spcPts val="600"/>
              </a:spcBef>
              <a:spcAft>
                <a:spcPts val="0"/>
              </a:spcAft>
              <a:buClr>
                <a:schemeClr val="accent3"/>
              </a:buClr>
              <a:buSzPts val="1080"/>
              <a:buFont typeface="Noto Sans Symbols"/>
              <a:buNone/>
            </a:pPr>
            <a:r>
              <a:t/>
            </a:r>
            <a:endParaRPr b="0" i="0" sz="1200" u="none" cap="none" strike="noStrike">
              <a:solidFill>
                <a:schemeClr val="dk1"/>
              </a:solidFill>
              <a:latin typeface="Calibri"/>
              <a:ea typeface="Calibri"/>
              <a:cs typeface="Calibri"/>
              <a:sym typeface="Calibri"/>
            </a:endParaRPr>
          </a:p>
        </p:txBody>
      </p:sp>
      <p:sp>
        <p:nvSpPr>
          <p:cNvPr id="767" name="Google Shape;767;p116"/>
          <p:cNvSpPr txBox="1"/>
          <p:nvPr/>
        </p:nvSpPr>
        <p:spPr>
          <a:xfrm>
            <a:off x="552450" y="990600"/>
            <a:ext cx="7753500" cy="6096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200" u="none" cap="none" strike="noStrike">
                <a:solidFill>
                  <a:schemeClr val="dk1"/>
                </a:solidFill>
                <a:latin typeface="Calibri"/>
                <a:ea typeface="Calibri"/>
                <a:cs typeface="Calibri"/>
                <a:sym typeface="Calibri"/>
              </a:rPr>
              <a:t>Key/Value pairs that can be attached to objects to enable a variety of use cases.</a:t>
            </a:r>
            <a:endParaRPr b="0" i="0" sz="2200" u="none" cap="none" strike="noStrike">
              <a:solidFill>
                <a:srgbClr val="000000"/>
              </a:solidFill>
              <a:latin typeface="Arial"/>
              <a:ea typeface="Arial"/>
              <a:cs typeface="Arial"/>
              <a:sym typeface="Arial"/>
            </a:endParaRPr>
          </a:p>
        </p:txBody>
      </p:sp>
      <p:pic>
        <p:nvPicPr>
          <p:cNvPr id="768" name="Google Shape;768;p116"/>
          <p:cNvPicPr preferRelativeResize="0"/>
          <p:nvPr/>
        </p:nvPicPr>
        <p:blipFill rotWithShape="1">
          <a:blip r:embed="rId3">
            <a:alphaModFix/>
          </a:blip>
          <a:srcRect b="0" l="0" r="0" t="0"/>
          <a:stretch/>
        </p:blipFill>
        <p:spPr>
          <a:xfrm>
            <a:off x="4800599" y="1828801"/>
            <a:ext cx="3714751" cy="377402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2" name="Shape 772"/>
        <p:cNvGrpSpPr/>
        <p:nvPr/>
      </p:nvGrpSpPr>
      <p:grpSpPr>
        <a:xfrm>
          <a:off x="0" y="0"/>
          <a:ext cx="0" cy="0"/>
          <a:chOff x="0" y="0"/>
          <a:chExt cx="0" cy="0"/>
        </a:xfrm>
      </p:grpSpPr>
      <p:sp>
        <p:nvSpPr>
          <p:cNvPr id="773" name="Google Shape;773;p117"/>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 kubectl get pod –l name=&lt;label&gt;</a:t>
            </a:r>
            <a:endParaRPr b="1" i="0" sz="3600" u="none" cap="none" strike="noStrike">
              <a:solidFill>
                <a:srgbClr val="000000"/>
              </a:solidFill>
              <a:latin typeface="Calibri"/>
              <a:ea typeface="Calibri"/>
              <a:cs typeface="Calibri"/>
              <a:sym typeface="Calibri"/>
            </a:endParaRPr>
          </a:p>
        </p:txBody>
      </p:sp>
      <p:sp>
        <p:nvSpPr>
          <p:cNvPr id="774" name="Google Shape;774;p117"/>
          <p:cNvSpPr txBox="1"/>
          <p:nvPr/>
        </p:nvSpPr>
        <p:spPr>
          <a:xfrm>
            <a:off x="332325" y="4072450"/>
            <a:ext cx="8314200" cy="186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Note: Best mechanism to organize Kubernetes objects </a:t>
            </a:r>
            <a:endParaRPr b="1" i="0" sz="18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ts val="1800"/>
              <a:buChar char="-"/>
            </a:pPr>
            <a:r>
              <a:rPr b="1" lang="en-US" sz="1800">
                <a:solidFill>
                  <a:schemeClr val="dk1"/>
                </a:solidFill>
              </a:rPr>
              <a:t>labels can be used to provide logical structure</a:t>
            </a:r>
            <a:endParaRPr b="1"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b="1" lang="en-US" sz="1800">
                <a:solidFill>
                  <a:schemeClr val="dk1"/>
                </a:solidFill>
              </a:rPr>
              <a:t>divide by teams, or by environments, or versions</a:t>
            </a:r>
            <a:endParaRPr b="1"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b="1" lang="en-US" sz="1800">
                <a:solidFill>
                  <a:schemeClr val="dk1"/>
                </a:solidFill>
              </a:rPr>
              <a:t>annotations and labels have very subtle difference</a:t>
            </a:r>
            <a:endParaRPr b="1" sz="1800">
              <a:solidFill>
                <a:schemeClr val="dk1"/>
              </a:solidFill>
            </a:endParaRPr>
          </a:p>
          <a:p>
            <a:pPr indent="-342900" lvl="0" marL="457200" marR="0" rtl="0" algn="l">
              <a:lnSpc>
                <a:spcPct val="100000"/>
              </a:lnSpc>
              <a:spcBef>
                <a:spcPts val="0"/>
              </a:spcBef>
              <a:spcAft>
                <a:spcPts val="0"/>
              </a:spcAft>
              <a:buClr>
                <a:srgbClr val="FF0000"/>
              </a:buClr>
              <a:buSzPts val="1800"/>
              <a:buChar char="-"/>
            </a:pPr>
            <a:r>
              <a:rPr lang="en-US" sz="1800">
                <a:solidFill>
                  <a:srgbClr val="FF0000"/>
                </a:solidFill>
              </a:rPr>
              <a:t>$ kubectl create -f helloworld-pod-with-labels.yml </a:t>
            </a:r>
            <a:endParaRPr sz="1800">
              <a:solidFill>
                <a:srgbClr val="FF0000"/>
              </a:solidFill>
            </a:endParaRPr>
          </a:p>
          <a:p>
            <a:pPr indent="-342900" lvl="0" marL="457200" marR="0" rtl="0" algn="l">
              <a:lnSpc>
                <a:spcPct val="100000"/>
              </a:lnSpc>
              <a:spcBef>
                <a:spcPts val="0"/>
              </a:spcBef>
              <a:spcAft>
                <a:spcPts val="0"/>
              </a:spcAft>
              <a:buClr>
                <a:srgbClr val="FF0000"/>
              </a:buClr>
              <a:buSzPts val="1800"/>
              <a:buChar char="-"/>
            </a:pPr>
            <a:r>
              <a:rPr lang="en-US" sz="1800">
                <a:solidFill>
                  <a:srgbClr val="FF0000"/>
                </a:solidFill>
              </a:rPr>
              <a:t>$ kubectl get po --show-labels</a:t>
            </a:r>
            <a:endParaRPr sz="1800">
              <a:solidFill>
                <a:srgbClr val="FF0000"/>
              </a:solidFill>
            </a:endParaRPr>
          </a:p>
        </p:txBody>
      </p:sp>
      <p:pic>
        <p:nvPicPr>
          <p:cNvPr id="775" name="Google Shape;775;p117"/>
          <p:cNvPicPr preferRelativeResize="0"/>
          <p:nvPr/>
        </p:nvPicPr>
        <p:blipFill rotWithShape="1">
          <a:blip r:embed="rId3">
            <a:alphaModFix/>
          </a:blip>
          <a:srcRect b="0" l="0" r="0" t="0"/>
          <a:stretch/>
        </p:blipFill>
        <p:spPr>
          <a:xfrm>
            <a:off x="0" y="1447800"/>
            <a:ext cx="9144000" cy="2184935"/>
          </a:xfrm>
          <a:prstGeom prst="rect">
            <a:avLst/>
          </a:prstGeom>
          <a:noFill/>
          <a:ln>
            <a:noFill/>
          </a:ln>
        </p:spPr>
      </p:pic>
      <p:sp>
        <p:nvSpPr>
          <p:cNvPr id="776" name="Google Shape;776;p117"/>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0" name="Shape 780"/>
        <p:cNvGrpSpPr/>
        <p:nvPr/>
      </p:nvGrpSpPr>
      <p:grpSpPr>
        <a:xfrm>
          <a:off x="0" y="0"/>
          <a:ext cx="0" cy="0"/>
          <a:chOff x="0" y="0"/>
          <a:chExt cx="0" cy="0"/>
        </a:xfrm>
      </p:grpSpPr>
      <p:sp>
        <p:nvSpPr>
          <p:cNvPr id="781" name="Google Shape;781;p118"/>
          <p:cNvSpPr txBox="1"/>
          <p:nvPr>
            <p:ph type="title"/>
          </p:nvPr>
        </p:nvSpPr>
        <p:spPr>
          <a:xfrm>
            <a:off x="628650" y="365126"/>
            <a:ext cx="7886700" cy="746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rPr lang="en-US">
                <a:solidFill>
                  <a:srgbClr val="000000"/>
                </a:solidFill>
              </a:rPr>
              <a:t>Exercise - 3 (</a:t>
            </a:r>
            <a:r>
              <a:rPr lang="en-US">
                <a:solidFill>
                  <a:schemeClr val="dk1"/>
                </a:solidFill>
              </a:rPr>
              <a:t>Kubernetes Labels )</a:t>
            </a:r>
            <a:br>
              <a:rPr b="1" i="0" lang="en-US" sz="3600" u="none" cap="none" strike="noStrike">
                <a:solidFill>
                  <a:srgbClr val="E36C09"/>
                </a:solidFill>
                <a:latin typeface="Calibri"/>
                <a:ea typeface="Calibri"/>
                <a:cs typeface="Calibri"/>
                <a:sym typeface="Calibri"/>
              </a:rPr>
            </a:br>
            <a:endParaRPr b="1" i="0" sz="3600" u="none" cap="none" strike="noStrike">
              <a:solidFill>
                <a:schemeClr val="accent3"/>
              </a:solidFill>
              <a:latin typeface="Calibri"/>
              <a:ea typeface="Calibri"/>
              <a:cs typeface="Calibri"/>
              <a:sym typeface="Calibri"/>
            </a:endParaRPr>
          </a:p>
        </p:txBody>
      </p:sp>
      <p:sp>
        <p:nvSpPr>
          <p:cNvPr id="782" name="Google Shape;782;p118"/>
          <p:cNvSpPr txBox="1"/>
          <p:nvPr>
            <p:ph idx="1" type="body"/>
          </p:nvPr>
        </p:nvSpPr>
        <p:spPr>
          <a:xfrm>
            <a:off x="628650" y="1047751"/>
            <a:ext cx="7886700" cy="41148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90000"/>
              </a:lnSpc>
              <a:spcBef>
                <a:spcPts val="360"/>
              </a:spcBef>
              <a:spcAft>
                <a:spcPts val="0"/>
              </a:spcAft>
              <a:buClr>
                <a:srgbClr val="000000"/>
              </a:buClr>
              <a:buSzPts val="2200"/>
              <a:buFont typeface="Calibri"/>
              <a:buChar char="-"/>
            </a:pPr>
            <a:r>
              <a:rPr b="0" lang="en-US" sz="2200"/>
              <a:t>Create a series of pods with different labels</a:t>
            </a:r>
            <a:endParaRPr b="0" sz="2200"/>
          </a:p>
          <a:p>
            <a:pPr indent="-368300" lvl="0" marL="457200" marR="0" rtl="0" algn="l">
              <a:lnSpc>
                <a:spcPct val="90000"/>
              </a:lnSpc>
              <a:spcBef>
                <a:spcPts val="0"/>
              </a:spcBef>
              <a:spcAft>
                <a:spcPts val="0"/>
              </a:spcAft>
              <a:buClr>
                <a:srgbClr val="000000"/>
              </a:buClr>
              <a:buSzPts val="2200"/>
              <a:buChar char="-"/>
            </a:pPr>
            <a:r>
              <a:rPr b="0" lang="en-US" sz="2200"/>
              <a:t>Query the pods based on various labels</a:t>
            </a:r>
            <a:endParaRPr b="0" sz="2200"/>
          </a:p>
          <a:p>
            <a:pPr indent="-368300" lvl="0" marL="457200" marR="0" rtl="0" algn="l">
              <a:lnSpc>
                <a:spcPct val="90000"/>
              </a:lnSpc>
              <a:spcBef>
                <a:spcPts val="0"/>
              </a:spcBef>
              <a:spcAft>
                <a:spcPts val="0"/>
              </a:spcAft>
              <a:buClr>
                <a:srgbClr val="000000"/>
              </a:buClr>
              <a:buSzPts val="2200"/>
              <a:buChar char="-"/>
            </a:pPr>
            <a:r>
              <a:rPr b="0" lang="en-US" sz="2200"/>
              <a:t>Delete pods based on certain selectors</a:t>
            </a:r>
            <a:endParaRPr b="0" sz="2200"/>
          </a:p>
          <a:p>
            <a:pPr indent="0" lvl="0" marL="0" marR="0" rtl="0" algn="l">
              <a:lnSpc>
                <a:spcPct val="90000"/>
              </a:lnSpc>
              <a:spcBef>
                <a:spcPts val="360"/>
              </a:spcBef>
              <a:spcAft>
                <a:spcPts val="0"/>
              </a:spcAft>
              <a:buClr>
                <a:schemeClr val="accent3"/>
              </a:buClr>
              <a:buSzPts val="2880"/>
              <a:buFont typeface="Noto Sans Symbols"/>
              <a:buNone/>
            </a:pPr>
            <a:r>
              <a:t/>
            </a:r>
            <a:endParaRPr/>
          </a:p>
          <a:p>
            <a:pPr indent="0" lvl="0" marL="0" marR="0" rtl="0" algn="l">
              <a:lnSpc>
                <a:spcPct val="90000"/>
              </a:lnSpc>
              <a:spcBef>
                <a:spcPts val="360"/>
              </a:spcBef>
              <a:spcAft>
                <a:spcPts val="0"/>
              </a:spcAft>
              <a:buClr>
                <a:schemeClr val="accent3"/>
              </a:buClr>
              <a:buSzPts val="2880"/>
              <a:buFont typeface="Noto Sans Symbols"/>
              <a:buNone/>
            </a:pPr>
            <a:r>
              <a:t/>
            </a:r>
            <a:endParaRPr/>
          </a:p>
          <a:p>
            <a:pPr indent="0" lvl="0" marL="0" marR="0" rtl="0" algn="l">
              <a:lnSpc>
                <a:spcPct val="90000"/>
              </a:lnSpc>
              <a:spcBef>
                <a:spcPts val="360"/>
              </a:spcBef>
              <a:spcAft>
                <a:spcPts val="0"/>
              </a:spcAft>
              <a:buClr>
                <a:schemeClr val="accent3"/>
              </a:buClr>
              <a:buSzPts val="2880"/>
              <a:buFont typeface="Noto Sans Symbols"/>
              <a:buNone/>
            </a:pPr>
            <a:r>
              <a:rPr b="0" lang="en-US" sz="2200" u="sng">
                <a:solidFill>
                  <a:schemeClr val="hlink"/>
                </a:solidFill>
                <a:hlinkClick r:id="rId3"/>
              </a:rPr>
              <a:t>https://github.com/abhikbanerjee/Kubernetes_Exercise_Files/blob/master/AWS_labels_usage.md</a:t>
            </a:r>
            <a:r>
              <a:rPr lang="en-US"/>
              <a:t> </a:t>
            </a:r>
            <a:endParaRPr/>
          </a:p>
          <a:p>
            <a:pPr indent="0" lvl="0" marL="0" marR="0" rtl="0" algn="l">
              <a:lnSpc>
                <a:spcPct val="90000"/>
              </a:lnSpc>
              <a:spcBef>
                <a:spcPts val="64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p:txBody>
      </p:sp>
      <p:sp>
        <p:nvSpPr>
          <p:cNvPr id="783" name="Google Shape;783;p118"/>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7" name="Shape 787"/>
        <p:cNvGrpSpPr/>
        <p:nvPr/>
      </p:nvGrpSpPr>
      <p:grpSpPr>
        <a:xfrm>
          <a:off x="0" y="0"/>
          <a:ext cx="0" cy="0"/>
          <a:chOff x="0" y="0"/>
          <a:chExt cx="0" cy="0"/>
        </a:xfrm>
      </p:grpSpPr>
      <p:sp>
        <p:nvSpPr>
          <p:cNvPr id="788" name="Google Shape;788;p119"/>
          <p:cNvSpPr txBox="1"/>
          <p:nvPr>
            <p:ph type="title"/>
          </p:nvPr>
        </p:nvSpPr>
        <p:spPr>
          <a:xfrm>
            <a:off x="628650" y="365129"/>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Scaling</a:t>
            </a:r>
            <a:endParaRPr b="1" i="0" sz="3600" u="none" cap="none" strike="noStrike">
              <a:solidFill>
                <a:srgbClr val="000000"/>
              </a:solidFill>
              <a:latin typeface="Calibri"/>
              <a:ea typeface="Calibri"/>
              <a:cs typeface="Calibri"/>
              <a:sym typeface="Calibri"/>
            </a:endParaRPr>
          </a:p>
        </p:txBody>
      </p:sp>
      <p:sp>
        <p:nvSpPr>
          <p:cNvPr id="789" name="Google Shape;789;p119"/>
          <p:cNvSpPr txBox="1"/>
          <p:nvPr>
            <p:ph idx="1" type="body"/>
          </p:nvPr>
        </p:nvSpPr>
        <p:spPr>
          <a:xfrm>
            <a:off x="457200" y="1905001"/>
            <a:ext cx="5257800" cy="4190999"/>
          </a:xfrm>
          <a:prstGeom prst="rect">
            <a:avLst/>
          </a:prstGeom>
          <a:noFill/>
          <a:ln>
            <a:noFill/>
          </a:ln>
        </p:spPr>
        <p:txBody>
          <a:bodyPr anchorCtr="0" anchor="t" bIns="45700" lIns="91425" spcFirstLastPara="1" rIns="91425" wrap="square" tIns="45700">
            <a:noAutofit/>
          </a:bodyPr>
          <a:lstStyle/>
          <a:p>
            <a:pPr indent="-4826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Accomplished by adjusting the number of replicas in a deployment</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Accommodates both scaling up and scaling down to a minimum of 0</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Traffic is automatically sent to newly created instances through the service load balancer</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Can be used to enable rolling updates without downtime</a:t>
            </a:r>
            <a:endParaRPr b="1" i="0" sz="2200" u="none" cap="none" strike="noStrike">
              <a:solidFill>
                <a:schemeClr val="dk1"/>
              </a:solidFill>
              <a:latin typeface="Calibri"/>
              <a:ea typeface="Calibri"/>
              <a:cs typeface="Calibri"/>
              <a:sym typeface="Calibri"/>
            </a:endParaRPr>
          </a:p>
          <a:p>
            <a:pPr indent="-388620" lvl="0" marL="457200" marR="0" rtl="0" algn="l">
              <a:lnSpc>
                <a:spcPct val="90000"/>
              </a:lnSpc>
              <a:spcBef>
                <a:spcPts val="600"/>
              </a:spcBef>
              <a:spcAft>
                <a:spcPts val="0"/>
              </a:spcAft>
              <a:buClr>
                <a:schemeClr val="accent3"/>
              </a:buClr>
              <a:buSzPts val="1080"/>
              <a:buFont typeface="Noto Sans Symbols"/>
              <a:buNone/>
            </a:pPr>
            <a:r>
              <a:t/>
            </a:r>
            <a:endParaRPr b="0" i="0" sz="1200" u="none" cap="none" strike="noStrike">
              <a:solidFill>
                <a:schemeClr val="dk1"/>
              </a:solidFill>
              <a:latin typeface="Calibri"/>
              <a:ea typeface="Calibri"/>
              <a:cs typeface="Calibri"/>
              <a:sym typeface="Calibri"/>
            </a:endParaRPr>
          </a:p>
        </p:txBody>
      </p:sp>
      <p:sp>
        <p:nvSpPr>
          <p:cNvPr id="790" name="Google Shape;790;p119"/>
          <p:cNvSpPr txBox="1"/>
          <p:nvPr/>
        </p:nvSpPr>
        <p:spPr>
          <a:xfrm>
            <a:off x="628650" y="1219200"/>
            <a:ext cx="5334178" cy="609601"/>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200" u="none" cap="none" strike="noStrike">
                <a:solidFill>
                  <a:schemeClr val="dk1"/>
                </a:solidFill>
                <a:latin typeface="Calibri"/>
                <a:ea typeface="Calibri"/>
                <a:cs typeface="Calibri"/>
                <a:sym typeface="Calibri"/>
              </a:rPr>
              <a:t>Changing the number of resources to meet a desired state</a:t>
            </a:r>
            <a:endParaRPr b="0" i="0" sz="2200" u="none" cap="none" strike="noStrike">
              <a:solidFill>
                <a:srgbClr val="000000"/>
              </a:solidFill>
              <a:latin typeface="Arial"/>
              <a:ea typeface="Arial"/>
              <a:cs typeface="Arial"/>
              <a:sym typeface="Arial"/>
            </a:endParaRPr>
          </a:p>
        </p:txBody>
      </p:sp>
      <p:pic>
        <p:nvPicPr>
          <p:cNvPr id="791" name="Google Shape;791;p119"/>
          <p:cNvPicPr preferRelativeResize="0"/>
          <p:nvPr/>
        </p:nvPicPr>
        <p:blipFill rotWithShape="1">
          <a:blip r:embed="rId3">
            <a:alphaModFix/>
          </a:blip>
          <a:srcRect b="0" l="0" r="0" t="0"/>
          <a:stretch/>
        </p:blipFill>
        <p:spPr>
          <a:xfrm>
            <a:off x="6008563" y="1143000"/>
            <a:ext cx="2393490" cy="2458412"/>
          </a:xfrm>
          <a:prstGeom prst="rect">
            <a:avLst/>
          </a:prstGeom>
          <a:noFill/>
          <a:ln>
            <a:noFill/>
          </a:ln>
        </p:spPr>
      </p:pic>
      <p:pic>
        <p:nvPicPr>
          <p:cNvPr id="792" name="Google Shape;792;p119"/>
          <p:cNvPicPr preferRelativeResize="0"/>
          <p:nvPr/>
        </p:nvPicPr>
        <p:blipFill rotWithShape="1">
          <a:blip r:embed="rId4">
            <a:alphaModFix/>
          </a:blip>
          <a:srcRect b="0" l="0" r="0" t="0"/>
          <a:stretch/>
        </p:blipFill>
        <p:spPr>
          <a:xfrm>
            <a:off x="6036460" y="4038599"/>
            <a:ext cx="2485516" cy="2516255"/>
          </a:xfrm>
          <a:prstGeom prst="rect">
            <a:avLst/>
          </a:prstGeom>
          <a:noFill/>
          <a:ln>
            <a:noFill/>
          </a:ln>
        </p:spPr>
      </p:pic>
      <p:sp>
        <p:nvSpPr>
          <p:cNvPr id="793" name="Google Shape;793;p119"/>
          <p:cNvSpPr/>
          <p:nvPr/>
        </p:nvSpPr>
        <p:spPr>
          <a:xfrm>
            <a:off x="7086600" y="3732141"/>
            <a:ext cx="533400" cy="306459"/>
          </a:xfrm>
          <a:prstGeom prst="downArrow">
            <a:avLst>
              <a:gd fmla="val 50000" name="adj1"/>
              <a:gd fmla="val 50000" name="adj2"/>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48"/>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Basics</a:t>
            </a:r>
            <a:endParaRPr/>
          </a:p>
        </p:txBody>
      </p:sp>
      <p:sp>
        <p:nvSpPr>
          <p:cNvPr id="266" name="Google Shape;266;p48"/>
          <p:cNvSpPr txBox="1"/>
          <p:nvPr>
            <p:ph idx="1" type="body"/>
          </p:nvPr>
        </p:nvSpPr>
        <p:spPr>
          <a:xfrm>
            <a:off x="1988222" y="1295400"/>
            <a:ext cx="7155900" cy="3855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Image </a:t>
            </a:r>
            <a:endParaRPr/>
          </a:p>
          <a:p>
            <a:pPr indent="-342900" lvl="0" marL="34290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The basis of a Docker container </a:t>
            </a:r>
            <a:endParaRPr/>
          </a:p>
          <a:p>
            <a:pPr indent="-342900" lvl="0" marL="342900" marR="0" rtl="0" algn="l">
              <a:lnSpc>
                <a:spcPct val="100000"/>
              </a:lnSpc>
              <a:spcBef>
                <a:spcPts val="40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40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Container </a:t>
            </a:r>
            <a:endParaRPr/>
          </a:p>
          <a:p>
            <a:pPr indent="-342900" lvl="0" marL="34290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The standard unit in which the application service resides </a:t>
            </a:r>
            <a:endParaRPr/>
          </a:p>
          <a:p>
            <a:pPr indent="0" lvl="0" marL="0" marR="0" rtl="0" algn="l">
              <a:lnSpc>
                <a:spcPct val="100000"/>
              </a:lnSpc>
              <a:spcBef>
                <a:spcPts val="400"/>
              </a:spcBef>
              <a:spcAft>
                <a:spcPts val="0"/>
              </a:spcAft>
              <a:buClr>
                <a:schemeClr val="dk1"/>
              </a:buClr>
              <a:buSzPts val="500"/>
              <a:buFont typeface="Calibri"/>
              <a:buNone/>
            </a:pPr>
            <a:r>
              <a:t/>
            </a:r>
            <a:endParaRPr b="1" i="0" sz="2000" u="none" cap="none" strike="noStrike">
              <a:solidFill>
                <a:schemeClr val="dk1"/>
              </a:solidFill>
              <a:latin typeface="Calibri"/>
              <a:ea typeface="Calibri"/>
              <a:cs typeface="Calibri"/>
              <a:sym typeface="Calibri"/>
            </a:endParaRPr>
          </a:p>
          <a:p>
            <a:pPr indent="0" lvl="0" marL="0" marR="0" rtl="0" algn="l">
              <a:lnSpc>
                <a:spcPct val="100000"/>
              </a:lnSpc>
              <a:spcBef>
                <a:spcPts val="40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Engine </a:t>
            </a:r>
            <a:endParaRPr/>
          </a:p>
          <a:p>
            <a:pPr indent="-342900" lvl="0" marL="34290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Creates, ships and runs Docker containers deployable on physical or virtual host locally, in a datacenter or cloud service provider </a:t>
            </a:r>
            <a:endParaRPr/>
          </a:p>
          <a:p>
            <a:pPr indent="-342900" lvl="0" marL="342900" marR="0" rtl="0" algn="l">
              <a:lnSpc>
                <a:spcPct val="100000"/>
              </a:lnSpc>
              <a:spcBef>
                <a:spcPts val="36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40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Registry </a:t>
            </a:r>
            <a:endParaRPr/>
          </a:p>
          <a:p>
            <a:pPr indent="-342900" lvl="0" marL="34290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On-premises registry for image storing and collaboration </a:t>
            </a:r>
            <a:endParaRPr/>
          </a:p>
          <a:p>
            <a:pPr indent="-342900" lvl="0" marL="342900" marR="0" rtl="0" algn="l">
              <a:lnSpc>
                <a:spcPct val="100000"/>
              </a:lnSpc>
              <a:spcBef>
                <a:spcPts val="40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pic>
        <p:nvPicPr>
          <p:cNvPr id="267" name="Google Shape;267;p48"/>
          <p:cNvPicPr preferRelativeResize="0"/>
          <p:nvPr/>
        </p:nvPicPr>
        <p:blipFill rotWithShape="1">
          <a:blip r:embed="rId3">
            <a:alphaModFix/>
          </a:blip>
          <a:srcRect b="0" l="0" r="0" t="0"/>
          <a:stretch/>
        </p:blipFill>
        <p:spPr>
          <a:xfrm>
            <a:off x="685800" y="1295400"/>
            <a:ext cx="1039955" cy="4385468"/>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7" name="Shape 797"/>
        <p:cNvGrpSpPr/>
        <p:nvPr/>
      </p:nvGrpSpPr>
      <p:grpSpPr>
        <a:xfrm>
          <a:off x="0" y="0"/>
          <a:ext cx="0" cy="0"/>
          <a:chOff x="0" y="0"/>
          <a:chExt cx="0" cy="0"/>
        </a:xfrm>
      </p:grpSpPr>
      <p:sp>
        <p:nvSpPr>
          <p:cNvPr id="798" name="Google Shape;798;p120"/>
          <p:cNvSpPr txBox="1"/>
          <p:nvPr>
            <p:ph type="title"/>
          </p:nvPr>
        </p:nvSpPr>
        <p:spPr>
          <a:xfrm>
            <a:off x="552450" y="2127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400"/>
              <a:buFont typeface="Calibri"/>
              <a:buNone/>
            </a:pPr>
            <a:r>
              <a:rPr b="1" i="0" lang="en-US" sz="2400" u="none" cap="none" strike="noStrike">
                <a:solidFill>
                  <a:srgbClr val="000000"/>
                </a:solidFill>
                <a:latin typeface="Calibri"/>
                <a:ea typeface="Calibri"/>
                <a:cs typeface="Calibri"/>
                <a:sym typeface="Calibri"/>
              </a:rPr>
              <a:t>$ kubectl scale deployments/&lt;deployment&gt; --replicas=&lt;new num&gt;</a:t>
            </a:r>
            <a:endParaRPr b="1" i="0" sz="2400" u="none" cap="none" strike="noStrike">
              <a:solidFill>
                <a:srgbClr val="000000"/>
              </a:solidFill>
              <a:latin typeface="Calibri"/>
              <a:ea typeface="Calibri"/>
              <a:cs typeface="Calibri"/>
              <a:sym typeface="Calibri"/>
            </a:endParaRPr>
          </a:p>
          <a:p>
            <a:pPr indent="0" lvl="0" marL="0" rtl="0" algn="l">
              <a:lnSpc>
                <a:spcPct val="157143"/>
              </a:lnSpc>
              <a:spcBef>
                <a:spcPts val="0"/>
              </a:spcBef>
              <a:spcAft>
                <a:spcPts val="800"/>
              </a:spcAft>
              <a:buClr>
                <a:schemeClr val="dk1"/>
              </a:buClr>
              <a:buSzPts val="1100"/>
              <a:buFont typeface="Arial"/>
              <a:buNone/>
            </a:pPr>
            <a:r>
              <a:rPr b="0" lang="en-US" sz="1350">
                <a:solidFill>
                  <a:srgbClr val="FF0000"/>
                </a:solidFill>
                <a:latin typeface="Arial"/>
                <a:ea typeface="Arial"/>
                <a:cs typeface="Arial"/>
                <a:sym typeface="Arial"/>
              </a:rPr>
              <a:t>$ kubectl scale deploy/nginx --replicas=4</a:t>
            </a:r>
            <a:endParaRPr sz="2400">
              <a:solidFill>
                <a:srgbClr val="000000"/>
              </a:solidFill>
            </a:endParaRPr>
          </a:p>
        </p:txBody>
      </p:sp>
      <p:sp>
        <p:nvSpPr>
          <p:cNvPr id="799" name="Google Shape;799;p120"/>
          <p:cNvSpPr txBox="1"/>
          <p:nvPr/>
        </p:nvSpPr>
        <p:spPr>
          <a:xfrm>
            <a:off x="455075" y="3962400"/>
            <a:ext cx="8081100" cy="1981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2200" u="none" cap="none" strike="noStrike">
                <a:solidFill>
                  <a:schemeClr val="dk1"/>
                </a:solidFill>
                <a:latin typeface="Arial"/>
                <a:ea typeface="Arial"/>
                <a:cs typeface="Arial"/>
                <a:sym typeface="Arial"/>
              </a:rPr>
              <a:t>Note: Make sure to delete the deployments or replicasets when trying to clear out pods. Many a new user has repeated deleted pods and gotten frustrated when they respawn (as the deployments/replicasets are programed to do).</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450"/>
              <a:buFont typeface="Arial"/>
              <a:buNone/>
            </a:pPr>
            <a:r>
              <a:t/>
            </a:r>
            <a:endParaRPr b="0" i="0" sz="1800" u="none" cap="none" strike="noStrike">
              <a:solidFill>
                <a:schemeClr val="dk1"/>
              </a:solidFill>
              <a:latin typeface="Arial"/>
              <a:ea typeface="Arial"/>
              <a:cs typeface="Arial"/>
              <a:sym typeface="Arial"/>
            </a:endParaRPr>
          </a:p>
        </p:txBody>
      </p:sp>
      <p:pic>
        <p:nvPicPr>
          <p:cNvPr id="800" name="Google Shape;800;p120"/>
          <p:cNvPicPr preferRelativeResize="0"/>
          <p:nvPr/>
        </p:nvPicPr>
        <p:blipFill rotWithShape="1">
          <a:blip r:embed="rId3">
            <a:alphaModFix/>
          </a:blip>
          <a:srcRect b="0" l="0" r="0" t="0"/>
          <a:stretch/>
        </p:blipFill>
        <p:spPr>
          <a:xfrm>
            <a:off x="387350" y="1524001"/>
            <a:ext cx="8128000" cy="20955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4" name="Shape 804"/>
        <p:cNvGrpSpPr/>
        <p:nvPr/>
      </p:nvGrpSpPr>
      <p:grpSpPr>
        <a:xfrm>
          <a:off x="0" y="0"/>
          <a:ext cx="0" cy="0"/>
          <a:chOff x="0" y="0"/>
          <a:chExt cx="0" cy="0"/>
        </a:xfrm>
      </p:grpSpPr>
      <p:pic>
        <p:nvPicPr>
          <p:cNvPr id="805" name="Google Shape;805;p121"/>
          <p:cNvPicPr preferRelativeResize="0"/>
          <p:nvPr/>
        </p:nvPicPr>
        <p:blipFill rotWithShape="1">
          <a:blip r:embed="rId3">
            <a:alphaModFix/>
          </a:blip>
          <a:srcRect b="0" l="0" r="0" t="0"/>
          <a:stretch/>
        </p:blipFill>
        <p:spPr>
          <a:xfrm>
            <a:off x="472514" y="217715"/>
            <a:ext cx="7957868" cy="5596103"/>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9" name="Shape 809"/>
        <p:cNvGrpSpPr/>
        <p:nvPr/>
      </p:nvGrpSpPr>
      <p:grpSpPr>
        <a:xfrm>
          <a:off x="0" y="0"/>
          <a:ext cx="0" cy="0"/>
          <a:chOff x="0" y="0"/>
          <a:chExt cx="0" cy="0"/>
        </a:xfrm>
      </p:grpSpPr>
      <p:sp>
        <p:nvSpPr>
          <p:cNvPr id="810" name="Google Shape;810;p122"/>
          <p:cNvSpPr txBox="1"/>
          <p:nvPr>
            <p:ph type="title"/>
          </p:nvPr>
        </p:nvSpPr>
        <p:spPr>
          <a:xfrm>
            <a:off x="628650" y="365129"/>
            <a:ext cx="7886700" cy="93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AutoScaling</a:t>
            </a:r>
            <a:endParaRPr b="1" i="0" sz="3600" u="none" cap="none" strike="noStrike">
              <a:solidFill>
                <a:schemeClr val="dk1"/>
              </a:solidFill>
              <a:latin typeface="Calibri"/>
              <a:ea typeface="Calibri"/>
              <a:cs typeface="Calibri"/>
              <a:sym typeface="Calibri"/>
            </a:endParaRPr>
          </a:p>
        </p:txBody>
      </p:sp>
      <p:sp>
        <p:nvSpPr>
          <p:cNvPr id="811" name="Google Shape;811;p122"/>
          <p:cNvSpPr txBox="1"/>
          <p:nvPr>
            <p:ph idx="1" type="body"/>
          </p:nvPr>
        </p:nvSpPr>
        <p:spPr>
          <a:xfrm>
            <a:off x="481391" y="1384905"/>
            <a:ext cx="7791900" cy="4191000"/>
          </a:xfrm>
          <a:prstGeom prst="rect">
            <a:avLst/>
          </a:prstGeom>
          <a:noFill/>
          <a:ln>
            <a:noFill/>
          </a:ln>
        </p:spPr>
        <p:txBody>
          <a:bodyPr anchorCtr="0" anchor="t" bIns="91425" lIns="91425" spcFirstLastPara="1" rIns="91425" wrap="square" tIns="91425">
            <a:noAutofit/>
          </a:bodyPr>
          <a:lstStyle/>
          <a:p>
            <a:pPr indent="0" lvl="0" marL="203200" marR="0" rtl="0" algn="l">
              <a:lnSpc>
                <a:spcPct val="100000"/>
              </a:lnSpc>
              <a:spcBef>
                <a:spcPts val="0"/>
              </a:spcBef>
              <a:spcAft>
                <a:spcPts val="0"/>
              </a:spcAft>
              <a:buClr>
                <a:schemeClr val="dk1"/>
              </a:buClr>
              <a:buSzPts val="1850"/>
              <a:buFont typeface="Calibri"/>
              <a:buNone/>
            </a:pPr>
            <a:r>
              <a:rPr b="1" i="0" lang="en-US" sz="1850" u="none" cap="none" strike="noStrike">
                <a:solidFill>
                  <a:schemeClr val="dk1"/>
                </a:solidFill>
                <a:latin typeface="Calibri"/>
                <a:ea typeface="Calibri"/>
                <a:cs typeface="Calibri"/>
                <a:sym typeface="Calibri"/>
              </a:rPr>
              <a:t>HPA – Horizontal Pod Autoscaler:</a:t>
            </a:r>
            <a:endParaRPr/>
          </a:p>
          <a:p>
            <a:pPr indent="0" lvl="0" marL="203200" marR="0" rtl="0" algn="l">
              <a:lnSpc>
                <a:spcPct val="100000"/>
              </a:lnSpc>
              <a:spcBef>
                <a:spcPts val="600"/>
              </a:spcBef>
              <a:spcAft>
                <a:spcPts val="0"/>
              </a:spcAft>
              <a:buClr>
                <a:schemeClr val="dk1"/>
              </a:buClr>
              <a:buSzPts val="1850"/>
              <a:buFont typeface="Calibri"/>
              <a:buNone/>
            </a:pPr>
            <a:r>
              <a:rPr b="0" i="0" lang="en-US" sz="1850" u="none" cap="none" strike="noStrike">
                <a:solidFill>
                  <a:schemeClr val="dk1"/>
                </a:solidFill>
                <a:latin typeface="Calibri"/>
                <a:ea typeface="Calibri"/>
                <a:cs typeface="Calibri"/>
                <a:sym typeface="Calibri"/>
              </a:rPr>
              <a:t>Based on memory and CPU utilization by a pod, autoscaling scales up or down the number of pods</a:t>
            </a:r>
            <a:endParaRPr/>
          </a:p>
          <a:p>
            <a:pPr indent="0" lvl="0" marL="203200" marR="0" rtl="0" algn="l">
              <a:lnSpc>
                <a:spcPct val="100000"/>
              </a:lnSpc>
              <a:spcBef>
                <a:spcPts val="600"/>
              </a:spcBef>
              <a:spcAft>
                <a:spcPts val="0"/>
              </a:spcAft>
              <a:buClr>
                <a:schemeClr val="dk1"/>
              </a:buClr>
              <a:buSzPts val="1850"/>
              <a:buFont typeface="Calibri"/>
              <a:buNone/>
            </a:pPr>
            <a:r>
              <a:t/>
            </a:r>
            <a:endParaRPr b="0" i="0" sz="1850" u="none" cap="none" strike="noStrike">
              <a:solidFill>
                <a:schemeClr val="dk1"/>
              </a:solidFill>
              <a:latin typeface="Calibri"/>
              <a:ea typeface="Calibri"/>
              <a:cs typeface="Calibri"/>
              <a:sym typeface="Calibri"/>
            </a:endParaRPr>
          </a:p>
          <a:p>
            <a:pPr indent="0" lvl="0" marL="203200" marR="0" rtl="0" algn="l">
              <a:lnSpc>
                <a:spcPct val="100000"/>
              </a:lnSpc>
              <a:spcBef>
                <a:spcPts val="640"/>
              </a:spcBef>
              <a:spcAft>
                <a:spcPts val="0"/>
              </a:spcAft>
              <a:buClr>
                <a:schemeClr val="dk1"/>
              </a:buClr>
              <a:buSzPts val="1665"/>
              <a:buFont typeface="Calibri"/>
              <a:buNone/>
            </a:pPr>
            <a:r>
              <a:rPr lang="en-US" sz="1665">
                <a:solidFill>
                  <a:srgbClr val="FF0000"/>
                </a:solidFill>
              </a:rPr>
              <a:t>$ </a:t>
            </a:r>
            <a:r>
              <a:rPr i="0" lang="en-US" sz="1665" u="none" cap="none" strike="noStrike">
                <a:solidFill>
                  <a:srgbClr val="FF0000"/>
                </a:solidFill>
              </a:rPr>
              <a:t>kubectl autoscale deployment nginx --min=2 --max=10</a:t>
            </a:r>
            <a:endParaRPr>
              <a:solidFill>
                <a:srgbClr val="FF0000"/>
              </a:solidFill>
            </a:endParaRPr>
          </a:p>
          <a:p>
            <a:pPr indent="0" lvl="0" marL="203200" marR="0" rtl="0" algn="l">
              <a:lnSpc>
                <a:spcPct val="100000"/>
              </a:lnSpc>
              <a:spcBef>
                <a:spcPts val="640"/>
              </a:spcBef>
              <a:spcAft>
                <a:spcPts val="0"/>
              </a:spcAft>
              <a:buClr>
                <a:schemeClr val="dk1"/>
              </a:buClr>
              <a:buSzPts val="1665"/>
              <a:buFont typeface="Calibri"/>
              <a:buNone/>
            </a:pPr>
            <a:r>
              <a:rPr lang="en-US" sz="1665">
                <a:solidFill>
                  <a:srgbClr val="FF0000"/>
                </a:solidFill>
              </a:rPr>
              <a:t>$ </a:t>
            </a:r>
            <a:r>
              <a:rPr i="0" lang="en-US" sz="1665" u="none" cap="none" strike="noStrike">
                <a:solidFill>
                  <a:srgbClr val="FF0000"/>
                </a:solidFill>
              </a:rPr>
              <a:t>kubectl autoscale deployment nginx-deployment  --max=5 --cpu-percent=80</a:t>
            </a:r>
            <a:endParaRPr>
              <a:solidFill>
                <a:srgbClr val="FF0000"/>
              </a:solidFill>
            </a:endParaRPr>
          </a:p>
          <a:p>
            <a:pPr indent="0" lvl="0" marL="203200" marR="0" rtl="0" algn="l">
              <a:lnSpc>
                <a:spcPct val="100000"/>
              </a:lnSpc>
              <a:spcBef>
                <a:spcPts val="640"/>
              </a:spcBef>
              <a:spcAft>
                <a:spcPts val="0"/>
              </a:spcAft>
              <a:buClr>
                <a:schemeClr val="dk1"/>
              </a:buClr>
              <a:buSzPts val="1665"/>
              <a:buFont typeface="Calibri"/>
              <a:buNone/>
            </a:pPr>
            <a:r>
              <a:rPr lang="en-US" sz="1665">
                <a:solidFill>
                  <a:srgbClr val="FF0000"/>
                </a:solidFill>
              </a:rPr>
              <a:t>$ </a:t>
            </a:r>
            <a:r>
              <a:rPr i="0" lang="en-US" sz="1665" u="none" cap="none" strike="noStrike">
                <a:solidFill>
                  <a:srgbClr val="FF0000"/>
                </a:solidFill>
              </a:rPr>
              <a:t>kubectl get hpa</a:t>
            </a:r>
            <a:endParaRPr i="0" sz="1665" u="none" cap="none" strike="noStrike">
              <a:solidFill>
                <a:srgbClr val="FF0000"/>
              </a:solidFill>
            </a:endParaRPr>
          </a:p>
          <a:p>
            <a:pPr indent="0" lvl="0" marL="203200" marR="0" rtl="0" algn="l">
              <a:lnSpc>
                <a:spcPct val="100000"/>
              </a:lnSpc>
              <a:spcBef>
                <a:spcPts val="600"/>
              </a:spcBef>
              <a:spcAft>
                <a:spcPts val="0"/>
              </a:spcAft>
              <a:buClr>
                <a:schemeClr val="dk1"/>
              </a:buClr>
              <a:buSzPts val="1850"/>
              <a:buFont typeface="Calibri"/>
              <a:buNone/>
            </a:pPr>
            <a:r>
              <a:t/>
            </a:r>
            <a:endParaRPr b="0" i="0" sz="1850" u="none" cap="none" strike="noStrike">
              <a:solidFill>
                <a:schemeClr val="dk1"/>
              </a:solidFill>
              <a:latin typeface="Calibri"/>
              <a:ea typeface="Calibri"/>
              <a:cs typeface="Calibri"/>
              <a:sym typeface="Calibri"/>
            </a:endParaRPr>
          </a:p>
          <a:p>
            <a:pPr indent="0" lvl="0" marL="203200" marR="0" rtl="0" algn="l">
              <a:lnSpc>
                <a:spcPct val="100000"/>
              </a:lnSpc>
              <a:spcBef>
                <a:spcPts val="640"/>
              </a:spcBef>
              <a:spcAft>
                <a:spcPts val="0"/>
              </a:spcAft>
              <a:buClr>
                <a:schemeClr val="dk1"/>
              </a:buClr>
              <a:buSzPts val="1850"/>
              <a:buFont typeface="Calibri"/>
              <a:buNone/>
            </a:pPr>
            <a:r>
              <a:rPr lang="en-US" sz="1850"/>
              <a:t>$ </a:t>
            </a:r>
            <a:r>
              <a:rPr b="0" i="0" lang="en-US" sz="1850" u="none" cap="none" strike="noStrike">
                <a:solidFill>
                  <a:schemeClr val="dk1"/>
                </a:solidFill>
                <a:latin typeface="Calibri"/>
                <a:ea typeface="Calibri"/>
                <a:cs typeface="Calibri"/>
                <a:sym typeface="Calibri"/>
              </a:rPr>
              <a:t>kubectl get hpa</a:t>
            </a:r>
            <a:endParaRPr b="0" i="0" sz="1850" u="none" cap="none" strike="noStrike">
              <a:solidFill>
                <a:schemeClr val="dk1"/>
              </a:solidFill>
              <a:latin typeface="Calibri"/>
              <a:ea typeface="Calibri"/>
              <a:cs typeface="Calibri"/>
              <a:sym typeface="Calibri"/>
            </a:endParaRPr>
          </a:p>
          <a:p>
            <a:pPr indent="0" lvl="0" marL="203200" marR="0" rtl="0" algn="l">
              <a:lnSpc>
                <a:spcPct val="100000"/>
              </a:lnSpc>
              <a:spcBef>
                <a:spcPts val="640"/>
              </a:spcBef>
              <a:spcAft>
                <a:spcPts val="0"/>
              </a:spcAft>
              <a:buClr>
                <a:schemeClr val="dk1"/>
              </a:buClr>
              <a:buSzPts val="1480"/>
              <a:buFont typeface="Calibri"/>
              <a:buNone/>
            </a:pPr>
            <a:r>
              <a:rPr b="0" i="0" lang="en-US" sz="1480" u="none" cap="none" strike="noStrike">
                <a:solidFill>
                  <a:schemeClr val="dk1"/>
                </a:solidFill>
                <a:latin typeface="Calibri"/>
                <a:ea typeface="Calibri"/>
                <a:cs typeface="Calibri"/>
                <a:sym typeface="Calibri"/>
              </a:rPr>
              <a:t>NAME               REFERENCE                     TARGETS         MINPODS   MAXPODS   REPLICAS   AGE</a:t>
            </a:r>
            <a:endParaRPr/>
          </a:p>
          <a:p>
            <a:pPr indent="0" lvl="0" marL="203200" marR="0" rtl="0" algn="l">
              <a:lnSpc>
                <a:spcPct val="100000"/>
              </a:lnSpc>
              <a:spcBef>
                <a:spcPts val="640"/>
              </a:spcBef>
              <a:spcAft>
                <a:spcPts val="0"/>
              </a:spcAft>
              <a:buClr>
                <a:schemeClr val="dk1"/>
              </a:buClr>
              <a:buSzPts val="1480"/>
              <a:buFont typeface="Calibri"/>
              <a:buNone/>
            </a:pPr>
            <a:r>
              <a:rPr b="0" i="0" lang="en-US" sz="1480" u="none" cap="none" strike="noStrike">
                <a:solidFill>
                  <a:schemeClr val="dk1"/>
                </a:solidFill>
                <a:latin typeface="Calibri"/>
                <a:ea typeface="Calibri"/>
                <a:cs typeface="Calibri"/>
                <a:sym typeface="Calibri"/>
              </a:rPr>
              <a:t>nginx              Deployment/nginx              &lt;unknown&gt;/80%   1         4         3          12m</a:t>
            </a:r>
            <a:endParaRPr/>
          </a:p>
          <a:p>
            <a:pPr indent="0" lvl="0" marL="203200" marR="0" rtl="0" algn="l">
              <a:lnSpc>
                <a:spcPct val="100000"/>
              </a:lnSpc>
              <a:spcBef>
                <a:spcPts val="640"/>
              </a:spcBef>
              <a:spcAft>
                <a:spcPts val="0"/>
              </a:spcAft>
              <a:buClr>
                <a:schemeClr val="dk1"/>
              </a:buClr>
              <a:buSzPts val="1480"/>
              <a:buFont typeface="Calibri"/>
              <a:buNone/>
            </a:pPr>
            <a:r>
              <a:rPr b="0" i="0" lang="en-US" sz="1480" u="none" cap="none" strike="noStrike">
                <a:solidFill>
                  <a:schemeClr val="dk1"/>
                </a:solidFill>
                <a:latin typeface="Calibri"/>
                <a:ea typeface="Calibri"/>
                <a:cs typeface="Calibri"/>
                <a:sym typeface="Calibri"/>
              </a:rPr>
              <a:t>nginx-deployment   Deployment/nginx-deployment   &lt;unknown&gt;/80%   2         5         0          5s</a:t>
            </a:r>
            <a:endParaRPr b="0" i="0" sz="1480" u="none" cap="none" strike="noStrike">
              <a:solidFill>
                <a:schemeClr val="dk1"/>
              </a:solidFill>
              <a:latin typeface="Calibri"/>
              <a:ea typeface="Calibri"/>
              <a:cs typeface="Calibri"/>
              <a:sym typeface="Calibri"/>
            </a:endParaRPr>
          </a:p>
        </p:txBody>
      </p:sp>
      <p:cxnSp>
        <p:nvCxnSpPr>
          <p:cNvPr id="812" name="Google Shape;812;p122"/>
          <p:cNvCxnSpPr/>
          <p:nvPr/>
        </p:nvCxnSpPr>
        <p:spPr>
          <a:xfrm>
            <a:off x="304800" y="1143000"/>
            <a:ext cx="8610600" cy="0"/>
          </a:xfrm>
          <a:prstGeom prst="straightConnector1">
            <a:avLst/>
          </a:prstGeom>
          <a:noFill/>
          <a:ln cap="flat" cmpd="sng" w="28575">
            <a:solidFill>
              <a:srgbClr val="A5A5A5"/>
            </a:solidFill>
            <a:prstDash val="solid"/>
            <a:round/>
            <a:headEnd len="sm" w="sm" type="none"/>
            <a:tailEnd len="sm" w="sm" type="none"/>
          </a:ln>
        </p:spPr>
      </p:cxn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6" name="Shape 816"/>
        <p:cNvGrpSpPr/>
        <p:nvPr/>
      </p:nvGrpSpPr>
      <p:grpSpPr>
        <a:xfrm>
          <a:off x="0" y="0"/>
          <a:ext cx="0" cy="0"/>
          <a:chOff x="0" y="0"/>
          <a:chExt cx="0" cy="0"/>
        </a:xfrm>
      </p:grpSpPr>
      <p:sp>
        <p:nvSpPr>
          <p:cNvPr id="817" name="Google Shape;817;p123"/>
          <p:cNvSpPr txBox="1"/>
          <p:nvPr>
            <p:ph type="title"/>
          </p:nvPr>
        </p:nvSpPr>
        <p:spPr>
          <a:xfrm>
            <a:off x="628650" y="603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Rolling Update</a:t>
            </a:r>
            <a:endParaRPr b="1" i="0" sz="3600" u="none" cap="none" strike="noStrike">
              <a:solidFill>
                <a:srgbClr val="000000"/>
              </a:solidFill>
              <a:latin typeface="Calibri"/>
              <a:ea typeface="Calibri"/>
              <a:cs typeface="Calibri"/>
              <a:sym typeface="Calibri"/>
            </a:endParaRPr>
          </a:p>
        </p:txBody>
      </p:sp>
      <p:sp>
        <p:nvSpPr>
          <p:cNvPr id="818" name="Google Shape;818;p123"/>
          <p:cNvSpPr txBox="1"/>
          <p:nvPr>
            <p:ph idx="1" type="body"/>
          </p:nvPr>
        </p:nvSpPr>
        <p:spPr>
          <a:xfrm>
            <a:off x="457200" y="1705096"/>
            <a:ext cx="8458200" cy="2333504"/>
          </a:xfrm>
          <a:prstGeom prst="rect">
            <a:avLst/>
          </a:prstGeom>
          <a:noFill/>
          <a:ln>
            <a:noFill/>
          </a:ln>
        </p:spPr>
        <p:txBody>
          <a:bodyPr anchorCtr="0" anchor="t" bIns="45700" lIns="91425" spcFirstLastPara="1" rIns="91425" wrap="square" tIns="45700">
            <a:noAutofit/>
          </a:bodyPr>
          <a:lstStyle/>
          <a:p>
            <a:pPr indent="-4826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If deployment is exposed publicly, the service will load-balance traffic to only active and available pods</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Used to enable zero downtime updates</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Allows greater application update frequency</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Can also be leveraged to rollback to previous versions</a:t>
            </a:r>
            <a:endParaRPr b="1" i="0" sz="2200" u="none" cap="none" strike="noStrike">
              <a:solidFill>
                <a:schemeClr val="dk1"/>
              </a:solidFill>
              <a:latin typeface="Calibri"/>
              <a:ea typeface="Calibri"/>
              <a:cs typeface="Calibri"/>
              <a:sym typeface="Calibri"/>
            </a:endParaRPr>
          </a:p>
          <a:p>
            <a:pPr indent="-388620" lvl="0" marL="457200" marR="0" rtl="0" algn="l">
              <a:lnSpc>
                <a:spcPct val="90000"/>
              </a:lnSpc>
              <a:spcBef>
                <a:spcPts val="600"/>
              </a:spcBef>
              <a:spcAft>
                <a:spcPts val="0"/>
              </a:spcAft>
              <a:buClr>
                <a:schemeClr val="accent3"/>
              </a:buClr>
              <a:buSzPts val="1080"/>
              <a:buFont typeface="Noto Sans Symbols"/>
              <a:buNone/>
            </a:pPr>
            <a:r>
              <a:t/>
            </a:r>
            <a:endParaRPr b="0" i="0" sz="1200" u="none" cap="none" strike="noStrike">
              <a:solidFill>
                <a:schemeClr val="dk1"/>
              </a:solidFill>
              <a:latin typeface="Calibri"/>
              <a:ea typeface="Calibri"/>
              <a:cs typeface="Calibri"/>
              <a:sym typeface="Calibri"/>
            </a:endParaRPr>
          </a:p>
        </p:txBody>
      </p:sp>
      <p:sp>
        <p:nvSpPr>
          <p:cNvPr id="819" name="Google Shape;819;p123"/>
          <p:cNvSpPr txBox="1"/>
          <p:nvPr/>
        </p:nvSpPr>
        <p:spPr>
          <a:xfrm>
            <a:off x="552450" y="914400"/>
            <a:ext cx="7886700" cy="6096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200" u="none" cap="none" strike="noStrike">
                <a:solidFill>
                  <a:schemeClr val="dk1"/>
                </a:solidFill>
                <a:latin typeface="Calibri"/>
                <a:ea typeface="Calibri"/>
                <a:cs typeface="Calibri"/>
                <a:sym typeface="Calibri"/>
              </a:rPr>
              <a:t>Updates the pods in a serial manner will load balancing traffic to available instances </a:t>
            </a:r>
            <a:endParaRPr b="0" i="0" sz="2200" u="none" cap="none" strike="noStrike">
              <a:solidFill>
                <a:srgbClr val="000000"/>
              </a:solidFill>
              <a:latin typeface="Arial"/>
              <a:ea typeface="Arial"/>
              <a:cs typeface="Arial"/>
              <a:sym typeface="Arial"/>
            </a:endParaRPr>
          </a:p>
        </p:txBody>
      </p:sp>
      <p:pic>
        <p:nvPicPr>
          <p:cNvPr id="820" name="Google Shape;820;p123"/>
          <p:cNvPicPr preferRelativeResize="0"/>
          <p:nvPr/>
        </p:nvPicPr>
        <p:blipFill rotWithShape="1">
          <a:blip r:embed="rId3">
            <a:alphaModFix/>
          </a:blip>
          <a:srcRect b="0" l="0" r="0" t="0"/>
          <a:stretch/>
        </p:blipFill>
        <p:spPr>
          <a:xfrm>
            <a:off x="27709" y="4191000"/>
            <a:ext cx="1732226" cy="1791279"/>
          </a:xfrm>
          <a:prstGeom prst="rect">
            <a:avLst/>
          </a:prstGeom>
          <a:noFill/>
          <a:ln>
            <a:noFill/>
          </a:ln>
        </p:spPr>
      </p:pic>
      <p:pic>
        <p:nvPicPr>
          <p:cNvPr id="821" name="Google Shape;821;p123"/>
          <p:cNvPicPr preferRelativeResize="0"/>
          <p:nvPr/>
        </p:nvPicPr>
        <p:blipFill rotWithShape="1">
          <a:blip r:embed="rId4">
            <a:alphaModFix/>
          </a:blip>
          <a:srcRect b="0" l="0" r="0" t="0"/>
          <a:stretch/>
        </p:blipFill>
        <p:spPr>
          <a:xfrm>
            <a:off x="2214371" y="4191000"/>
            <a:ext cx="1973865" cy="1840660"/>
          </a:xfrm>
          <a:prstGeom prst="rect">
            <a:avLst/>
          </a:prstGeom>
          <a:noFill/>
          <a:ln>
            <a:noFill/>
          </a:ln>
        </p:spPr>
      </p:pic>
      <p:pic>
        <p:nvPicPr>
          <p:cNvPr id="822" name="Google Shape;822;p123"/>
          <p:cNvPicPr preferRelativeResize="0"/>
          <p:nvPr/>
        </p:nvPicPr>
        <p:blipFill rotWithShape="1">
          <a:blip r:embed="rId5">
            <a:alphaModFix/>
          </a:blip>
          <a:srcRect b="0" l="0" r="0" t="0"/>
          <a:stretch/>
        </p:blipFill>
        <p:spPr>
          <a:xfrm>
            <a:off x="4343400" y="4191000"/>
            <a:ext cx="1955446" cy="1840660"/>
          </a:xfrm>
          <a:prstGeom prst="rect">
            <a:avLst/>
          </a:prstGeom>
          <a:noFill/>
          <a:ln>
            <a:noFill/>
          </a:ln>
        </p:spPr>
      </p:pic>
      <p:pic>
        <p:nvPicPr>
          <p:cNvPr id="823" name="Google Shape;823;p123"/>
          <p:cNvPicPr preferRelativeResize="0"/>
          <p:nvPr/>
        </p:nvPicPr>
        <p:blipFill rotWithShape="1">
          <a:blip r:embed="rId6">
            <a:alphaModFix/>
          </a:blip>
          <a:srcRect b="0" l="0" r="0" t="0"/>
          <a:stretch/>
        </p:blipFill>
        <p:spPr>
          <a:xfrm>
            <a:off x="6799806" y="4133561"/>
            <a:ext cx="2267994" cy="1962439"/>
          </a:xfrm>
          <a:prstGeom prst="rect">
            <a:avLst/>
          </a:prstGeom>
          <a:noFill/>
          <a:ln>
            <a:noFill/>
          </a:ln>
        </p:spPr>
      </p:pic>
      <p:sp>
        <p:nvSpPr>
          <p:cNvPr id="824" name="Google Shape;824;p123"/>
          <p:cNvSpPr/>
          <p:nvPr/>
        </p:nvSpPr>
        <p:spPr>
          <a:xfrm>
            <a:off x="1981200" y="4953000"/>
            <a:ext cx="304800" cy="304800"/>
          </a:xfrm>
          <a:prstGeom prst="rightArrow">
            <a:avLst>
              <a:gd fmla="val 50000" name="adj1"/>
              <a:gd fmla="val 50000" name="adj2"/>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25" name="Google Shape;825;p123"/>
          <p:cNvSpPr/>
          <p:nvPr/>
        </p:nvSpPr>
        <p:spPr>
          <a:xfrm>
            <a:off x="6495006" y="4900551"/>
            <a:ext cx="304800" cy="304800"/>
          </a:xfrm>
          <a:prstGeom prst="rightArrow">
            <a:avLst>
              <a:gd fmla="val 50000" name="adj1"/>
              <a:gd fmla="val 50000" name="adj2"/>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26" name="Google Shape;826;p123"/>
          <p:cNvSpPr/>
          <p:nvPr/>
        </p:nvSpPr>
        <p:spPr>
          <a:xfrm>
            <a:off x="4267200" y="4917374"/>
            <a:ext cx="304800" cy="304800"/>
          </a:xfrm>
          <a:prstGeom prst="rightArrow">
            <a:avLst>
              <a:gd fmla="val 50000" name="adj1"/>
              <a:gd fmla="val 50000" name="adj2"/>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0" name="Shape 830"/>
        <p:cNvGrpSpPr/>
        <p:nvPr/>
      </p:nvGrpSpPr>
      <p:grpSpPr>
        <a:xfrm>
          <a:off x="0" y="0"/>
          <a:ext cx="0" cy="0"/>
          <a:chOff x="0" y="0"/>
          <a:chExt cx="0" cy="0"/>
        </a:xfrm>
      </p:grpSpPr>
      <p:sp>
        <p:nvSpPr>
          <p:cNvPr id="831" name="Google Shape;831;p124"/>
          <p:cNvSpPr txBox="1"/>
          <p:nvPr>
            <p:ph type="title"/>
          </p:nvPr>
        </p:nvSpPr>
        <p:spPr>
          <a:xfrm>
            <a:off x="400050" y="1365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400"/>
              <a:buFont typeface="Calibri"/>
              <a:buNone/>
            </a:pPr>
            <a:r>
              <a:rPr b="1" i="0" lang="en-US" sz="2400" u="none" cap="none" strike="noStrike">
                <a:solidFill>
                  <a:srgbClr val="000000"/>
                </a:solidFill>
                <a:latin typeface="Calibri"/>
                <a:ea typeface="Calibri"/>
                <a:cs typeface="Calibri"/>
                <a:sym typeface="Calibri"/>
              </a:rPr>
              <a:t>$ kubectl set image &lt;deployment&gt; &lt;new-image&gt;</a:t>
            </a:r>
            <a:endParaRPr b="1" i="0" sz="2400" u="none" cap="none" strike="noStrike">
              <a:solidFill>
                <a:srgbClr val="000000"/>
              </a:solidFill>
              <a:latin typeface="Calibri"/>
              <a:ea typeface="Calibri"/>
              <a:cs typeface="Calibri"/>
              <a:sym typeface="Calibri"/>
            </a:endParaRPr>
          </a:p>
        </p:txBody>
      </p:sp>
      <p:pic>
        <p:nvPicPr>
          <p:cNvPr id="832" name="Google Shape;832;p124"/>
          <p:cNvPicPr preferRelativeResize="0"/>
          <p:nvPr/>
        </p:nvPicPr>
        <p:blipFill rotWithShape="1">
          <a:blip r:embed="rId3">
            <a:alphaModFix/>
          </a:blip>
          <a:srcRect b="0" l="0" r="0" t="0"/>
          <a:stretch/>
        </p:blipFill>
        <p:spPr>
          <a:xfrm>
            <a:off x="0" y="1295400"/>
            <a:ext cx="9144000" cy="3786133"/>
          </a:xfrm>
          <a:prstGeom prst="rect">
            <a:avLst/>
          </a:prstGeom>
          <a:noFill/>
          <a:ln>
            <a:noFill/>
          </a:ln>
        </p:spPr>
      </p:pic>
      <p:sp>
        <p:nvSpPr>
          <p:cNvPr id="833" name="Google Shape;833;p124"/>
          <p:cNvSpPr txBox="1"/>
          <p:nvPr/>
        </p:nvSpPr>
        <p:spPr>
          <a:xfrm>
            <a:off x="838200" y="5257800"/>
            <a:ext cx="6192982" cy="6856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Calibri"/>
                <a:ea typeface="Calibri"/>
                <a:cs typeface="Calibri"/>
                <a:sym typeface="Calibri"/>
              </a:rPr>
              <a:t>Note: </a:t>
            </a:r>
            <a:r>
              <a:rPr i="0" lang="en-US" sz="1800" u="none" cap="none" strike="noStrike">
                <a:solidFill>
                  <a:schemeClr val="dk1"/>
                </a:solidFill>
                <a:latin typeface="Calibri"/>
                <a:ea typeface="Calibri"/>
                <a:cs typeface="Calibri"/>
                <a:sym typeface="Calibri"/>
              </a:rPr>
              <a:t>Rolling updates can also be undone (see next slide)</a:t>
            </a:r>
            <a:endParaRPr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5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7" name="Shape 837"/>
        <p:cNvGrpSpPr/>
        <p:nvPr/>
      </p:nvGrpSpPr>
      <p:grpSpPr>
        <a:xfrm>
          <a:off x="0" y="0"/>
          <a:ext cx="0" cy="0"/>
          <a:chOff x="0" y="0"/>
          <a:chExt cx="0" cy="0"/>
        </a:xfrm>
      </p:grpSpPr>
      <p:sp>
        <p:nvSpPr>
          <p:cNvPr id="838" name="Google Shape;838;p125"/>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400"/>
              <a:buFont typeface="Calibri"/>
              <a:buNone/>
            </a:pPr>
            <a:r>
              <a:rPr b="1" i="0" lang="en-US" sz="2400" u="none" cap="none" strike="noStrike">
                <a:solidFill>
                  <a:srgbClr val="000000"/>
                </a:solidFill>
                <a:latin typeface="Calibri"/>
                <a:ea typeface="Calibri"/>
                <a:cs typeface="Calibri"/>
                <a:sym typeface="Calibri"/>
              </a:rPr>
              <a:t>$ kubectl rollout undo &lt;deployment&gt;</a:t>
            </a:r>
            <a:endParaRPr b="1" i="0" sz="2400" u="none" cap="none" strike="noStrike">
              <a:solidFill>
                <a:srgbClr val="000000"/>
              </a:solidFill>
              <a:latin typeface="Calibri"/>
              <a:ea typeface="Calibri"/>
              <a:cs typeface="Calibri"/>
              <a:sym typeface="Calibri"/>
            </a:endParaRPr>
          </a:p>
        </p:txBody>
      </p:sp>
      <p:pic>
        <p:nvPicPr>
          <p:cNvPr id="839" name="Google Shape;839;p125"/>
          <p:cNvPicPr preferRelativeResize="0"/>
          <p:nvPr/>
        </p:nvPicPr>
        <p:blipFill rotWithShape="1">
          <a:blip r:embed="rId3">
            <a:alphaModFix/>
          </a:blip>
          <a:srcRect b="0" l="0" r="0" t="0"/>
          <a:stretch/>
        </p:blipFill>
        <p:spPr>
          <a:xfrm>
            <a:off x="0" y="1371600"/>
            <a:ext cx="9144000" cy="3776263"/>
          </a:xfrm>
          <a:prstGeom prst="rect">
            <a:avLst/>
          </a:prstGeom>
          <a:noFill/>
          <a:ln>
            <a:noFill/>
          </a:ln>
        </p:spPr>
      </p:pic>
      <p:sp>
        <p:nvSpPr>
          <p:cNvPr id="840" name="Google Shape;840;p125"/>
          <p:cNvSpPr txBox="1"/>
          <p:nvPr/>
        </p:nvSpPr>
        <p:spPr>
          <a:xfrm>
            <a:off x="838200" y="5257800"/>
            <a:ext cx="6192982" cy="6856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Calibri"/>
                <a:ea typeface="Calibri"/>
                <a:cs typeface="Calibri"/>
                <a:sym typeface="Calibri"/>
              </a:rPr>
              <a:t>Note: </a:t>
            </a:r>
            <a:r>
              <a:rPr i="0" lang="en-US" sz="1800" u="none" cap="none" strike="noStrike">
                <a:solidFill>
                  <a:schemeClr val="dk1"/>
                </a:solidFill>
                <a:latin typeface="Calibri"/>
                <a:ea typeface="Calibri"/>
                <a:cs typeface="Calibri"/>
                <a:sym typeface="Calibri"/>
              </a:rPr>
              <a:t>Rollbacks can also be also enacted with zero-downtime</a:t>
            </a:r>
            <a:endParaRPr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5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4" name="Shape 844"/>
        <p:cNvGrpSpPr/>
        <p:nvPr/>
      </p:nvGrpSpPr>
      <p:grpSpPr>
        <a:xfrm>
          <a:off x="0" y="0"/>
          <a:ext cx="0" cy="0"/>
          <a:chOff x="0" y="0"/>
          <a:chExt cx="0" cy="0"/>
        </a:xfrm>
      </p:grpSpPr>
      <p:pic>
        <p:nvPicPr>
          <p:cNvPr id="845" name="Google Shape;845;p126"/>
          <p:cNvPicPr preferRelativeResize="0"/>
          <p:nvPr/>
        </p:nvPicPr>
        <p:blipFill rotWithShape="1">
          <a:blip r:embed="rId3">
            <a:alphaModFix/>
          </a:blip>
          <a:srcRect b="0" l="0" r="0" t="0"/>
          <a:stretch/>
        </p:blipFill>
        <p:spPr>
          <a:xfrm>
            <a:off x="304800" y="106438"/>
            <a:ext cx="8629896" cy="5969228"/>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9" name="Shape 849"/>
        <p:cNvGrpSpPr/>
        <p:nvPr/>
      </p:nvGrpSpPr>
      <p:grpSpPr>
        <a:xfrm>
          <a:off x="0" y="0"/>
          <a:ext cx="0" cy="0"/>
          <a:chOff x="0" y="0"/>
          <a:chExt cx="0" cy="0"/>
        </a:xfrm>
      </p:grpSpPr>
      <p:sp>
        <p:nvSpPr>
          <p:cNvPr id="850" name="Google Shape;850;p127"/>
          <p:cNvSpPr txBox="1"/>
          <p:nvPr/>
        </p:nvSpPr>
        <p:spPr>
          <a:xfrm>
            <a:off x="457200" y="5176765"/>
            <a:ext cx="8153400" cy="1217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1" i="0" lang="en-US" sz="1200" u="none" cap="none" strike="noStrike">
                <a:solidFill>
                  <a:schemeClr val="dk1"/>
                </a:solidFill>
                <a:latin typeface="Arial"/>
                <a:ea typeface="Arial"/>
                <a:cs typeface="Arial"/>
                <a:sym typeface="Arial"/>
              </a:rPr>
              <a:t>Note: </a:t>
            </a:r>
            <a:r>
              <a:rPr b="0" i="0" lang="en-US" sz="1200" u="none" cap="none" strike="noStrike">
                <a:solidFill>
                  <a:schemeClr val="dk1"/>
                </a:solidFill>
                <a:latin typeface="Arial"/>
                <a:ea typeface="Arial"/>
                <a:cs typeface="Arial"/>
                <a:sym typeface="Arial"/>
              </a:rPr>
              <a:t>Rollbacks can also be also enacted with zero-downtime</a:t>
            </a:r>
            <a:endParaRPr/>
          </a:p>
          <a:p>
            <a:pPr indent="0" lvl="0" marL="0" marR="0" rtl="0" algn="l">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kubectl rollout status deployment nginx</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kubectl rollout history deployment nginx</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kubectl rollout history deployment/nginx --revision=3</a:t>
            </a:r>
            <a:endParaRPr/>
          </a:p>
          <a:p>
            <a:pPr indent="0" lvl="0" marL="0" marR="0" rtl="0" algn="l">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kubectl rollout undo deployment/nginx --to-revision &lt;num&gt;</a:t>
            </a:r>
            <a:endParaRPr/>
          </a:p>
        </p:txBody>
      </p:sp>
      <p:pic>
        <p:nvPicPr>
          <p:cNvPr id="851" name="Google Shape;851;p127"/>
          <p:cNvPicPr preferRelativeResize="0"/>
          <p:nvPr/>
        </p:nvPicPr>
        <p:blipFill rotWithShape="1">
          <a:blip r:embed="rId3">
            <a:alphaModFix/>
          </a:blip>
          <a:srcRect b="0" l="0" r="0" t="0"/>
          <a:stretch/>
        </p:blipFill>
        <p:spPr>
          <a:xfrm>
            <a:off x="457200" y="79830"/>
            <a:ext cx="7958200" cy="51054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5" name="Shape 855"/>
        <p:cNvGrpSpPr/>
        <p:nvPr/>
      </p:nvGrpSpPr>
      <p:grpSpPr>
        <a:xfrm>
          <a:off x="0" y="0"/>
          <a:ext cx="0" cy="0"/>
          <a:chOff x="0" y="0"/>
          <a:chExt cx="0" cy="0"/>
        </a:xfrm>
      </p:grpSpPr>
      <p:sp>
        <p:nvSpPr>
          <p:cNvPr id="856" name="Google Shape;856;p128"/>
          <p:cNvSpPr txBox="1"/>
          <p:nvPr>
            <p:ph type="title"/>
          </p:nvPr>
        </p:nvSpPr>
        <p:spPr>
          <a:xfrm>
            <a:off x="628650" y="179925"/>
            <a:ext cx="7886700" cy="11154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t/>
            </a:r>
            <a:endParaRPr>
              <a:solidFill>
                <a:srgbClr val="000000"/>
              </a:solidFill>
            </a:endParaRPr>
          </a:p>
          <a:p>
            <a:pPr indent="0" lvl="0" marL="0" marR="0" rtl="0" algn="ctr">
              <a:lnSpc>
                <a:spcPct val="90000"/>
              </a:lnSpc>
              <a:spcBef>
                <a:spcPts val="0"/>
              </a:spcBef>
              <a:spcAft>
                <a:spcPts val="0"/>
              </a:spcAft>
              <a:buClr>
                <a:srgbClr val="E36C09"/>
              </a:buClr>
              <a:buSzPts val="3600"/>
              <a:buFont typeface="Calibri"/>
              <a:buNone/>
            </a:pPr>
            <a:r>
              <a:rPr lang="en-US">
                <a:solidFill>
                  <a:srgbClr val="000000"/>
                </a:solidFill>
              </a:rPr>
              <a:t>Exercise 4 - (scaling, Auto-scaling, roll out)</a:t>
            </a:r>
            <a:br>
              <a:rPr b="1" i="0" lang="en-US" sz="3600" u="none" cap="none" strike="noStrike">
                <a:solidFill>
                  <a:srgbClr val="E36C09"/>
                </a:solidFill>
                <a:latin typeface="Calibri"/>
                <a:ea typeface="Calibri"/>
                <a:cs typeface="Calibri"/>
                <a:sym typeface="Calibri"/>
              </a:rPr>
            </a:br>
            <a:endParaRPr b="1" i="0" sz="3600" u="none" cap="none" strike="noStrike">
              <a:solidFill>
                <a:schemeClr val="accent3"/>
              </a:solidFill>
              <a:latin typeface="Calibri"/>
              <a:ea typeface="Calibri"/>
              <a:cs typeface="Calibri"/>
              <a:sym typeface="Calibri"/>
            </a:endParaRPr>
          </a:p>
        </p:txBody>
      </p:sp>
      <p:sp>
        <p:nvSpPr>
          <p:cNvPr id="857" name="Google Shape;857;p128"/>
          <p:cNvSpPr txBox="1"/>
          <p:nvPr>
            <p:ph idx="1" type="body"/>
          </p:nvPr>
        </p:nvSpPr>
        <p:spPr>
          <a:xfrm>
            <a:off x="552450" y="1295400"/>
            <a:ext cx="7886700" cy="46530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90000"/>
              </a:lnSpc>
              <a:spcBef>
                <a:spcPts val="0"/>
              </a:spcBef>
              <a:spcAft>
                <a:spcPts val="0"/>
              </a:spcAft>
              <a:buClr>
                <a:srgbClr val="000000"/>
              </a:buClr>
              <a:buSzPts val="2200"/>
              <a:buFont typeface="Calibri"/>
              <a:buChar char="-"/>
            </a:pPr>
            <a:r>
              <a:rPr b="0" lang="en-US" sz="2200"/>
              <a:t>For a previously created deployment scale the number of replicas</a:t>
            </a:r>
            <a:endParaRPr b="0" sz="2200"/>
          </a:p>
          <a:p>
            <a:pPr indent="-368300" lvl="0" marL="457200" marR="0" rtl="0" algn="l">
              <a:lnSpc>
                <a:spcPct val="90000"/>
              </a:lnSpc>
              <a:spcBef>
                <a:spcPts val="0"/>
              </a:spcBef>
              <a:spcAft>
                <a:spcPts val="0"/>
              </a:spcAft>
              <a:buClr>
                <a:srgbClr val="000000"/>
              </a:buClr>
              <a:buSzPts val="2200"/>
              <a:buChar char="-"/>
            </a:pPr>
            <a:r>
              <a:rPr b="0" lang="en-US" sz="2200"/>
              <a:t>see the difference in replicasets, pods , and see with a describe</a:t>
            </a:r>
            <a:endParaRPr b="0" sz="2200"/>
          </a:p>
          <a:p>
            <a:pPr indent="-368300" lvl="0" marL="457200" marR="0" rtl="0" algn="l">
              <a:lnSpc>
                <a:spcPct val="90000"/>
              </a:lnSpc>
              <a:spcBef>
                <a:spcPts val="0"/>
              </a:spcBef>
              <a:spcAft>
                <a:spcPts val="0"/>
              </a:spcAft>
              <a:buClr>
                <a:srgbClr val="000000"/>
              </a:buClr>
              <a:buSzPts val="2200"/>
              <a:buChar char="-"/>
            </a:pPr>
            <a:r>
              <a:rPr b="0" lang="en-US" sz="2200"/>
              <a:t>Rolling update, undo and see the changes in replica sets </a:t>
            </a:r>
            <a:endParaRPr b="0" sz="2200"/>
          </a:p>
          <a:p>
            <a:pPr indent="0" lvl="0" marL="0" marR="0" rtl="0" algn="l">
              <a:lnSpc>
                <a:spcPct val="90000"/>
              </a:lnSpc>
              <a:spcBef>
                <a:spcPts val="0"/>
              </a:spcBef>
              <a:spcAft>
                <a:spcPts val="0"/>
              </a:spcAft>
              <a:buNone/>
            </a:pPr>
            <a:r>
              <a:t/>
            </a:r>
            <a:endParaRPr b="0" sz="2200"/>
          </a:p>
          <a:p>
            <a:pPr indent="0" lvl="0" marL="0" marR="0" rtl="0" algn="l">
              <a:lnSpc>
                <a:spcPct val="90000"/>
              </a:lnSpc>
              <a:spcBef>
                <a:spcPts val="0"/>
              </a:spcBef>
              <a:spcAft>
                <a:spcPts val="0"/>
              </a:spcAft>
              <a:buNone/>
            </a:pPr>
            <a:r>
              <a:t/>
            </a:r>
            <a:endParaRPr b="0" sz="2200"/>
          </a:p>
          <a:p>
            <a:pPr indent="0" lvl="0" marL="0" marR="0" rtl="0" algn="l">
              <a:lnSpc>
                <a:spcPct val="90000"/>
              </a:lnSpc>
              <a:spcBef>
                <a:spcPts val="0"/>
              </a:spcBef>
              <a:spcAft>
                <a:spcPts val="0"/>
              </a:spcAft>
              <a:buNone/>
            </a:pPr>
            <a:r>
              <a:rPr b="0" lang="en-US" sz="2200" u="sng">
                <a:solidFill>
                  <a:schemeClr val="hlink"/>
                </a:solidFill>
                <a:hlinkClick r:id="rId3"/>
              </a:rPr>
              <a:t>https://github.com/abhikbanerjee/Kubernetes_Exercise_Files/blob/master/AWS_scaling_roll_out.md</a:t>
            </a:r>
            <a:r>
              <a:rPr b="0" lang="en-US" sz="2200"/>
              <a:t> </a:t>
            </a:r>
            <a:endParaRPr b="0" sz="2200"/>
          </a:p>
        </p:txBody>
      </p:sp>
      <p:sp>
        <p:nvSpPr>
          <p:cNvPr id="858" name="Google Shape;858;p128"/>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2" name="Shape 862"/>
        <p:cNvGrpSpPr/>
        <p:nvPr/>
      </p:nvGrpSpPr>
      <p:grpSpPr>
        <a:xfrm>
          <a:off x="0" y="0"/>
          <a:ext cx="0" cy="0"/>
          <a:chOff x="0" y="0"/>
          <a:chExt cx="0" cy="0"/>
        </a:xfrm>
      </p:grpSpPr>
      <p:sp>
        <p:nvSpPr>
          <p:cNvPr id="863" name="Google Shape;863;p129"/>
          <p:cNvSpPr txBox="1"/>
          <p:nvPr>
            <p:ph type="title"/>
          </p:nvPr>
        </p:nvSpPr>
        <p:spPr>
          <a:xfrm>
            <a:off x="628650" y="365129"/>
            <a:ext cx="7886700" cy="93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Edit</a:t>
            </a:r>
            <a:endParaRPr b="1" i="0" sz="3600" u="none" cap="none" strike="noStrike">
              <a:solidFill>
                <a:schemeClr val="dk1"/>
              </a:solidFill>
              <a:latin typeface="Calibri"/>
              <a:ea typeface="Calibri"/>
              <a:cs typeface="Calibri"/>
              <a:sym typeface="Calibri"/>
            </a:endParaRPr>
          </a:p>
        </p:txBody>
      </p:sp>
      <p:sp>
        <p:nvSpPr>
          <p:cNvPr id="864" name="Google Shape;864;p129"/>
          <p:cNvSpPr txBox="1"/>
          <p:nvPr/>
        </p:nvSpPr>
        <p:spPr>
          <a:xfrm>
            <a:off x="628650" y="1295400"/>
            <a:ext cx="7886700" cy="503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1" i="0" lang="en-US" sz="2200" u="none" cap="none" strike="noStrike">
                <a:solidFill>
                  <a:schemeClr val="dk1"/>
                </a:solidFill>
                <a:latin typeface="Calibri"/>
                <a:ea typeface="Calibri"/>
                <a:cs typeface="Calibri"/>
                <a:sym typeface="Calibri"/>
              </a:rPr>
              <a:t>Edit the configuration of a running entity </a:t>
            </a:r>
            <a:endParaRPr b="1" i="0" sz="2200" u="none" cap="none" strike="noStrike">
              <a:solidFill>
                <a:schemeClr val="dk1"/>
              </a:solidFill>
              <a:latin typeface="Calibri"/>
              <a:ea typeface="Calibri"/>
              <a:cs typeface="Calibri"/>
              <a:sym typeface="Calibri"/>
            </a:endParaRPr>
          </a:p>
        </p:txBody>
      </p:sp>
      <p:cxnSp>
        <p:nvCxnSpPr>
          <p:cNvPr id="865" name="Google Shape;865;p129"/>
          <p:cNvCxnSpPr/>
          <p:nvPr/>
        </p:nvCxnSpPr>
        <p:spPr>
          <a:xfrm>
            <a:off x="304800" y="1143000"/>
            <a:ext cx="8610600" cy="0"/>
          </a:xfrm>
          <a:prstGeom prst="straightConnector1">
            <a:avLst/>
          </a:prstGeom>
          <a:noFill/>
          <a:ln cap="flat" cmpd="sng" w="28575">
            <a:solidFill>
              <a:srgbClr val="A5A5A5"/>
            </a:solidFill>
            <a:prstDash val="solid"/>
            <a:round/>
            <a:headEnd len="sm" w="sm" type="none"/>
            <a:tailEnd len="sm" w="sm" type="none"/>
          </a:ln>
        </p:spPr>
      </p:cxnSp>
      <p:pic>
        <p:nvPicPr>
          <p:cNvPr descr="Screen Shot 2018-08-08 at 2.08.04 AM.png" id="866" name="Google Shape;866;p129"/>
          <p:cNvPicPr preferRelativeResize="0"/>
          <p:nvPr/>
        </p:nvPicPr>
        <p:blipFill rotWithShape="1">
          <a:blip r:embed="rId3">
            <a:alphaModFix/>
          </a:blip>
          <a:srcRect b="0" l="0" r="0" t="0"/>
          <a:stretch/>
        </p:blipFill>
        <p:spPr>
          <a:xfrm>
            <a:off x="508604" y="1799167"/>
            <a:ext cx="8222169" cy="2784928"/>
          </a:xfrm>
          <a:prstGeom prst="rect">
            <a:avLst/>
          </a:prstGeom>
          <a:noFill/>
          <a:ln>
            <a:noFill/>
          </a:ln>
        </p:spPr>
      </p:pic>
      <p:sp>
        <p:nvSpPr>
          <p:cNvPr id="867" name="Google Shape;867;p129"/>
          <p:cNvSpPr txBox="1"/>
          <p:nvPr/>
        </p:nvSpPr>
        <p:spPr>
          <a:xfrm>
            <a:off x="552450" y="4648200"/>
            <a:ext cx="8222100" cy="1145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1" lang="en-US" sz="2200">
                <a:solidFill>
                  <a:schemeClr val="dk1"/>
                </a:solidFill>
                <a:latin typeface="Calibri"/>
                <a:ea typeface="Calibri"/>
                <a:cs typeface="Calibri"/>
                <a:sym typeface="Calibri"/>
              </a:rPr>
              <a:t>How a real world deployment looks like we can do a demo - </a:t>
            </a:r>
            <a:endParaRPr b="1" sz="2200">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accent3"/>
              </a:buClr>
              <a:buSzPts val="1800"/>
              <a:buFont typeface="Noto Sans Symbols"/>
              <a:buNone/>
            </a:pPr>
            <a:r>
              <a:t/>
            </a:r>
            <a:endParaRPr b="1" sz="2000">
              <a:solidFill>
                <a:schemeClr val="dk1"/>
              </a:solidFill>
            </a:endParaRPr>
          </a:p>
          <a:p>
            <a:pPr indent="0" lvl="0" marL="0" marR="0" rtl="0" algn="l">
              <a:lnSpc>
                <a:spcPct val="90000"/>
              </a:lnSpc>
              <a:spcBef>
                <a:spcPts val="0"/>
              </a:spcBef>
              <a:spcAft>
                <a:spcPts val="0"/>
              </a:spcAft>
              <a:buClr>
                <a:schemeClr val="accent3"/>
              </a:buClr>
              <a:buSzPts val="1800"/>
              <a:buFont typeface="Noto Sans Symbols"/>
              <a:buNone/>
            </a:pPr>
            <a:r>
              <a:rPr lang="en-US" sz="2200">
                <a:solidFill>
                  <a:srgbClr val="FF0000"/>
                </a:solidFill>
                <a:latin typeface="Calibri"/>
                <a:ea typeface="Calibri"/>
                <a:cs typeface="Calibri"/>
                <a:sym typeface="Calibri"/>
              </a:rPr>
              <a:t>$ kubectl create -f </a:t>
            </a:r>
            <a:r>
              <a:rPr lang="en-US" sz="2200">
                <a:solidFill>
                  <a:srgbClr val="FF0000"/>
                </a:solidFill>
                <a:uFill>
                  <a:noFill/>
                </a:uFill>
                <a:latin typeface="Calibri"/>
                <a:ea typeface="Calibri"/>
                <a:cs typeface="Calibri"/>
                <a:sym typeface="Calibri"/>
                <a:hlinkClick r:id="rId4"/>
              </a:rPr>
              <a:t>guestbook.yaml</a:t>
            </a:r>
            <a:endParaRPr sz="2200">
              <a:solidFill>
                <a:srgbClr val="FF0000"/>
              </a:solidFill>
              <a:latin typeface="Calibri"/>
              <a:ea typeface="Calibri"/>
              <a:cs typeface="Calibri"/>
              <a:sym typeface="Calibri"/>
            </a:endParaRPr>
          </a:p>
        </p:txBody>
      </p:sp>
      <p:sp>
        <p:nvSpPr>
          <p:cNvPr id="868" name="Google Shape;868;p129"/>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49"/>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VMs vs. Containers</a:t>
            </a:r>
            <a:endParaRPr/>
          </a:p>
        </p:txBody>
      </p:sp>
      <p:pic>
        <p:nvPicPr>
          <p:cNvPr id="273" name="Google Shape;273;p49"/>
          <p:cNvPicPr preferRelativeResize="0"/>
          <p:nvPr/>
        </p:nvPicPr>
        <p:blipFill rotWithShape="1">
          <a:blip r:embed="rId3">
            <a:alphaModFix/>
          </a:blip>
          <a:srcRect b="0" l="0" r="0" t="0"/>
          <a:stretch/>
        </p:blipFill>
        <p:spPr>
          <a:xfrm>
            <a:off x="152400" y="1219200"/>
            <a:ext cx="8839199" cy="4457616"/>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2" name="Shape 872"/>
        <p:cNvGrpSpPr/>
        <p:nvPr/>
      </p:nvGrpSpPr>
      <p:grpSpPr>
        <a:xfrm>
          <a:off x="0" y="0"/>
          <a:ext cx="0" cy="0"/>
          <a:chOff x="0" y="0"/>
          <a:chExt cx="0" cy="0"/>
        </a:xfrm>
      </p:grpSpPr>
      <p:sp>
        <p:nvSpPr>
          <p:cNvPr id="873" name="Google Shape;873;p130"/>
          <p:cNvSpPr txBox="1"/>
          <p:nvPr>
            <p:ph type="title"/>
          </p:nvPr>
        </p:nvSpPr>
        <p:spPr>
          <a:xfrm>
            <a:off x="628650" y="365129"/>
            <a:ext cx="7886700" cy="93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Pod Priority</a:t>
            </a:r>
            <a:endParaRPr b="1" i="0" sz="3600" u="none" cap="none" strike="noStrike">
              <a:solidFill>
                <a:schemeClr val="dk1"/>
              </a:solidFill>
              <a:latin typeface="Calibri"/>
              <a:ea typeface="Calibri"/>
              <a:cs typeface="Calibri"/>
              <a:sym typeface="Calibri"/>
            </a:endParaRPr>
          </a:p>
        </p:txBody>
      </p:sp>
      <p:sp>
        <p:nvSpPr>
          <p:cNvPr id="874" name="Google Shape;874;p130"/>
          <p:cNvSpPr txBox="1"/>
          <p:nvPr/>
        </p:nvSpPr>
        <p:spPr>
          <a:xfrm>
            <a:off x="459316" y="1295400"/>
            <a:ext cx="8188800" cy="609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Arial"/>
                <a:ea typeface="Arial"/>
                <a:cs typeface="Arial"/>
                <a:sym typeface="Arial"/>
              </a:rPr>
              <a:t>Set the priority for pod scheduling, cannot ask never to kill a pod </a:t>
            </a:r>
            <a:endParaRPr b="1" i="0" sz="2000" u="none" cap="none" strike="noStrike">
              <a:solidFill>
                <a:schemeClr val="dk1"/>
              </a:solidFill>
              <a:latin typeface="Arial"/>
              <a:ea typeface="Arial"/>
              <a:cs typeface="Arial"/>
              <a:sym typeface="Arial"/>
            </a:endParaRPr>
          </a:p>
        </p:txBody>
      </p:sp>
      <p:cxnSp>
        <p:nvCxnSpPr>
          <p:cNvPr id="875" name="Google Shape;875;p130"/>
          <p:cNvCxnSpPr/>
          <p:nvPr/>
        </p:nvCxnSpPr>
        <p:spPr>
          <a:xfrm>
            <a:off x="304800" y="1143000"/>
            <a:ext cx="8610600" cy="0"/>
          </a:xfrm>
          <a:prstGeom prst="straightConnector1">
            <a:avLst/>
          </a:prstGeom>
          <a:noFill/>
          <a:ln cap="flat" cmpd="sng" w="28575">
            <a:solidFill>
              <a:srgbClr val="A5A5A5"/>
            </a:solidFill>
            <a:prstDash val="solid"/>
            <a:round/>
            <a:headEnd len="sm" w="sm" type="none"/>
            <a:tailEnd len="sm" w="sm" type="none"/>
          </a:ln>
        </p:spPr>
      </p:cxnSp>
      <p:pic>
        <p:nvPicPr>
          <p:cNvPr descr="Screen Shot 2018-08-08 at 2.13.20 AM.png" id="876" name="Google Shape;876;p130"/>
          <p:cNvPicPr preferRelativeResize="0"/>
          <p:nvPr/>
        </p:nvPicPr>
        <p:blipFill rotWithShape="1">
          <a:blip r:embed="rId3">
            <a:alphaModFix/>
          </a:blip>
          <a:srcRect b="0" l="0" r="0" t="0"/>
          <a:stretch/>
        </p:blipFill>
        <p:spPr>
          <a:xfrm>
            <a:off x="0" y="3448352"/>
            <a:ext cx="6483047" cy="2302858"/>
          </a:xfrm>
          <a:prstGeom prst="rect">
            <a:avLst/>
          </a:prstGeom>
          <a:noFill/>
          <a:ln>
            <a:noFill/>
          </a:ln>
        </p:spPr>
      </p:pic>
      <p:pic>
        <p:nvPicPr>
          <p:cNvPr descr="Screen Shot 2018-08-08 at 2.13.13 AM.png" id="877" name="Google Shape;877;p130"/>
          <p:cNvPicPr preferRelativeResize="0"/>
          <p:nvPr/>
        </p:nvPicPr>
        <p:blipFill rotWithShape="1">
          <a:blip r:embed="rId4">
            <a:alphaModFix/>
          </a:blip>
          <a:srcRect b="0" l="0" r="0" t="0"/>
          <a:stretch/>
        </p:blipFill>
        <p:spPr>
          <a:xfrm>
            <a:off x="2818190" y="1724119"/>
            <a:ext cx="6325809" cy="2061868"/>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1" name="Shape 881"/>
        <p:cNvGrpSpPr/>
        <p:nvPr/>
      </p:nvGrpSpPr>
      <p:grpSpPr>
        <a:xfrm>
          <a:off x="0" y="0"/>
          <a:ext cx="0" cy="0"/>
          <a:chOff x="0" y="0"/>
          <a:chExt cx="0" cy="0"/>
        </a:xfrm>
      </p:grpSpPr>
      <p:sp>
        <p:nvSpPr>
          <p:cNvPr id="882" name="Google Shape;882;p131"/>
          <p:cNvSpPr txBox="1"/>
          <p:nvPr>
            <p:ph type="title"/>
          </p:nvPr>
        </p:nvSpPr>
        <p:spPr>
          <a:xfrm>
            <a:off x="476250" y="-92071"/>
            <a:ext cx="7886700" cy="1158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rPr lang="en-US">
                <a:solidFill>
                  <a:srgbClr val="38761D"/>
                </a:solidFill>
              </a:rPr>
              <a:t>Recap From Yesterday</a:t>
            </a:r>
            <a:endParaRPr b="1" i="0" sz="3600" u="none" cap="none" strike="noStrike">
              <a:solidFill>
                <a:srgbClr val="38761D"/>
              </a:solidFill>
              <a:latin typeface="Calibri"/>
              <a:ea typeface="Calibri"/>
              <a:cs typeface="Calibri"/>
              <a:sym typeface="Calibri"/>
            </a:endParaRPr>
          </a:p>
        </p:txBody>
      </p:sp>
      <p:sp>
        <p:nvSpPr>
          <p:cNvPr id="883" name="Google Shape;883;p131"/>
          <p:cNvSpPr txBox="1"/>
          <p:nvPr>
            <p:ph idx="1" type="body"/>
          </p:nvPr>
        </p:nvSpPr>
        <p:spPr>
          <a:xfrm>
            <a:off x="552450" y="990600"/>
            <a:ext cx="7886700" cy="46530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90000"/>
              </a:lnSpc>
              <a:spcBef>
                <a:spcPts val="0"/>
              </a:spcBef>
              <a:spcAft>
                <a:spcPts val="0"/>
              </a:spcAft>
              <a:buClr>
                <a:srgbClr val="000000"/>
              </a:buClr>
              <a:buSzPts val="2200"/>
              <a:buFont typeface="Calibri"/>
              <a:buChar char="-"/>
            </a:pPr>
            <a:r>
              <a:rPr b="0" lang="en-US" sz="2200"/>
              <a:t>Basics of Docker</a:t>
            </a:r>
            <a:endParaRPr b="0" sz="2200"/>
          </a:p>
          <a:p>
            <a:pPr indent="-368300" lvl="0" marL="457200" marR="0" rtl="0" algn="l">
              <a:lnSpc>
                <a:spcPct val="90000"/>
              </a:lnSpc>
              <a:spcBef>
                <a:spcPts val="0"/>
              </a:spcBef>
              <a:spcAft>
                <a:spcPts val="0"/>
              </a:spcAft>
              <a:buClr>
                <a:srgbClr val="000000"/>
              </a:buClr>
              <a:buSzPts val="2200"/>
              <a:buChar char="-"/>
            </a:pPr>
            <a:r>
              <a:rPr b="0" lang="en-US" sz="2200"/>
              <a:t>Kubernetes Architecture</a:t>
            </a:r>
            <a:endParaRPr b="0" sz="2200"/>
          </a:p>
          <a:p>
            <a:pPr indent="-368300" lvl="0" marL="457200" marR="0" rtl="0" algn="l">
              <a:lnSpc>
                <a:spcPct val="90000"/>
              </a:lnSpc>
              <a:spcBef>
                <a:spcPts val="0"/>
              </a:spcBef>
              <a:spcAft>
                <a:spcPts val="0"/>
              </a:spcAft>
              <a:buClr>
                <a:srgbClr val="000000"/>
              </a:buClr>
              <a:buSzPts val="2200"/>
              <a:buChar char="-"/>
            </a:pPr>
            <a:r>
              <a:rPr b="0" lang="en-US" sz="2200"/>
              <a:t>Various components of Master, Node</a:t>
            </a:r>
            <a:endParaRPr b="0" sz="2200"/>
          </a:p>
          <a:p>
            <a:pPr indent="-368300" lvl="0" marL="457200" marR="0" rtl="0" algn="l">
              <a:lnSpc>
                <a:spcPct val="90000"/>
              </a:lnSpc>
              <a:spcBef>
                <a:spcPts val="0"/>
              </a:spcBef>
              <a:spcAft>
                <a:spcPts val="0"/>
              </a:spcAft>
              <a:buClr>
                <a:srgbClr val="000000"/>
              </a:buClr>
              <a:buSzPts val="2200"/>
              <a:buChar char="-"/>
            </a:pPr>
            <a:r>
              <a:rPr b="0" lang="en-US" sz="2200"/>
              <a:t>Creation of Pods, Deployments, Services </a:t>
            </a:r>
            <a:endParaRPr b="0" sz="2200"/>
          </a:p>
          <a:p>
            <a:pPr indent="-368300" lvl="0" marL="457200" marR="0" rtl="0" algn="l">
              <a:lnSpc>
                <a:spcPct val="90000"/>
              </a:lnSpc>
              <a:spcBef>
                <a:spcPts val="0"/>
              </a:spcBef>
              <a:spcAft>
                <a:spcPts val="0"/>
              </a:spcAft>
              <a:buClr>
                <a:srgbClr val="000000"/>
              </a:buClr>
              <a:buSzPts val="2200"/>
              <a:buChar char="-"/>
            </a:pPr>
            <a:r>
              <a:rPr b="0" lang="en-US" sz="2200"/>
              <a:t>Creation of Replication Controllers, Replica Sets</a:t>
            </a:r>
            <a:endParaRPr b="0" sz="2200"/>
          </a:p>
          <a:p>
            <a:pPr indent="-368300" lvl="0" marL="457200" marR="0" rtl="0" algn="l">
              <a:lnSpc>
                <a:spcPct val="90000"/>
              </a:lnSpc>
              <a:spcBef>
                <a:spcPts val="0"/>
              </a:spcBef>
              <a:spcAft>
                <a:spcPts val="0"/>
              </a:spcAft>
              <a:buClr>
                <a:srgbClr val="000000"/>
              </a:buClr>
              <a:buSzPts val="2200"/>
              <a:buChar char="-"/>
            </a:pPr>
            <a:r>
              <a:rPr b="0" lang="en-US" sz="2200"/>
              <a:t>Kubernetes Labels and operators</a:t>
            </a:r>
            <a:endParaRPr b="0" sz="2200"/>
          </a:p>
          <a:p>
            <a:pPr indent="-368300" lvl="0" marL="457200" marR="0" rtl="0" algn="l">
              <a:lnSpc>
                <a:spcPct val="90000"/>
              </a:lnSpc>
              <a:spcBef>
                <a:spcPts val="0"/>
              </a:spcBef>
              <a:spcAft>
                <a:spcPts val="0"/>
              </a:spcAft>
              <a:buClr>
                <a:srgbClr val="000000"/>
              </a:buClr>
              <a:buSzPts val="2200"/>
              <a:buChar char="-"/>
            </a:pPr>
            <a:r>
              <a:rPr b="0" lang="en-US" sz="2200"/>
              <a:t>Scaling up</a:t>
            </a:r>
            <a:endParaRPr b="0" sz="2200"/>
          </a:p>
          <a:p>
            <a:pPr indent="-368300" lvl="0" marL="457200" marR="0" rtl="0" algn="l">
              <a:lnSpc>
                <a:spcPct val="90000"/>
              </a:lnSpc>
              <a:spcBef>
                <a:spcPts val="0"/>
              </a:spcBef>
              <a:spcAft>
                <a:spcPts val="0"/>
              </a:spcAft>
              <a:buClr>
                <a:srgbClr val="000000"/>
              </a:buClr>
              <a:buSzPts val="2200"/>
              <a:buChar char="-"/>
            </a:pPr>
            <a:r>
              <a:rPr b="0" lang="en-US" sz="2200"/>
              <a:t>Rolling Updates</a:t>
            </a:r>
            <a:endParaRPr b="0" sz="2200">
              <a:solidFill>
                <a:srgbClr val="FF0000"/>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7" name="Shape 887"/>
        <p:cNvGrpSpPr/>
        <p:nvPr/>
      </p:nvGrpSpPr>
      <p:grpSpPr>
        <a:xfrm>
          <a:off x="0" y="0"/>
          <a:ext cx="0" cy="0"/>
          <a:chOff x="0" y="0"/>
          <a:chExt cx="0" cy="0"/>
        </a:xfrm>
      </p:grpSpPr>
      <p:sp>
        <p:nvSpPr>
          <p:cNvPr id="888" name="Google Shape;888;p132"/>
          <p:cNvSpPr txBox="1"/>
          <p:nvPr>
            <p:ph type="title"/>
          </p:nvPr>
        </p:nvSpPr>
        <p:spPr>
          <a:xfrm>
            <a:off x="476250" y="-92071"/>
            <a:ext cx="7886700" cy="1158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rPr lang="en-US">
                <a:solidFill>
                  <a:srgbClr val="38761D"/>
                </a:solidFill>
              </a:rPr>
              <a:t>Next !!!</a:t>
            </a:r>
            <a:endParaRPr b="1" i="0" sz="3600" u="none" cap="none" strike="noStrike">
              <a:solidFill>
                <a:srgbClr val="38761D"/>
              </a:solidFill>
              <a:latin typeface="Calibri"/>
              <a:ea typeface="Calibri"/>
              <a:cs typeface="Calibri"/>
              <a:sym typeface="Calibri"/>
            </a:endParaRPr>
          </a:p>
        </p:txBody>
      </p:sp>
      <p:sp>
        <p:nvSpPr>
          <p:cNvPr id="889" name="Google Shape;889;p132"/>
          <p:cNvSpPr txBox="1"/>
          <p:nvPr>
            <p:ph idx="1" type="body"/>
          </p:nvPr>
        </p:nvSpPr>
        <p:spPr>
          <a:xfrm>
            <a:off x="552450" y="990600"/>
            <a:ext cx="7886700" cy="46530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90000"/>
              </a:lnSpc>
              <a:spcBef>
                <a:spcPts val="0"/>
              </a:spcBef>
              <a:spcAft>
                <a:spcPts val="0"/>
              </a:spcAft>
              <a:buClr>
                <a:srgbClr val="000000"/>
              </a:buClr>
              <a:buSzPts val="2200"/>
              <a:buFont typeface="Calibri"/>
              <a:buChar char="-"/>
            </a:pPr>
            <a:r>
              <a:rPr b="0" lang="en-US" sz="2200"/>
              <a:t>Basic Troubleshooting</a:t>
            </a:r>
            <a:endParaRPr b="0" sz="2200"/>
          </a:p>
          <a:p>
            <a:pPr indent="-368300" lvl="0" marL="457200" marR="0" rtl="0" algn="l">
              <a:lnSpc>
                <a:spcPct val="90000"/>
              </a:lnSpc>
              <a:spcBef>
                <a:spcPts val="0"/>
              </a:spcBef>
              <a:spcAft>
                <a:spcPts val="0"/>
              </a:spcAft>
              <a:buClr>
                <a:srgbClr val="000000"/>
              </a:buClr>
              <a:buSzPts val="2200"/>
              <a:buChar char="-"/>
            </a:pPr>
            <a:r>
              <a:rPr b="0" lang="en-US" sz="2200"/>
              <a:t>Kubernetes Probing</a:t>
            </a:r>
            <a:endParaRPr b="0" sz="2200"/>
          </a:p>
          <a:p>
            <a:pPr indent="-368300" lvl="0" marL="457200" marR="0" rtl="0" algn="l">
              <a:lnSpc>
                <a:spcPct val="90000"/>
              </a:lnSpc>
              <a:spcBef>
                <a:spcPts val="0"/>
              </a:spcBef>
              <a:spcAft>
                <a:spcPts val="0"/>
              </a:spcAft>
              <a:buClr>
                <a:srgbClr val="000000"/>
              </a:buClr>
              <a:buSzPts val="2200"/>
              <a:buChar char="-"/>
            </a:pPr>
            <a:r>
              <a:rPr b="0" lang="en-US" sz="2200">
                <a:solidFill>
                  <a:srgbClr val="000000"/>
                </a:solidFill>
              </a:rPr>
              <a:t>Kubernetes Volumes, PV, PVC</a:t>
            </a:r>
            <a:endParaRPr b="0" sz="2200">
              <a:solidFill>
                <a:srgbClr val="000000"/>
              </a:solidFill>
            </a:endParaRPr>
          </a:p>
          <a:p>
            <a:pPr indent="-368300" lvl="0" marL="457200" marR="0" rtl="0" algn="l">
              <a:lnSpc>
                <a:spcPct val="90000"/>
              </a:lnSpc>
              <a:spcBef>
                <a:spcPts val="0"/>
              </a:spcBef>
              <a:spcAft>
                <a:spcPts val="0"/>
              </a:spcAft>
              <a:buClr>
                <a:srgbClr val="000000"/>
              </a:buClr>
              <a:buSzPts val="2200"/>
              <a:buChar char="-"/>
            </a:pPr>
            <a:r>
              <a:rPr b="0" lang="en-US" sz="2200">
                <a:solidFill>
                  <a:srgbClr val="000000"/>
                </a:solidFill>
              </a:rPr>
              <a:t>Kubernetes Logging</a:t>
            </a:r>
            <a:endParaRPr b="0" sz="2200">
              <a:solidFill>
                <a:srgbClr val="000000"/>
              </a:solidFill>
            </a:endParaRPr>
          </a:p>
          <a:p>
            <a:pPr indent="-368300" lvl="0" marL="457200" marR="0" rtl="0" algn="l">
              <a:lnSpc>
                <a:spcPct val="90000"/>
              </a:lnSpc>
              <a:spcBef>
                <a:spcPts val="0"/>
              </a:spcBef>
              <a:spcAft>
                <a:spcPts val="0"/>
              </a:spcAft>
              <a:buClr>
                <a:srgbClr val="000000"/>
              </a:buClr>
              <a:buSzPts val="2200"/>
              <a:buChar char="-"/>
            </a:pPr>
            <a:r>
              <a:rPr b="0" lang="en-US" sz="2200">
                <a:solidFill>
                  <a:srgbClr val="000000"/>
                </a:solidFill>
              </a:rPr>
              <a:t>Kubernetes Jobs, CronJobs</a:t>
            </a:r>
            <a:endParaRPr b="0" sz="2200">
              <a:solidFill>
                <a:srgbClr val="000000"/>
              </a:solidFill>
            </a:endParaRPr>
          </a:p>
          <a:p>
            <a:pPr indent="-368300" lvl="0" marL="457200" marR="0" rtl="0" algn="l">
              <a:lnSpc>
                <a:spcPct val="90000"/>
              </a:lnSpc>
              <a:spcBef>
                <a:spcPts val="0"/>
              </a:spcBef>
              <a:spcAft>
                <a:spcPts val="0"/>
              </a:spcAft>
              <a:buClr>
                <a:srgbClr val="000000"/>
              </a:buClr>
              <a:buSzPts val="2200"/>
              <a:buChar char="-"/>
            </a:pPr>
            <a:r>
              <a:rPr b="0" lang="en-US" sz="2200">
                <a:solidFill>
                  <a:srgbClr val="000000"/>
                </a:solidFill>
              </a:rPr>
              <a:t>Kubernetes DaemonSets</a:t>
            </a:r>
            <a:endParaRPr b="0" sz="2200">
              <a:solidFill>
                <a:srgbClr val="000000"/>
              </a:solidFill>
            </a:endParaRPr>
          </a:p>
          <a:p>
            <a:pPr indent="-368300" lvl="0" marL="457200" marR="0" rtl="0" algn="l">
              <a:lnSpc>
                <a:spcPct val="90000"/>
              </a:lnSpc>
              <a:spcBef>
                <a:spcPts val="0"/>
              </a:spcBef>
              <a:spcAft>
                <a:spcPts val="0"/>
              </a:spcAft>
              <a:buClr>
                <a:srgbClr val="000000"/>
              </a:buClr>
              <a:buSzPts val="2200"/>
              <a:buChar char="-"/>
            </a:pPr>
            <a:r>
              <a:rPr b="0" lang="en-US" sz="2200">
                <a:solidFill>
                  <a:srgbClr val="000000"/>
                </a:solidFill>
              </a:rPr>
              <a:t>Kubernetes StatefulSets</a:t>
            </a:r>
            <a:endParaRPr b="0" sz="2200">
              <a:solidFill>
                <a:srgbClr val="000000"/>
              </a:solidFill>
            </a:endParaRPr>
          </a:p>
          <a:p>
            <a:pPr indent="-368300" lvl="0" marL="457200" marR="0" rtl="0" algn="l">
              <a:lnSpc>
                <a:spcPct val="90000"/>
              </a:lnSpc>
              <a:spcBef>
                <a:spcPts val="0"/>
              </a:spcBef>
              <a:spcAft>
                <a:spcPts val="0"/>
              </a:spcAft>
              <a:buClr>
                <a:srgbClr val="000000"/>
              </a:buClr>
              <a:buSzPts val="2200"/>
              <a:buChar char="-"/>
            </a:pPr>
            <a:r>
              <a:rPr b="0" lang="en-US" sz="2200">
                <a:solidFill>
                  <a:srgbClr val="000000"/>
                </a:solidFill>
              </a:rPr>
              <a:t>Kubernetes Secrets</a:t>
            </a:r>
            <a:endParaRPr b="0" sz="2200">
              <a:solidFill>
                <a:srgbClr val="000000"/>
              </a:solidFill>
            </a:endParaRPr>
          </a:p>
          <a:p>
            <a:pPr indent="-368300" lvl="0" marL="457200" marR="0" rtl="0" algn="l">
              <a:lnSpc>
                <a:spcPct val="90000"/>
              </a:lnSpc>
              <a:spcBef>
                <a:spcPts val="0"/>
              </a:spcBef>
              <a:spcAft>
                <a:spcPts val="0"/>
              </a:spcAft>
              <a:buClr>
                <a:srgbClr val="000000"/>
              </a:buClr>
              <a:buSzPts val="2200"/>
              <a:buChar char="-"/>
            </a:pPr>
            <a:r>
              <a:rPr b="0" lang="en-US" sz="2200">
                <a:solidFill>
                  <a:srgbClr val="000000"/>
                </a:solidFill>
              </a:rPr>
              <a:t>Kubernetes Namespaces</a:t>
            </a:r>
            <a:endParaRPr b="0" sz="2200">
              <a:solidFill>
                <a:srgbClr val="000000"/>
              </a:solidFill>
            </a:endParaRPr>
          </a:p>
          <a:p>
            <a:pPr indent="-368300" lvl="0" marL="457200" marR="0" rtl="0" algn="l">
              <a:lnSpc>
                <a:spcPct val="90000"/>
              </a:lnSpc>
              <a:spcBef>
                <a:spcPts val="0"/>
              </a:spcBef>
              <a:spcAft>
                <a:spcPts val="0"/>
              </a:spcAft>
              <a:buClr>
                <a:srgbClr val="000000"/>
              </a:buClr>
              <a:buSzPts val="2200"/>
              <a:buChar char="-"/>
            </a:pPr>
            <a:r>
              <a:rPr b="0" lang="en-US" sz="2200">
                <a:solidFill>
                  <a:srgbClr val="000000"/>
                </a:solidFill>
              </a:rPr>
              <a:t>Kubernetes Configmaps</a:t>
            </a:r>
            <a:endParaRPr b="0" sz="2200">
              <a:solidFill>
                <a:srgbClr val="000000"/>
              </a:solidFill>
            </a:endParaRPr>
          </a:p>
          <a:p>
            <a:pPr indent="-368300" lvl="0" marL="457200" marR="0" rtl="0" algn="l">
              <a:lnSpc>
                <a:spcPct val="90000"/>
              </a:lnSpc>
              <a:spcBef>
                <a:spcPts val="0"/>
              </a:spcBef>
              <a:spcAft>
                <a:spcPts val="0"/>
              </a:spcAft>
              <a:buClr>
                <a:srgbClr val="000000"/>
              </a:buClr>
              <a:buSzPts val="2200"/>
              <a:buChar char="-"/>
            </a:pPr>
            <a:r>
              <a:rPr b="0" lang="en-US" sz="2200">
                <a:solidFill>
                  <a:srgbClr val="000000"/>
                </a:solidFill>
              </a:rPr>
              <a:t>Kubernetes Security</a:t>
            </a:r>
            <a:endParaRPr b="0" sz="2200">
              <a:solidFill>
                <a:srgbClr val="000000"/>
              </a:solidFill>
            </a:endParaRPr>
          </a:p>
          <a:p>
            <a:pPr indent="-368300" lvl="0" marL="457200" marR="0" rtl="0" algn="l">
              <a:lnSpc>
                <a:spcPct val="90000"/>
              </a:lnSpc>
              <a:spcBef>
                <a:spcPts val="0"/>
              </a:spcBef>
              <a:spcAft>
                <a:spcPts val="0"/>
              </a:spcAft>
              <a:buClr>
                <a:srgbClr val="000000"/>
              </a:buClr>
              <a:buSzPts val="2200"/>
              <a:buChar char="-"/>
            </a:pPr>
            <a:r>
              <a:rPr b="0" lang="en-US" sz="2200">
                <a:solidFill>
                  <a:srgbClr val="000000"/>
                </a:solidFill>
              </a:rPr>
              <a:t>Kubernetes Do’s and Don’ts</a:t>
            </a:r>
            <a:endParaRPr b="0" sz="2200">
              <a:solidFill>
                <a:srgbClr val="000000"/>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3" name="Shape 893"/>
        <p:cNvGrpSpPr/>
        <p:nvPr/>
      </p:nvGrpSpPr>
      <p:grpSpPr>
        <a:xfrm>
          <a:off x="0" y="0"/>
          <a:ext cx="0" cy="0"/>
          <a:chOff x="0" y="0"/>
          <a:chExt cx="0" cy="0"/>
        </a:xfrm>
      </p:grpSpPr>
      <p:sp>
        <p:nvSpPr>
          <p:cNvPr id="894" name="Google Shape;894;p133"/>
          <p:cNvSpPr txBox="1"/>
          <p:nvPr>
            <p:ph type="title"/>
          </p:nvPr>
        </p:nvSpPr>
        <p:spPr>
          <a:xfrm>
            <a:off x="628650" y="603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Basic Troubleshooting</a:t>
            </a:r>
            <a:endParaRPr b="1" i="0" sz="3600" u="none" cap="none" strike="noStrike">
              <a:solidFill>
                <a:srgbClr val="000000"/>
              </a:solidFill>
              <a:latin typeface="Calibri"/>
              <a:ea typeface="Calibri"/>
              <a:cs typeface="Calibri"/>
              <a:sym typeface="Calibri"/>
            </a:endParaRPr>
          </a:p>
        </p:txBody>
      </p:sp>
      <p:sp>
        <p:nvSpPr>
          <p:cNvPr id="895" name="Google Shape;895;p133"/>
          <p:cNvSpPr txBox="1"/>
          <p:nvPr>
            <p:ph idx="1" type="body"/>
          </p:nvPr>
        </p:nvSpPr>
        <p:spPr>
          <a:xfrm>
            <a:off x="457200" y="848775"/>
            <a:ext cx="8458200" cy="2222400"/>
          </a:xfrm>
          <a:prstGeom prst="rect">
            <a:avLst/>
          </a:prstGeom>
          <a:noFill/>
          <a:ln>
            <a:noFill/>
          </a:ln>
        </p:spPr>
        <p:txBody>
          <a:bodyPr anchorCtr="0" anchor="t" bIns="45700" lIns="91425" spcFirstLastPara="1" rIns="91425" wrap="square" tIns="45700">
            <a:noAutofit/>
          </a:bodyPr>
          <a:lstStyle/>
          <a:p>
            <a:pPr indent="-482600" lvl="0" marL="457200" marR="0" rtl="0" algn="l">
              <a:lnSpc>
                <a:spcPct val="90000"/>
              </a:lnSpc>
              <a:spcBef>
                <a:spcPts val="600"/>
              </a:spcBef>
              <a:spcAft>
                <a:spcPts val="0"/>
              </a:spcAft>
              <a:buClr>
                <a:srgbClr val="000000"/>
              </a:buClr>
              <a:buSzPts val="2200"/>
              <a:buFont typeface="Calibri"/>
              <a:buChar char="▪"/>
            </a:pPr>
            <a:r>
              <a:rPr b="0" lang="en-US" sz="2200">
                <a:solidFill>
                  <a:srgbClr val="383838"/>
                </a:solidFill>
              </a:rPr>
              <a:t>Describe is your friend , start from deployment, </a:t>
            </a:r>
            <a:endParaRPr b="0" sz="2200">
              <a:solidFill>
                <a:srgbClr val="383838"/>
              </a:solidFill>
            </a:endParaRPr>
          </a:p>
          <a:p>
            <a:pPr indent="-482600" lvl="0" marL="457200" marR="0" rtl="0" algn="l">
              <a:lnSpc>
                <a:spcPct val="90000"/>
              </a:lnSpc>
              <a:spcBef>
                <a:spcPts val="600"/>
              </a:spcBef>
              <a:spcAft>
                <a:spcPts val="0"/>
              </a:spcAft>
              <a:buClr>
                <a:srgbClr val="000000"/>
              </a:buClr>
              <a:buSzPts val="2200"/>
              <a:buFont typeface="Calibri"/>
              <a:buChar char="▪"/>
            </a:pPr>
            <a:r>
              <a:rPr b="0" lang="en-US" sz="2200">
                <a:solidFill>
                  <a:srgbClr val="383838"/>
                </a:solidFill>
              </a:rPr>
              <a:t>check for logs of the specific pods using kubectl logs pod_name </a:t>
            </a:r>
            <a:endParaRPr b="0" sz="2200">
              <a:solidFill>
                <a:srgbClr val="383838"/>
              </a:solidFill>
            </a:endParaRPr>
          </a:p>
          <a:p>
            <a:pPr indent="-482600" lvl="0" marL="457200" marR="0" rtl="0" algn="l">
              <a:lnSpc>
                <a:spcPct val="90000"/>
              </a:lnSpc>
              <a:spcBef>
                <a:spcPts val="600"/>
              </a:spcBef>
              <a:spcAft>
                <a:spcPts val="0"/>
              </a:spcAft>
              <a:buClr>
                <a:srgbClr val="000000"/>
              </a:buClr>
              <a:buSzPts val="2200"/>
              <a:buFont typeface="Calibri"/>
              <a:buChar char="▪"/>
            </a:pPr>
            <a:r>
              <a:rPr b="0" lang="en-US" sz="2200">
                <a:solidFill>
                  <a:srgbClr val="383838"/>
                </a:solidFill>
              </a:rPr>
              <a:t>kubectl exec -it pod_name /bin/bash -  if there are multiple containers in a single pod, we may need to use -c pod_name (like helloworld)</a:t>
            </a:r>
            <a:endParaRPr i="0" sz="2200" u="none" cap="none" strike="noStrike">
              <a:solidFill>
                <a:schemeClr val="dk1"/>
              </a:solidFill>
            </a:endParaRPr>
          </a:p>
          <a:p>
            <a:pPr indent="-388620" lvl="0" marL="457200" marR="0" rtl="0" algn="l">
              <a:lnSpc>
                <a:spcPct val="90000"/>
              </a:lnSpc>
              <a:spcBef>
                <a:spcPts val="600"/>
              </a:spcBef>
              <a:spcAft>
                <a:spcPts val="0"/>
              </a:spcAft>
              <a:buClr>
                <a:schemeClr val="accent3"/>
              </a:buClr>
              <a:buSzPts val="1080"/>
              <a:buFont typeface="Noto Sans Symbols"/>
              <a:buNone/>
            </a:pPr>
            <a:r>
              <a:t/>
            </a:r>
            <a:endParaRPr b="0" i="0" sz="1200" u="none" cap="none" strike="noStrike">
              <a:solidFill>
                <a:schemeClr val="dk1"/>
              </a:solidFill>
              <a:latin typeface="Calibri"/>
              <a:ea typeface="Calibri"/>
              <a:cs typeface="Calibri"/>
              <a:sym typeface="Calibri"/>
            </a:endParaRPr>
          </a:p>
        </p:txBody>
      </p:sp>
      <p:pic>
        <p:nvPicPr>
          <p:cNvPr id="896" name="Google Shape;896;p133"/>
          <p:cNvPicPr preferRelativeResize="0"/>
          <p:nvPr/>
        </p:nvPicPr>
        <p:blipFill>
          <a:blip r:embed="rId3">
            <a:alphaModFix/>
          </a:blip>
          <a:stretch>
            <a:fillRect/>
          </a:stretch>
        </p:blipFill>
        <p:spPr>
          <a:xfrm>
            <a:off x="1219200" y="2918775"/>
            <a:ext cx="6829584" cy="3177223"/>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0" name="Shape 900"/>
        <p:cNvGrpSpPr/>
        <p:nvPr/>
      </p:nvGrpSpPr>
      <p:grpSpPr>
        <a:xfrm>
          <a:off x="0" y="0"/>
          <a:ext cx="0" cy="0"/>
          <a:chOff x="0" y="0"/>
          <a:chExt cx="0" cy="0"/>
        </a:xfrm>
      </p:grpSpPr>
      <p:sp>
        <p:nvSpPr>
          <p:cNvPr id="901" name="Google Shape;901;p134"/>
          <p:cNvSpPr txBox="1"/>
          <p:nvPr>
            <p:ph type="title"/>
          </p:nvPr>
        </p:nvSpPr>
        <p:spPr>
          <a:xfrm>
            <a:off x="628650" y="-92071"/>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Basic Troubleshooting - An example</a:t>
            </a:r>
            <a:endParaRPr b="1" i="0" sz="3600" u="none" cap="none" strike="noStrike">
              <a:solidFill>
                <a:srgbClr val="000000"/>
              </a:solidFill>
              <a:latin typeface="Calibri"/>
              <a:ea typeface="Calibri"/>
              <a:cs typeface="Calibri"/>
              <a:sym typeface="Calibri"/>
            </a:endParaRPr>
          </a:p>
        </p:txBody>
      </p:sp>
      <p:sp>
        <p:nvSpPr>
          <p:cNvPr id="902" name="Google Shape;902;p134"/>
          <p:cNvSpPr txBox="1"/>
          <p:nvPr>
            <p:ph idx="1" type="body"/>
          </p:nvPr>
        </p:nvSpPr>
        <p:spPr>
          <a:xfrm>
            <a:off x="457200" y="696375"/>
            <a:ext cx="8458200" cy="48027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90000"/>
              </a:lnSpc>
              <a:spcBef>
                <a:spcPts val="600"/>
              </a:spcBef>
              <a:spcAft>
                <a:spcPts val="0"/>
              </a:spcAft>
              <a:buClr>
                <a:srgbClr val="FF0000"/>
              </a:buClr>
              <a:buSzPts val="1800"/>
              <a:buFont typeface="Calibri"/>
              <a:buChar char="-"/>
            </a:pPr>
            <a:r>
              <a:rPr b="0" lang="en-US" sz="1800">
                <a:solidFill>
                  <a:srgbClr val="FF0000"/>
                </a:solidFill>
              </a:rPr>
              <a:t>$ kubectl create -f </a:t>
            </a:r>
            <a:r>
              <a:rPr b="0" lang="en-US" sz="1800" u="sng">
                <a:solidFill>
                  <a:srgbClr val="FF0000"/>
                </a:solidFill>
                <a:hlinkClick r:id="rId3"/>
              </a:rPr>
              <a:t>https://raw.githubusercontent.com/abhikbanerjee/Kubernetes_Exercise_Files/master/helper_yaml_files/Ex_common_debugging/helloworld-with-bad-pod.yaml</a:t>
            </a:r>
            <a:r>
              <a:rPr b="0" lang="en-US" sz="1800">
                <a:solidFill>
                  <a:srgbClr val="FF0000"/>
                </a:solidFill>
              </a:rPr>
              <a:t> </a:t>
            </a:r>
            <a:endParaRPr b="0" sz="1800">
              <a:solidFill>
                <a:srgbClr val="FF0000"/>
              </a:solidFill>
            </a:endParaRPr>
          </a:p>
          <a:p>
            <a:pPr indent="-342900" lvl="0" marL="457200" marR="0" rtl="0" algn="l">
              <a:lnSpc>
                <a:spcPct val="90000"/>
              </a:lnSpc>
              <a:spcBef>
                <a:spcPts val="0"/>
              </a:spcBef>
              <a:spcAft>
                <a:spcPts val="0"/>
              </a:spcAft>
              <a:buClr>
                <a:srgbClr val="FF0000"/>
              </a:buClr>
              <a:buSzPts val="1800"/>
              <a:buFont typeface="Calibri"/>
              <a:buChar char="-"/>
            </a:pPr>
            <a:r>
              <a:rPr b="0" lang="en-US" sz="1800">
                <a:solidFill>
                  <a:srgbClr val="FF0000"/>
                </a:solidFill>
              </a:rPr>
              <a:t>$ kubectl get po,deploy,svc</a:t>
            </a:r>
            <a:endParaRPr b="0" sz="1800">
              <a:solidFill>
                <a:srgbClr val="FF0000"/>
              </a:solidFill>
            </a:endParaRPr>
          </a:p>
          <a:p>
            <a:pPr indent="-342900" lvl="0" marL="457200" marR="0" rtl="0" algn="l">
              <a:lnSpc>
                <a:spcPct val="90000"/>
              </a:lnSpc>
              <a:spcBef>
                <a:spcPts val="0"/>
              </a:spcBef>
              <a:spcAft>
                <a:spcPts val="0"/>
              </a:spcAft>
              <a:buClr>
                <a:srgbClr val="FF0000"/>
              </a:buClr>
              <a:buSzPts val="1800"/>
              <a:buFont typeface="Calibri"/>
              <a:buChar char="-"/>
            </a:pPr>
            <a:r>
              <a:rPr b="0" lang="en-US" sz="1800">
                <a:solidFill>
                  <a:srgbClr val="FF0000"/>
                </a:solidFill>
              </a:rPr>
              <a:t>$ kubectl describe &lt;pod_name&gt;</a:t>
            </a:r>
            <a:endParaRPr b="0" sz="1800">
              <a:solidFill>
                <a:srgbClr val="FF0000"/>
              </a:solidFill>
            </a:endParaRPr>
          </a:p>
          <a:p>
            <a:pPr indent="-342900" lvl="0" marL="457200" marR="0" rtl="0" algn="l">
              <a:lnSpc>
                <a:spcPct val="90000"/>
              </a:lnSpc>
              <a:spcBef>
                <a:spcPts val="0"/>
              </a:spcBef>
              <a:spcAft>
                <a:spcPts val="0"/>
              </a:spcAft>
              <a:buClr>
                <a:srgbClr val="FF0000"/>
              </a:buClr>
              <a:buSzPts val="1800"/>
              <a:buFont typeface="Calibri"/>
              <a:buChar char="-"/>
            </a:pPr>
            <a:r>
              <a:rPr b="0" lang="en-US" sz="1800">
                <a:solidFill>
                  <a:srgbClr val="FF0000"/>
                </a:solidFill>
              </a:rPr>
              <a:t>$ kubectl logs &lt;pod_name&gt;</a:t>
            </a:r>
            <a:endParaRPr b="0" sz="1800">
              <a:solidFill>
                <a:srgbClr val="FF0000"/>
              </a:solidFill>
            </a:endParaRPr>
          </a:p>
          <a:p>
            <a:pPr indent="-342900" lvl="0" marL="457200" marR="0" rtl="0" algn="l">
              <a:lnSpc>
                <a:spcPct val="90000"/>
              </a:lnSpc>
              <a:spcBef>
                <a:spcPts val="0"/>
              </a:spcBef>
              <a:spcAft>
                <a:spcPts val="0"/>
              </a:spcAft>
              <a:buClr>
                <a:srgbClr val="FF0000"/>
              </a:buClr>
              <a:buSzPts val="1800"/>
              <a:buFont typeface="Calibri"/>
              <a:buChar char="-"/>
            </a:pPr>
            <a:r>
              <a:rPr b="0" lang="en-US" sz="1800">
                <a:solidFill>
                  <a:srgbClr val="FF0000"/>
                </a:solidFill>
              </a:rPr>
              <a:t>$ kubectl exec -it &lt;pod_name&gt; /bin/bash</a:t>
            </a:r>
            <a:endParaRPr b="0" sz="1800">
              <a:solidFill>
                <a:srgbClr val="FF0000"/>
              </a:solidFill>
            </a:endParaRPr>
          </a:p>
          <a:p>
            <a:pPr indent="-342900" lvl="0" marL="457200" marR="0" rtl="0" algn="l">
              <a:lnSpc>
                <a:spcPct val="90000"/>
              </a:lnSpc>
              <a:spcBef>
                <a:spcPts val="0"/>
              </a:spcBef>
              <a:spcAft>
                <a:spcPts val="0"/>
              </a:spcAft>
              <a:buClr>
                <a:srgbClr val="FF0000"/>
              </a:buClr>
              <a:buSzPts val="1800"/>
              <a:buFont typeface="Calibri"/>
              <a:buChar char="-"/>
            </a:pPr>
            <a:r>
              <a:rPr b="0" lang="en-US" sz="1800">
                <a:solidFill>
                  <a:srgbClr val="FF0000"/>
                </a:solidFill>
              </a:rPr>
              <a:t>$ ps -ef</a:t>
            </a:r>
            <a:endParaRPr b="0" sz="1800">
              <a:solidFill>
                <a:srgbClr val="FF0000"/>
              </a:solidFill>
            </a:endParaRPr>
          </a:p>
          <a:p>
            <a:pPr indent="-342900" lvl="0" marL="457200" rtl="0" algn="l">
              <a:spcBef>
                <a:spcPts val="0"/>
              </a:spcBef>
              <a:spcAft>
                <a:spcPts val="0"/>
              </a:spcAft>
              <a:buClr>
                <a:srgbClr val="FF0000"/>
              </a:buClr>
              <a:buSzPts val="1800"/>
              <a:buFont typeface="Calibri"/>
              <a:buChar char="-"/>
            </a:pPr>
            <a:r>
              <a:rPr b="0" lang="en-US" sz="1800">
                <a:solidFill>
                  <a:srgbClr val="FF0000"/>
                </a:solidFill>
              </a:rPr>
              <a:t>$ kubectl exec -it &lt;pod_name&gt; -c helloworld /bin/bash</a:t>
            </a:r>
            <a:endParaRPr b="0" sz="1800">
              <a:solidFill>
                <a:srgbClr val="FF0000"/>
              </a:solidFill>
            </a:endParaRPr>
          </a:p>
          <a:p>
            <a:pPr indent="-342900" lvl="0" marL="457200" rtl="0" algn="l">
              <a:lnSpc>
                <a:spcPct val="100000"/>
              </a:lnSpc>
              <a:spcBef>
                <a:spcPts val="0"/>
              </a:spcBef>
              <a:spcAft>
                <a:spcPts val="0"/>
              </a:spcAft>
              <a:buClr>
                <a:srgbClr val="FF0000"/>
              </a:buClr>
              <a:buSzPts val="1800"/>
              <a:buFont typeface="Calibri"/>
              <a:buChar char="-"/>
            </a:pPr>
            <a:r>
              <a:rPr b="0" lang="en-US" sz="1800">
                <a:solidFill>
                  <a:srgbClr val="FF0000"/>
                </a:solidFill>
              </a:rPr>
              <a:t>$ </a:t>
            </a:r>
            <a:r>
              <a:rPr b="0" lang="en-US" sz="1800">
                <a:solidFill>
                  <a:srgbClr val="FF0000"/>
                </a:solidFill>
              </a:rPr>
              <a:t>kubectl get &lt;pod_name&gt; -o wide, json, yaml  (can use -l option)</a:t>
            </a:r>
            <a:endParaRPr b="0" sz="1800">
              <a:solidFill>
                <a:srgbClr val="FF0000"/>
              </a:solidFill>
            </a:endParaRPr>
          </a:p>
          <a:p>
            <a:pPr indent="0" lvl="0" marL="457200" rtl="0" algn="l">
              <a:lnSpc>
                <a:spcPct val="100000"/>
              </a:lnSpc>
              <a:spcBef>
                <a:spcPts val="0"/>
              </a:spcBef>
              <a:spcAft>
                <a:spcPts val="0"/>
              </a:spcAft>
              <a:buNone/>
            </a:pPr>
            <a:r>
              <a:rPr lang="en-US" sz="1800">
                <a:solidFill>
                  <a:srgbClr val="FF0000"/>
                </a:solidFill>
              </a:rPr>
              <a:t>Use sample_retail_infra.yaml</a:t>
            </a:r>
            <a:endParaRPr sz="1800">
              <a:solidFill>
                <a:srgbClr val="FF0000"/>
              </a:solidFill>
            </a:endParaRPr>
          </a:p>
          <a:p>
            <a:pPr indent="-342900" lvl="0" marL="457200" rtl="0" algn="l">
              <a:lnSpc>
                <a:spcPct val="100000"/>
              </a:lnSpc>
              <a:spcBef>
                <a:spcPts val="0"/>
              </a:spcBef>
              <a:spcAft>
                <a:spcPts val="0"/>
              </a:spcAft>
              <a:buClr>
                <a:srgbClr val="FF0000"/>
              </a:buClr>
              <a:buSzPts val="1800"/>
              <a:buChar char="-"/>
            </a:pPr>
            <a:r>
              <a:rPr b="0" lang="en-US" sz="1800">
                <a:solidFill>
                  <a:srgbClr val="FF0000"/>
                </a:solidFill>
              </a:rPr>
              <a:t>$ kubectl get pods --sort-by=.metadata.name -o wide --all-namespaces</a:t>
            </a:r>
            <a:endParaRPr b="0" sz="1800">
              <a:solidFill>
                <a:srgbClr val="FF0000"/>
              </a:solidFill>
            </a:endParaRPr>
          </a:p>
          <a:p>
            <a:pPr indent="-342900" lvl="0" marL="457200" rtl="0" algn="l">
              <a:lnSpc>
                <a:spcPct val="100000"/>
              </a:lnSpc>
              <a:spcBef>
                <a:spcPts val="0"/>
              </a:spcBef>
              <a:spcAft>
                <a:spcPts val="0"/>
              </a:spcAft>
              <a:buClr>
                <a:srgbClr val="FF0000"/>
              </a:buClr>
              <a:buSzPts val="1800"/>
              <a:buFont typeface="Calibri"/>
              <a:buChar char="-"/>
            </a:pPr>
            <a:r>
              <a:rPr b="0" lang="en-US" sz="1800">
                <a:solidFill>
                  <a:srgbClr val="FF0000"/>
                </a:solidFill>
              </a:rPr>
              <a:t>$ kubectl get pods -o=jsonpath"{..images}"  -l env=staging  -n cart</a:t>
            </a:r>
            <a:endParaRPr b="0" sz="1800">
              <a:solidFill>
                <a:srgbClr val="FF0000"/>
              </a:solidFill>
            </a:endParaRPr>
          </a:p>
          <a:p>
            <a:pPr indent="-342900" lvl="0" marL="457200" rtl="0" algn="l">
              <a:lnSpc>
                <a:spcPct val="100000"/>
              </a:lnSpc>
              <a:spcBef>
                <a:spcPts val="0"/>
              </a:spcBef>
              <a:spcAft>
                <a:spcPts val="0"/>
              </a:spcAft>
              <a:buClr>
                <a:srgbClr val="FF0000"/>
              </a:buClr>
              <a:buSzPts val="1800"/>
              <a:buChar char="-"/>
            </a:pPr>
            <a:r>
              <a:rPr b="0" lang="en-US" sz="1800">
                <a:solidFill>
                  <a:srgbClr val="FF0000"/>
                </a:solidFill>
              </a:rPr>
              <a:t>$ kubectl delete pods -n cart --all (delete all the pods in cart namespace, using --all we want to be sure we want to delete everything)</a:t>
            </a:r>
            <a:endParaRPr b="0" sz="1800">
              <a:solidFill>
                <a:srgbClr val="FF0000"/>
              </a:solidFill>
            </a:endParaRPr>
          </a:p>
          <a:p>
            <a:pPr indent="-342900" lvl="0" marL="457200" rtl="0" algn="l">
              <a:lnSpc>
                <a:spcPct val="100000"/>
              </a:lnSpc>
              <a:spcBef>
                <a:spcPts val="0"/>
              </a:spcBef>
              <a:spcAft>
                <a:spcPts val="0"/>
              </a:spcAft>
              <a:buClr>
                <a:srgbClr val="FF0000"/>
              </a:buClr>
              <a:buSzPts val="1800"/>
              <a:buChar char="-"/>
            </a:pPr>
            <a:r>
              <a:rPr b="0" lang="en-US" sz="1800">
                <a:solidFill>
                  <a:srgbClr val="FF0000"/>
                </a:solidFill>
              </a:rPr>
              <a:t>$ kubectl get pods -n cart -w (watch the deletion process for a while)</a:t>
            </a:r>
            <a:endParaRPr b="0" sz="1800">
              <a:solidFill>
                <a:srgbClr val="FF0000"/>
              </a:solidFill>
            </a:endParaRPr>
          </a:p>
          <a:p>
            <a:pPr indent="-342900" lvl="0" marL="457200" rtl="0" algn="l">
              <a:lnSpc>
                <a:spcPct val="100000"/>
              </a:lnSpc>
              <a:spcBef>
                <a:spcPts val="0"/>
              </a:spcBef>
              <a:spcAft>
                <a:spcPts val="0"/>
              </a:spcAft>
              <a:buClr>
                <a:srgbClr val="FF0000"/>
              </a:buClr>
              <a:buSzPts val="1800"/>
              <a:buChar char="-"/>
            </a:pPr>
            <a:r>
              <a:rPr b="0" lang="en-US" sz="1800">
                <a:solidFill>
                  <a:srgbClr val="FF0000"/>
                </a:solidFill>
              </a:rPr>
              <a:t>we can add </a:t>
            </a:r>
            <a:r>
              <a:rPr lang="en-US" sz="1800">
                <a:solidFill>
                  <a:srgbClr val="FF0000"/>
                </a:solidFill>
              </a:rPr>
              <a:t>--grace-period=0 --force</a:t>
            </a:r>
            <a:r>
              <a:rPr b="0" lang="en-US" sz="1800">
                <a:solidFill>
                  <a:srgbClr val="FF0000"/>
                </a:solidFill>
              </a:rPr>
              <a:t>  (doesn’t wait for the pod to do the clean up , and force deletes the pods)</a:t>
            </a:r>
            <a:endParaRPr b="0" sz="1800">
              <a:solidFill>
                <a:srgbClr val="FF0000"/>
              </a:solidFill>
            </a:endParaRPr>
          </a:p>
          <a:p>
            <a:pPr indent="0" lvl="0" marL="457200" rtl="0" algn="l">
              <a:lnSpc>
                <a:spcPct val="157143"/>
              </a:lnSpc>
              <a:spcBef>
                <a:spcPts val="0"/>
              </a:spcBef>
              <a:spcAft>
                <a:spcPts val="0"/>
              </a:spcAft>
              <a:buNone/>
            </a:pPr>
            <a:r>
              <a:t/>
            </a:r>
            <a:endParaRPr b="0" sz="1400"/>
          </a:p>
        </p:txBody>
      </p:sp>
      <p:sp>
        <p:nvSpPr>
          <p:cNvPr id="903" name="Google Shape;903;p134"/>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7" name="Shape 907"/>
        <p:cNvGrpSpPr/>
        <p:nvPr/>
      </p:nvGrpSpPr>
      <p:grpSpPr>
        <a:xfrm>
          <a:off x="0" y="0"/>
          <a:ext cx="0" cy="0"/>
          <a:chOff x="0" y="0"/>
          <a:chExt cx="0" cy="0"/>
        </a:xfrm>
      </p:grpSpPr>
      <p:sp>
        <p:nvSpPr>
          <p:cNvPr id="908" name="Google Shape;908;p135"/>
          <p:cNvSpPr txBox="1"/>
          <p:nvPr>
            <p:ph type="title"/>
          </p:nvPr>
        </p:nvSpPr>
        <p:spPr>
          <a:xfrm>
            <a:off x="628650" y="365129"/>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a:t>
            </a:r>
            <a:r>
              <a:rPr lang="en-US">
                <a:solidFill>
                  <a:srgbClr val="000000"/>
                </a:solidFill>
              </a:rPr>
              <a:t>Probes</a:t>
            </a:r>
            <a:endParaRPr b="1" i="0" sz="3600" u="none" cap="none" strike="noStrike">
              <a:solidFill>
                <a:srgbClr val="000000"/>
              </a:solidFill>
              <a:latin typeface="Calibri"/>
              <a:ea typeface="Calibri"/>
              <a:cs typeface="Calibri"/>
              <a:sym typeface="Calibri"/>
            </a:endParaRPr>
          </a:p>
        </p:txBody>
      </p:sp>
      <p:sp>
        <p:nvSpPr>
          <p:cNvPr id="909" name="Google Shape;909;p135"/>
          <p:cNvSpPr txBox="1"/>
          <p:nvPr/>
        </p:nvSpPr>
        <p:spPr>
          <a:xfrm>
            <a:off x="628650" y="1143000"/>
            <a:ext cx="7886700" cy="4855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1" lang="en-US" sz="2200">
                <a:solidFill>
                  <a:srgbClr val="212121"/>
                </a:solidFill>
                <a:latin typeface="Calibri"/>
                <a:ea typeface="Calibri"/>
                <a:cs typeface="Calibri"/>
                <a:sym typeface="Calibri"/>
              </a:rPr>
              <a:t>Kubernetes Probe</a:t>
            </a:r>
            <a:r>
              <a:rPr lang="en-US" sz="2200">
                <a:solidFill>
                  <a:srgbClr val="212121"/>
                </a:solidFill>
                <a:latin typeface="Calibri"/>
                <a:ea typeface="Calibri"/>
                <a:cs typeface="Calibri"/>
                <a:sym typeface="Calibri"/>
              </a:rPr>
              <a:t> - </a:t>
            </a:r>
            <a:r>
              <a:rPr lang="en-US" sz="2200">
                <a:solidFill>
                  <a:schemeClr val="dk1"/>
                </a:solidFill>
                <a:highlight>
                  <a:srgbClr val="FFFFFF"/>
                </a:highlight>
                <a:latin typeface="Calibri"/>
                <a:ea typeface="Calibri"/>
                <a:cs typeface="Calibri"/>
                <a:sym typeface="Calibri"/>
              </a:rPr>
              <a:t>The </a:t>
            </a:r>
            <a:r>
              <a:rPr lang="en-US" sz="2200">
                <a:highlight>
                  <a:srgbClr val="FFFFFF"/>
                </a:highlight>
                <a:uFill>
                  <a:noFill/>
                </a:uFill>
                <a:latin typeface="Calibri"/>
                <a:ea typeface="Calibri"/>
                <a:cs typeface="Calibri"/>
                <a:sym typeface="Calibri"/>
                <a:hlinkClick r:id="rId3"/>
              </a:rPr>
              <a:t>kubelet</a:t>
            </a:r>
            <a:r>
              <a:rPr lang="en-US" sz="2200">
                <a:solidFill>
                  <a:schemeClr val="dk1"/>
                </a:solidFill>
                <a:highlight>
                  <a:srgbClr val="FFFFFF"/>
                </a:highlight>
                <a:latin typeface="Calibri"/>
                <a:ea typeface="Calibri"/>
                <a:cs typeface="Calibri"/>
                <a:sym typeface="Calibri"/>
              </a:rPr>
              <a:t> uses liveness probes and readiness probe to check status of containers. </a:t>
            </a:r>
            <a:endParaRPr sz="2200">
              <a:solidFill>
                <a:schemeClr val="dk1"/>
              </a:solidFill>
              <a:highlight>
                <a:srgbClr val="FFFFFF"/>
              </a:highlight>
              <a:latin typeface="Calibri"/>
              <a:ea typeface="Calibri"/>
              <a:cs typeface="Calibri"/>
              <a:sym typeface="Calibri"/>
            </a:endParaRPr>
          </a:p>
          <a:p>
            <a:pPr indent="0" lvl="0" marL="0" marR="0" rtl="0" algn="l">
              <a:lnSpc>
                <a:spcPct val="90000"/>
              </a:lnSpc>
              <a:spcBef>
                <a:spcPts val="0"/>
              </a:spcBef>
              <a:spcAft>
                <a:spcPts val="0"/>
              </a:spcAft>
              <a:buClr>
                <a:schemeClr val="accent3"/>
              </a:buClr>
              <a:buSzPts val="1800"/>
              <a:buFont typeface="Noto Sans Symbols"/>
              <a:buNone/>
            </a:pPr>
            <a:r>
              <a:rPr lang="en-US" sz="2200">
                <a:solidFill>
                  <a:srgbClr val="212121"/>
                </a:solidFill>
                <a:latin typeface="Calibri"/>
                <a:ea typeface="Calibri"/>
                <a:cs typeface="Calibri"/>
                <a:sym typeface="Calibri"/>
              </a:rPr>
              <a:t>Kubernetes uses 2 different Probes :-</a:t>
            </a:r>
            <a:endParaRPr sz="2200">
              <a:solidFill>
                <a:srgbClr val="212121"/>
              </a:solidFill>
              <a:latin typeface="Calibri"/>
              <a:ea typeface="Calibri"/>
              <a:cs typeface="Calibri"/>
              <a:sym typeface="Calibri"/>
            </a:endParaRPr>
          </a:p>
          <a:p>
            <a:pPr indent="-368300" lvl="0" marL="457200" marR="0" rtl="0" algn="l">
              <a:lnSpc>
                <a:spcPct val="90000"/>
              </a:lnSpc>
              <a:spcBef>
                <a:spcPts val="0"/>
              </a:spcBef>
              <a:spcAft>
                <a:spcPts val="0"/>
              </a:spcAft>
              <a:buClr>
                <a:srgbClr val="212121"/>
              </a:buClr>
              <a:buSzPts val="2200"/>
              <a:buFont typeface="Calibri"/>
              <a:buChar char="-"/>
            </a:pPr>
            <a:r>
              <a:rPr b="1" lang="en-US" sz="2200">
                <a:solidFill>
                  <a:srgbClr val="212121"/>
                </a:solidFill>
                <a:latin typeface="Calibri"/>
                <a:ea typeface="Calibri"/>
                <a:cs typeface="Calibri"/>
                <a:sym typeface="Calibri"/>
              </a:rPr>
              <a:t>Liveness</a:t>
            </a:r>
            <a:r>
              <a:rPr b="1" lang="en-US" sz="2200">
                <a:solidFill>
                  <a:srgbClr val="212121"/>
                </a:solidFill>
                <a:latin typeface="Calibri"/>
                <a:ea typeface="Calibri"/>
                <a:cs typeface="Calibri"/>
                <a:sym typeface="Calibri"/>
              </a:rPr>
              <a:t> Probe</a:t>
            </a:r>
            <a:r>
              <a:rPr lang="en-US" sz="2200">
                <a:solidFill>
                  <a:srgbClr val="212121"/>
                </a:solidFill>
                <a:latin typeface="Calibri"/>
                <a:ea typeface="Calibri"/>
                <a:cs typeface="Calibri"/>
                <a:sym typeface="Calibri"/>
              </a:rPr>
              <a:t> : </a:t>
            </a:r>
            <a:r>
              <a:rPr lang="en-US" sz="2200">
                <a:solidFill>
                  <a:schemeClr val="dk1"/>
                </a:solidFill>
                <a:highlight>
                  <a:srgbClr val="FFFFFF"/>
                </a:highlight>
                <a:latin typeface="Calibri"/>
                <a:ea typeface="Calibri"/>
                <a:cs typeface="Calibri"/>
                <a:sym typeface="Calibri"/>
              </a:rPr>
              <a:t>uses liveness probes to know when to restart a Container. Liveness probe could catch a deadlock, where an application is running, but unable to make progress. Restarting a Container in such a state can help to make the application more available despite bugs.</a:t>
            </a:r>
            <a:endParaRPr sz="2200">
              <a:solidFill>
                <a:srgbClr val="212121"/>
              </a:solidFill>
              <a:latin typeface="Calibri"/>
              <a:ea typeface="Calibri"/>
              <a:cs typeface="Calibri"/>
              <a:sym typeface="Calibri"/>
            </a:endParaRPr>
          </a:p>
          <a:p>
            <a:pPr indent="-368300" lvl="0" marL="457200" marR="0" rtl="0" algn="l">
              <a:lnSpc>
                <a:spcPct val="90000"/>
              </a:lnSpc>
              <a:spcBef>
                <a:spcPts val="0"/>
              </a:spcBef>
              <a:spcAft>
                <a:spcPts val="0"/>
              </a:spcAft>
              <a:buClr>
                <a:srgbClr val="212121"/>
              </a:buClr>
              <a:buSzPts val="2200"/>
              <a:buFont typeface="Calibri"/>
              <a:buChar char="-"/>
            </a:pPr>
            <a:r>
              <a:rPr b="1" lang="en-US" sz="2200">
                <a:solidFill>
                  <a:srgbClr val="212121"/>
                </a:solidFill>
                <a:latin typeface="Calibri"/>
                <a:ea typeface="Calibri"/>
                <a:cs typeface="Calibri"/>
                <a:sym typeface="Calibri"/>
              </a:rPr>
              <a:t>Readiness Probe</a:t>
            </a:r>
            <a:r>
              <a:rPr lang="en-US" sz="2200">
                <a:solidFill>
                  <a:srgbClr val="212121"/>
                </a:solidFill>
                <a:latin typeface="Calibri"/>
                <a:ea typeface="Calibri"/>
                <a:cs typeface="Calibri"/>
                <a:sym typeface="Calibri"/>
              </a:rPr>
              <a:t> : </a:t>
            </a:r>
            <a:r>
              <a:rPr lang="en-US" sz="2200">
                <a:solidFill>
                  <a:schemeClr val="dk1"/>
                </a:solidFill>
                <a:highlight>
                  <a:srgbClr val="FFFFFF"/>
                </a:highlight>
                <a:latin typeface="Calibri"/>
                <a:ea typeface="Calibri"/>
                <a:cs typeface="Calibri"/>
                <a:sym typeface="Calibri"/>
              </a:rPr>
              <a:t>The kubelet uses readiness probes to know when a Container is ready to start accepting traffic. A Pod is considered ready when all of its Containers are ready. One use of this signal is to control which Pods are used as backends for Services. When a Pod is not ready, it is removed from Service load balancers</a:t>
            </a:r>
            <a:endParaRPr sz="2200">
              <a:solidFill>
                <a:srgbClr val="212121"/>
              </a:solidFill>
              <a:latin typeface="Calibri"/>
              <a:ea typeface="Calibri"/>
              <a:cs typeface="Calibri"/>
              <a:sym typeface="Calibri"/>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3" name="Shape 913"/>
        <p:cNvGrpSpPr/>
        <p:nvPr/>
      </p:nvGrpSpPr>
      <p:grpSpPr>
        <a:xfrm>
          <a:off x="0" y="0"/>
          <a:ext cx="0" cy="0"/>
          <a:chOff x="0" y="0"/>
          <a:chExt cx="0" cy="0"/>
        </a:xfrm>
      </p:grpSpPr>
      <p:sp>
        <p:nvSpPr>
          <p:cNvPr id="914" name="Google Shape;914;p136"/>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rPr lang="en-US">
                <a:solidFill>
                  <a:srgbClr val="000000"/>
                </a:solidFill>
              </a:rPr>
              <a:t>Exercise 5 - (Liveness and Readiness Probes )</a:t>
            </a:r>
            <a:br>
              <a:rPr b="1" i="0" lang="en-US" sz="3600" u="none" cap="none" strike="noStrike">
                <a:solidFill>
                  <a:srgbClr val="E36C09"/>
                </a:solidFill>
                <a:latin typeface="Calibri"/>
                <a:ea typeface="Calibri"/>
                <a:cs typeface="Calibri"/>
                <a:sym typeface="Calibri"/>
              </a:rPr>
            </a:br>
            <a:endParaRPr b="1" i="0" sz="3600" u="none" cap="none" strike="noStrike">
              <a:solidFill>
                <a:schemeClr val="accent3"/>
              </a:solidFill>
              <a:latin typeface="Calibri"/>
              <a:ea typeface="Calibri"/>
              <a:cs typeface="Calibri"/>
              <a:sym typeface="Calibri"/>
            </a:endParaRPr>
          </a:p>
        </p:txBody>
      </p:sp>
      <p:sp>
        <p:nvSpPr>
          <p:cNvPr id="915" name="Google Shape;915;p136"/>
          <p:cNvSpPr txBox="1"/>
          <p:nvPr>
            <p:ph idx="1" type="body"/>
          </p:nvPr>
        </p:nvSpPr>
        <p:spPr>
          <a:xfrm>
            <a:off x="552450" y="1295400"/>
            <a:ext cx="7886700" cy="46530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90000"/>
              </a:lnSpc>
              <a:spcBef>
                <a:spcPts val="0"/>
              </a:spcBef>
              <a:spcAft>
                <a:spcPts val="0"/>
              </a:spcAft>
              <a:buClr>
                <a:srgbClr val="000000"/>
              </a:buClr>
              <a:buSzPts val="2200"/>
              <a:buFont typeface="Calibri"/>
              <a:buChar char="-"/>
            </a:pPr>
            <a:r>
              <a:rPr b="0" lang="en-US" sz="2200"/>
              <a:t>learn the concepts of Liveness and Readiness Probes.</a:t>
            </a:r>
            <a:endParaRPr b="0" sz="2200"/>
          </a:p>
          <a:p>
            <a:pPr indent="-368300" lvl="0" marL="457200" marR="0" rtl="0" algn="l">
              <a:lnSpc>
                <a:spcPct val="90000"/>
              </a:lnSpc>
              <a:spcBef>
                <a:spcPts val="0"/>
              </a:spcBef>
              <a:spcAft>
                <a:spcPts val="0"/>
              </a:spcAft>
              <a:buClr>
                <a:srgbClr val="000000"/>
              </a:buClr>
              <a:buSzPts val="2200"/>
              <a:buChar char="-"/>
            </a:pPr>
            <a:r>
              <a:rPr b="0" lang="en-US" sz="2200"/>
              <a:t>See the example of CrashLoopBackOff</a:t>
            </a:r>
            <a:endParaRPr b="0" sz="2200"/>
          </a:p>
          <a:p>
            <a:pPr indent="0" lvl="0" marL="0" marR="0" rtl="0" algn="l">
              <a:lnSpc>
                <a:spcPct val="90000"/>
              </a:lnSpc>
              <a:spcBef>
                <a:spcPts val="0"/>
              </a:spcBef>
              <a:spcAft>
                <a:spcPts val="0"/>
              </a:spcAft>
              <a:buNone/>
            </a:pPr>
            <a:r>
              <a:t/>
            </a:r>
            <a:endParaRPr b="0" sz="2200"/>
          </a:p>
          <a:p>
            <a:pPr indent="0" lvl="0" marL="0" marR="0" rtl="0" algn="l">
              <a:lnSpc>
                <a:spcPct val="90000"/>
              </a:lnSpc>
              <a:spcBef>
                <a:spcPts val="0"/>
              </a:spcBef>
              <a:spcAft>
                <a:spcPts val="0"/>
              </a:spcAft>
              <a:buNone/>
            </a:pPr>
            <a:r>
              <a:t/>
            </a:r>
            <a:endParaRPr b="0" sz="2200"/>
          </a:p>
          <a:p>
            <a:pPr indent="0" lvl="0" marL="0" marR="0" rtl="0" algn="l">
              <a:lnSpc>
                <a:spcPct val="90000"/>
              </a:lnSpc>
              <a:spcBef>
                <a:spcPts val="0"/>
              </a:spcBef>
              <a:spcAft>
                <a:spcPts val="0"/>
              </a:spcAft>
              <a:buNone/>
            </a:pPr>
            <a:r>
              <a:t/>
            </a:r>
            <a:endParaRPr b="0" sz="2200"/>
          </a:p>
          <a:p>
            <a:pPr indent="0" lvl="0" marL="0" marR="0" rtl="0" algn="l">
              <a:lnSpc>
                <a:spcPct val="90000"/>
              </a:lnSpc>
              <a:spcBef>
                <a:spcPts val="0"/>
              </a:spcBef>
              <a:spcAft>
                <a:spcPts val="0"/>
              </a:spcAft>
              <a:buNone/>
            </a:pPr>
            <a:r>
              <a:rPr b="0" lang="en-US" sz="2200" u="sng">
                <a:solidFill>
                  <a:schemeClr val="hlink"/>
                </a:solidFill>
                <a:hlinkClick r:id="rId3"/>
              </a:rPr>
              <a:t>https://github.com/abhikbanerjee/Kubernetes_Exercise_Files/blob/master/AWS_liveness_readiness_probe.md</a:t>
            </a:r>
            <a:r>
              <a:rPr b="0" lang="en-US" sz="2200"/>
              <a:t> </a:t>
            </a:r>
            <a:endParaRPr b="0" sz="2200"/>
          </a:p>
          <a:p>
            <a:pPr indent="0" lvl="0" marL="457200" marR="0" rtl="0" algn="l">
              <a:lnSpc>
                <a:spcPct val="90000"/>
              </a:lnSpc>
              <a:spcBef>
                <a:spcPts val="0"/>
              </a:spcBef>
              <a:spcAft>
                <a:spcPts val="0"/>
              </a:spcAft>
              <a:buNone/>
            </a:pPr>
            <a:r>
              <a:t/>
            </a:r>
            <a:endParaRPr b="0" sz="2200"/>
          </a:p>
          <a:p>
            <a:pPr indent="0" lvl="0" marL="0" marR="0" rtl="0" algn="l">
              <a:lnSpc>
                <a:spcPct val="90000"/>
              </a:lnSpc>
              <a:spcBef>
                <a:spcPts val="0"/>
              </a:spcBef>
              <a:spcAft>
                <a:spcPts val="0"/>
              </a:spcAft>
              <a:buNone/>
            </a:pPr>
            <a:r>
              <a:t/>
            </a:r>
            <a:endParaRPr b="0" sz="2200"/>
          </a:p>
        </p:txBody>
      </p:sp>
      <p:sp>
        <p:nvSpPr>
          <p:cNvPr id="916" name="Google Shape;916;p136"/>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0" name="Shape 920"/>
        <p:cNvGrpSpPr/>
        <p:nvPr/>
      </p:nvGrpSpPr>
      <p:grpSpPr>
        <a:xfrm>
          <a:off x="0" y="0"/>
          <a:ext cx="0" cy="0"/>
          <a:chOff x="0" y="0"/>
          <a:chExt cx="0" cy="0"/>
        </a:xfrm>
      </p:grpSpPr>
      <p:sp>
        <p:nvSpPr>
          <p:cNvPr id="921" name="Google Shape;921;p137"/>
          <p:cNvSpPr txBox="1"/>
          <p:nvPr>
            <p:ph type="title"/>
          </p:nvPr>
        </p:nvSpPr>
        <p:spPr>
          <a:xfrm>
            <a:off x="628650" y="3651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Volumes</a:t>
            </a:r>
            <a:endParaRPr b="1" i="0" sz="3600" u="none" cap="none" strike="noStrike">
              <a:solidFill>
                <a:srgbClr val="000000"/>
              </a:solidFill>
              <a:latin typeface="Calibri"/>
              <a:ea typeface="Calibri"/>
              <a:cs typeface="Calibri"/>
              <a:sym typeface="Calibri"/>
            </a:endParaRPr>
          </a:p>
        </p:txBody>
      </p:sp>
      <p:sp>
        <p:nvSpPr>
          <p:cNvPr id="922" name="Google Shape;922;p137"/>
          <p:cNvSpPr txBox="1"/>
          <p:nvPr/>
        </p:nvSpPr>
        <p:spPr>
          <a:xfrm>
            <a:off x="628650" y="1143000"/>
            <a:ext cx="7886700" cy="48579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i="0" lang="en-US" sz="2200" u="none" cap="none" strike="noStrike">
                <a:solidFill>
                  <a:srgbClr val="212121"/>
                </a:solidFill>
                <a:latin typeface="Calibri"/>
                <a:ea typeface="Calibri"/>
                <a:cs typeface="Calibri"/>
                <a:sym typeface="Calibri"/>
              </a:rPr>
              <a:t>On-disk files in a container are the simplest place for an application to write </a:t>
            </a:r>
            <a:endParaRPr i="0" sz="2200" u="none" cap="none" strike="noStrike">
              <a:solidFill>
                <a:srgbClr val="000000"/>
              </a:solidFill>
              <a:latin typeface="Calibri"/>
              <a:ea typeface="Calibri"/>
              <a:cs typeface="Calibri"/>
              <a:sym typeface="Calibri"/>
            </a:endParaRPr>
          </a:p>
          <a:p>
            <a:pPr indent="0" lvl="0" marL="0" marR="0" rtl="0" algn="l">
              <a:lnSpc>
                <a:spcPct val="90000"/>
              </a:lnSpc>
              <a:spcBef>
                <a:spcPts val="0"/>
              </a:spcBef>
              <a:spcAft>
                <a:spcPts val="0"/>
              </a:spcAft>
              <a:buClr>
                <a:schemeClr val="accent3"/>
              </a:buClr>
              <a:buSzPts val="1800"/>
              <a:buFont typeface="Noto Sans Symbols"/>
              <a:buNone/>
            </a:pPr>
            <a:r>
              <a:rPr i="0" lang="en-US" sz="2200" u="none" cap="none" strike="noStrike">
                <a:solidFill>
                  <a:srgbClr val="212121"/>
                </a:solidFill>
                <a:latin typeface="Calibri"/>
                <a:ea typeface="Calibri"/>
                <a:cs typeface="Calibri"/>
                <a:sym typeface="Calibri"/>
              </a:rPr>
              <a:t>data, but this approach has drawbacks. The files are lost when the container crashes or stops for any other reason. Furthermore, files within a container are inaccessible to other containers running in the same </a:t>
            </a:r>
            <a:r>
              <a:rPr i="0" lang="en-US" sz="2200" u="sng" cap="none" strike="noStrike">
                <a:solidFill>
                  <a:schemeClr val="hlink"/>
                </a:solidFill>
                <a:latin typeface="Calibri"/>
                <a:ea typeface="Calibri"/>
                <a:cs typeface="Calibri"/>
                <a:sym typeface="Calibri"/>
                <a:hlinkClick r:id="rId3"/>
              </a:rPr>
              <a:t>Pod</a:t>
            </a:r>
            <a:r>
              <a:rPr i="0" lang="en-US" sz="2200" u="none" cap="none" strike="noStrike">
                <a:solidFill>
                  <a:srgbClr val="212121"/>
                </a:solidFill>
                <a:latin typeface="Calibri"/>
                <a:ea typeface="Calibri"/>
                <a:cs typeface="Calibri"/>
                <a:sym typeface="Calibri"/>
              </a:rPr>
              <a:t>. The </a:t>
            </a:r>
            <a:r>
              <a:rPr i="0" lang="en-US" sz="2200" u="sng" cap="none" strike="noStrike">
                <a:solidFill>
                  <a:schemeClr val="hlink"/>
                </a:solidFill>
                <a:latin typeface="Calibri"/>
                <a:ea typeface="Calibri"/>
                <a:cs typeface="Calibri"/>
                <a:sym typeface="Calibri"/>
                <a:hlinkClick r:id="rId4"/>
              </a:rPr>
              <a:t>Kubernetes Volume</a:t>
            </a:r>
            <a:r>
              <a:rPr i="0" lang="en-US" sz="2200" u="none" cap="none" strike="noStrike">
                <a:solidFill>
                  <a:srgbClr val="212121"/>
                </a:solidFill>
                <a:latin typeface="Calibri"/>
                <a:ea typeface="Calibri"/>
                <a:cs typeface="Calibri"/>
                <a:sym typeface="Calibri"/>
              </a:rPr>
              <a:t> abstraction addresses both of these issues.</a:t>
            </a:r>
            <a:endParaRPr i="0" sz="2200" u="none" cap="none" strike="noStrike">
              <a:solidFill>
                <a:srgbClr val="212121"/>
              </a:solidFill>
              <a:latin typeface="Calibri"/>
              <a:ea typeface="Calibri"/>
              <a:cs typeface="Calibri"/>
              <a:sym typeface="Calibri"/>
            </a:endParaRPr>
          </a:p>
          <a:p>
            <a:pPr indent="0" lvl="0" marL="0" marR="0" rtl="0" algn="l">
              <a:lnSpc>
                <a:spcPct val="90000"/>
              </a:lnSpc>
              <a:spcBef>
                <a:spcPts val="0"/>
              </a:spcBef>
              <a:spcAft>
                <a:spcPts val="0"/>
              </a:spcAft>
              <a:buClr>
                <a:schemeClr val="accent3"/>
              </a:buClr>
              <a:buSzPts val="1800"/>
              <a:buFont typeface="Noto Sans Symbols"/>
              <a:buNone/>
            </a:pPr>
            <a:r>
              <a:t/>
            </a:r>
            <a:endParaRPr sz="2200">
              <a:solidFill>
                <a:srgbClr val="212121"/>
              </a:solidFill>
              <a:latin typeface="Calibri"/>
              <a:ea typeface="Calibri"/>
              <a:cs typeface="Calibri"/>
              <a:sym typeface="Calibri"/>
            </a:endParaRPr>
          </a:p>
          <a:p>
            <a:pPr indent="-482600" lvl="0" marL="457200" rtl="0" algn="l">
              <a:lnSpc>
                <a:spcPct val="90000"/>
              </a:lnSpc>
              <a:spcBef>
                <a:spcPts val="0"/>
              </a:spcBef>
              <a:spcAft>
                <a:spcPts val="0"/>
              </a:spcAft>
              <a:buClr>
                <a:schemeClr val="dk1"/>
              </a:buClr>
              <a:buSzPts val="2200"/>
              <a:buFont typeface="Noto Sans Symbols"/>
              <a:buChar char="▪"/>
            </a:pPr>
            <a:r>
              <a:rPr lang="en-US" sz="2200">
                <a:solidFill>
                  <a:schemeClr val="dk1"/>
                </a:solidFill>
                <a:latin typeface="Calibri"/>
                <a:ea typeface="Calibri"/>
                <a:cs typeface="Calibri"/>
                <a:sym typeface="Calibri"/>
              </a:rPr>
              <a:t>A directory accessible to all containers in a pod</a:t>
            </a:r>
            <a:endParaRPr b="1" sz="2200">
              <a:solidFill>
                <a:schemeClr val="dk1"/>
              </a:solidFill>
              <a:latin typeface="Calibri"/>
              <a:ea typeface="Calibri"/>
              <a:cs typeface="Calibri"/>
              <a:sym typeface="Calibri"/>
            </a:endParaRPr>
          </a:p>
          <a:p>
            <a:pPr indent="-482600" lvl="0" marL="457200" rtl="0" algn="l">
              <a:lnSpc>
                <a:spcPct val="90000"/>
              </a:lnSpc>
              <a:spcBef>
                <a:spcPts val="600"/>
              </a:spcBef>
              <a:spcAft>
                <a:spcPts val="0"/>
              </a:spcAft>
              <a:buClr>
                <a:schemeClr val="dk1"/>
              </a:buClr>
              <a:buSzPts val="2200"/>
              <a:buFont typeface="Noto Sans Symbols"/>
              <a:buChar char="▪"/>
            </a:pPr>
            <a:r>
              <a:rPr lang="en-US" sz="2200">
                <a:solidFill>
                  <a:schemeClr val="dk1"/>
                </a:solidFill>
                <a:latin typeface="Calibri"/>
                <a:ea typeface="Calibri"/>
                <a:cs typeface="Calibri"/>
                <a:sym typeface="Calibri"/>
              </a:rPr>
              <a:t>Volumes out live containers that run within a pod</a:t>
            </a:r>
            <a:endParaRPr b="1" sz="2200">
              <a:solidFill>
                <a:schemeClr val="dk1"/>
              </a:solidFill>
              <a:latin typeface="Calibri"/>
              <a:ea typeface="Calibri"/>
              <a:cs typeface="Calibri"/>
              <a:sym typeface="Calibri"/>
            </a:endParaRPr>
          </a:p>
          <a:p>
            <a:pPr indent="-482600" lvl="0" marL="457200" rtl="0" algn="l">
              <a:lnSpc>
                <a:spcPct val="90000"/>
              </a:lnSpc>
              <a:spcBef>
                <a:spcPts val="600"/>
              </a:spcBef>
              <a:spcAft>
                <a:spcPts val="0"/>
              </a:spcAft>
              <a:buClr>
                <a:schemeClr val="dk1"/>
              </a:buClr>
              <a:buSzPts val="2200"/>
              <a:buFont typeface="Noto Sans Symbols"/>
              <a:buChar char="▪"/>
            </a:pPr>
            <a:r>
              <a:rPr lang="en-US" sz="2200">
                <a:solidFill>
                  <a:schemeClr val="dk1"/>
                </a:solidFill>
                <a:latin typeface="Calibri"/>
                <a:ea typeface="Calibri"/>
                <a:cs typeface="Calibri"/>
                <a:sym typeface="Calibri"/>
              </a:rPr>
              <a:t>May be passed between pods</a:t>
            </a:r>
            <a:endParaRPr b="1" sz="2200">
              <a:solidFill>
                <a:schemeClr val="dk1"/>
              </a:solidFill>
              <a:latin typeface="Calibri"/>
              <a:ea typeface="Calibri"/>
              <a:cs typeface="Calibri"/>
              <a:sym typeface="Calibri"/>
            </a:endParaRPr>
          </a:p>
          <a:p>
            <a:pPr indent="-482600" lvl="0" marL="457200" rtl="0" algn="l">
              <a:lnSpc>
                <a:spcPct val="90000"/>
              </a:lnSpc>
              <a:spcBef>
                <a:spcPts val="600"/>
              </a:spcBef>
              <a:spcAft>
                <a:spcPts val="0"/>
              </a:spcAft>
              <a:buClr>
                <a:schemeClr val="dk1"/>
              </a:buClr>
              <a:buSzPts val="2200"/>
              <a:buFont typeface="Noto Sans Symbols"/>
              <a:buChar char="▪"/>
            </a:pPr>
            <a:r>
              <a:rPr lang="en-US" sz="2200">
                <a:solidFill>
                  <a:schemeClr val="dk1"/>
                </a:solidFill>
                <a:latin typeface="Calibri"/>
                <a:ea typeface="Calibri"/>
                <a:cs typeface="Calibri"/>
                <a:sym typeface="Calibri"/>
              </a:rPr>
              <a:t>Data is preserved across container restarts</a:t>
            </a:r>
            <a:endParaRPr sz="2200">
              <a:solidFill>
                <a:srgbClr val="212121"/>
              </a:solidFill>
              <a:latin typeface="Calibri"/>
              <a:ea typeface="Calibri"/>
              <a:cs typeface="Calibri"/>
              <a:sym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6" name="Shape 926"/>
        <p:cNvGrpSpPr/>
        <p:nvPr/>
      </p:nvGrpSpPr>
      <p:grpSpPr>
        <a:xfrm>
          <a:off x="0" y="0"/>
          <a:ext cx="0" cy="0"/>
          <a:chOff x="0" y="0"/>
          <a:chExt cx="0" cy="0"/>
        </a:xfrm>
      </p:grpSpPr>
      <p:sp>
        <p:nvSpPr>
          <p:cNvPr id="927" name="Google Shape;927;p138"/>
          <p:cNvSpPr txBox="1"/>
          <p:nvPr/>
        </p:nvSpPr>
        <p:spPr>
          <a:xfrm>
            <a:off x="762000" y="4572000"/>
            <a:ext cx="67056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Calibri"/>
                <a:ea typeface="Calibri"/>
                <a:cs typeface="Calibri"/>
                <a:sym typeface="Calibri"/>
              </a:rPr>
              <a:t>Note: </a:t>
            </a:r>
            <a:r>
              <a:rPr i="0" lang="en-US" sz="1800" u="none" cap="none" strike="noStrike">
                <a:solidFill>
                  <a:schemeClr val="dk1"/>
                </a:solidFill>
                <a:latin typeface="Calibri"/>
                <a:ea typeface="Calibri"/>
                <a:cs typeface="Calibri"/>
                <a:sym typeface="Calibri"/>
              </a:rPr>
              <a:t>Volumes are based on a wide assortment of underlying storage provides. Every major public cloud (including Azure) has several options for volume storage</a:t>
            </a:r>
            <a:endParaRPr i="0" sz="1800" u="none" cap="none" strike="noStrike">
              <a:solidFill>
                <a:schemeClr val="dk1"/>
              </a:solidFill>
              <a:latin typeface="Calibri"/>
              <a:ea typeface="Calibri"/>
              <a:cs typeface="Calibri"/>
              <a:sym typeface="Calibri"/>
            </a:endParaRPr>
          </a:p>
        </p:txBody>
      </p:sp>
      <p:pic>
        <p:nvPicPr>
          <p:cNvPr id="928" name="Google Shape;928;p138"/>
          <p:cNvPicPr preferRelativeResize="0"/>
          <p:nvPr/>
        </p:nvPicPr>
        <p:blipFill rotWithShape="1">
          <a:blip r:embed="rId3">
            <a:alphaModFix/>
          </a:blip>
          <a:srcRect b="0" l="0" r="0" t="0"/>
          <a:stretch/>
        </p:blipFill>
        <p:spPr>
          <a:xfrm>
            <a:off x="762000" y="1752600"/>
            <a:ext cx="7480300" cy="2336800"/>
          </a:xfrm>
          <a:prstGeom prst="rect">
            <a:avLst/>
          </a:prstGeom>
          <a:noFill/>
          <a:ln>
            <a:noFill/>
          </a:ln>
        </p:spPr>
      </p:pic>
      <p:sp>
        <p:nvSpPr>
          <p:cNvPr id="929" name="Google Shape;929;p138"/>
          <p:cNvSpPr txBox="1"/>
          <p:nvPr>
            <p:ph type="title"/>
          </p:nvPr>
        </p:nvSpPr>
        <p:spPr>
          <a:xfrm>
            <a:off x="628650" y="365129"/>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Volumes</a:t>
            </a:r>
            <a:endParaRPr b="1" i="0" sz="3600" u="none" cap="none" strike="noStrike">
              <a:solidFill>
                <a:srgbClr val="000000"/>
              </a:solidFill>
              <a:latin typeface="Calibri"/>
              <a:ea typeface="Calibri"/>
              <a:cs typeface="Calibri"/>
              <a:sym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3" name="Shape 933"/>
        <p:cNvGrpSpPr/>
        <p:nvPr/>
      </p:nvGrpSpPr>
      <p:grpSpPr>
        <a:xfrm>
          <a:off x="0" y="0"/>
          <a:ext cx="0" cy="0"/>
          <a:chOff x="0" y="0"/>
          <a:chExt cx="0" cy="0"/>
        </a:xfrm>
      </p:grpSpPr>
      <p:sp>
        <p:nvSpPr>
          <p:cNvPr id="934" name="Google Shape;934;p139"/>
          <p:cNvSpPr txBox="1"/>
          <p:nvPr>
            <p:ph type="title"/>
          </p:nvPr>
        </p:nvSpPr>
        <p:spPr>
          <a:xfrm>
            <a:off x="628650" y="3651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Persistent Volume</a:t>
            </a:r>
            <a:endParaRPr b="1" i="0" sz="3600" u="none" cap="none" strike="noStrike">
              <a:solidFill>
                <a:srgbClr val="000000"/>
              </a:solidFill>
              <a:latin typeface="Calibri"/>
              <a:ea typeface="Calibri"/>
              <a:cs typeface="Calibri"/>
              <a:sym typeface="Calibri"/>
            </a:endParaRPr>
          </a:p>
        </p:txBody>
      </p:sp>
      <p:sp>
        <p:nvSpPr>
          <p:cNvPr id="935" name="Google Shape;935;p139"/>
          <p:cNvSpPr txBox="1"/>
          <p:nvPr>
            <p:ph idx="1" type="body"/>
          </p:nvPr>
        </p:nvSpPr>
        <p:spPr>
          <a:xfrm>
            <a:off x="457200" y="1705096"/>
            <a:ext cx="8058000" cy="23334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rgbClr val="000000"/>
              </a:buClr>
              <a:buSzPts val="1800"/>
              <a:buFont typeface="Noto Sans Symbols"/>
              <a:buChar char="▪"/>
            </a:pPr>
            <a:r>
              <a:rPr b="0" i="0" lang="en-US" sz="2000" u="none" cap="none" strike="noStrike">
                <a:solidFill>
                  <a:schemeClr val="dk1"/>
                </a:solidFill>
                <a:latin typeface="Calibri"/>
                <a:ea typeface="Calibri"/>
                <a:cs typeface="Calibri"/>
                <a:sym typeface="Calibri"/>
              </a:rPr>
              <a:t>Separate </a:t>
            </a:r>
            <a:r>
              <a:rPr b="0" lang="en-US" sz="2000"/>
              <a:t>from</a:t>
            </a:r>
            <a:r>
              <a:rPr b="0" i="0" lang="en-US" sz="2000" u="none" cap="none" strike="noStrike">
                <a:solidFill>
                  <a:schemeClr val="dk1"/>
                </a:solidFill>
                <a:latin typeface="Calibri"/>
                <a:ea typeface="Calibri"/>
                <a:cs typeface="Calibri"/>
                <a:sym typeface="Calibri"/>
              </a:rPr>
              <a:t> </a:t>
            </a:r>
            <a:r>
              <a:rPr b="1" i="0" lang="en-US" sz="2000" u="none" cap="none" strike="noStrike">
                <a:solidFill>
                  <a:schemeClr val="dk1"/>
                </a:solidFill>
                <a:latin typeface="Calibri"/>
                <a:ea typeface="Calibri"/>
                <a:cs typeface="Calibri"/>
                <a:sym typeface="Calibri"/>
              </a:rPr>
              <a:t>PersistentVolumeClaim</a:t>
            </a:r>
            <a:r>
              <a:rPr b="0" i="0" lang="en-US" sz="2000" u="none" cap="none" strike="noStrike">
                <a:solidFill>
                  <a:schemeClr val="dk1"/>
                </a:solidFill>
                <a:latin typeface="Calibri"/>
                <a:ea typeface="Calibri"/>
                <a:cs typeface="Calibri"/>
                <a:sym typeface="Calibri"/>
              </a:rPr>
              <a:t>, which is a request for storage.</a:t>
            </a:r>
            <a:endParaRPr b="1" i="0" sz="3200" u="none" cap="none" strike="noStrike">
              <a:solidFill>
                <a:schemeClr val="dk1"/>
              </a:solidFill>
              <a:latin typeface="Calibri"/>
              <a:ea typeface="Calibri"/>
              <a:cs typeface="Calibri"/>
              <a:sym typeface="Calibri"/>
            </a:endParaRPr>
          </a:p>
          <a:p>
            <a:pPr indent="-457200" lvl="0" marL="457200" marR="0" rtl="0" algn="l">
              <a:lnSpc>
                <a:spcPct val="90000"/>
              </a:lnSpc>
              <a:spcBef>
                <a:spcPts val="600"/>
              </a:spcBef>
              <a:spcAft>
                <a:spcPts val="0"/>
              </a:spcAft>
              <a:buClr>
                <a:srgbClr val="000000"/>
              </a:buClr>
              <a:buSzPts val="1800"/>
              <a:buFont typeface="Noto Sans Symbols"/>
              <a:buChar char="▪"/>
            </a:pPr>
            <a:r>
              <a:rPr b="0" i="0" lang="en-US" sz="2000" u="none" cap="none" strike="noStrike">
                <a:solidFill>
                  <a:schemeClr val="dk1"/>
                </a:solidFill>
                <a:latin typeface="Calibri"/>
                <a:ea typeface="Calibri"/>
                <a:cs typeface="Calibri"/>
                <a:sym typeface="Calibri"/>
              </a:rPr>
              <a:t>May be created ahead of time in a static manner for use by a cluster</a:t>
            </a:r>
            <a:endParaRPr b="1" i="0" sz="3200" u="none" cap="none" strike="noStrike">
              <a:solidFill>
                <a:schemeClr val="dk1"/>
              </a:solidFill>
              <a:latin typeface="Calibri"/>
              <a:ea typeface="Calibri"/>
              <a:cs typeface="Calibri"/>
              <a:sym typeface="Calibri"/>
            </a:endParaRPr>
          </a:p>
          <a:p>
            <a:pPr indent="-457200" lvl="0" marL="457200" marR="0" rtl="0" algn="l">
              <a:lnSpc>
                <a:spcPct val="90000"/>
              </a:lnSpc>
              <a:spcBef>
                <a:spcPts val="600"/>
              </a:spcBef>
              <a:spcAft>
                <a:spcPts val="0"/>
              </a:spcAft>
              <a:buClr>
                <a:srgbClr val="000000"/>
              </a:buClr>
              <a:buSzPts val="1800"/>
              <a:buFont typeface="Noto Sans Symbols"/>
              <a:buChar char="▪"/>
            </a:pPr>
            <a:r>
              <a:rPr b="0" i="0" lang="en-US" sz="2000" u="none" cap="none" strike="noStrike">
                <a:solidFill>
                  <a:schemeClr val="dk1"/>
                </a:solidFill>
                <a:latin typeface="Calibri"/>
                <a:ea typeface="Calibri"/>
                <a:cs typeface="Calibri"/>
                <a:sym typeface="Calibri"/>
              </a:rPr>
              <a:t>May be created dynamically from available, unclaimed resources</a:t>
            </a:r>
            <a:endParaRPr b="1" i="0" sz="3200" u="none" cap="none" strike="noStrike">
              <a:solidFill>
                <a:schemeClr val="dk1"/>
              </a:solidFill>
              <a:latin typeface="Calibri"/>
              <a:ea typeface="Calibri"/>
              <a:cs typeface="Calibri"/>
              <a:sym typeface="Calibri"/>
            </a:endParaRPr>
          </a:p>
          <a:p>
            <a:pPr indent="-457200" lvl="0" marL="457200" marR="0" rtl="0" algn="l">
              <a:lnSpc>
                <a:spcPct val="90000"/>
              </a:lnSpc>
              <a:spcBef>
                <a:spcPts val="600"/>
              </a:spcBef>
              <a:spcAft>
                <a:spcPts val="0"/>
              </a:spcAft>
              <a:buClr>
                <a:srgbClr val="000000"/>
              </a:buClr>
              <a:buSzPts val="1800"/>
              <a:buFont typeface="Noto Sans Symbols"/>
              <a:buChar char="▪"/>
            </a:pPr>
            <a:r>
              <a:rPr b="0" i="0" lang="en-US" sz="2000" u="none" cap="none" strike="noStrike">
                <a:solidFill>
                  <a:schemeClr val="dk1"/>
                </a:solidFill>
                <a:latin typeface="Calibri"/>
                <a:ea typeface="Calibri"/>
                <a:cs typeface="Calibri"/>
                <a:sym typeface="Calibri"/>
              </a:rPr>
              <a:t>May be freed and passed from user to user so care should be taken to delete contents when done with use</a:t>
            </a:r>
            <a:endParaRPr b="1" i="0" sz="3200" u="none" cap="none" strike="noStrike">
              <a:solidFill>
                <a:schemeClr val="dk1"/>
              </a:solidFill>
              <a:latin typeface="Calibri"/>
              <a:ea typeface="Calibri"/>
              <a:cs typeface="Calibri"/>
              <a:sym typeface="Calibri"/>
            </a:endParaRPr>
          </a:p>
          <a:p>
            <a:pPr indent="-457200" lvl="0" marL="457200" marR="0" rtl="0" algn="l">
              <a:lnSpc>
                <a:spcPct val="90000"/>
              </a:lnSpc>
              <a:spcBef>
                <a:spcPts val="600"/>
              </a:spcBef>
              <a:spcAft>
                <a:spcPts val="0"/>
              </a:spcAft>
              <a:buClr>
                <a:srgbClr val="000000"/>
              </a:buClr>
              <a:buSzPts val="1800"/>
              <a:buFont typeface="Noto Sans Symbols"/>
              <a:buChar char="▪"/>
            </a:pPr>
            <a:r>
              <a:rPr b="0" i="0" lang="en-US" sz="2000" u="none" cap="none" strike="noStrike">
                <a:solidFill>
                  <a:schemeClr val="dk1"/>
                </a:solidFill>
                <a:latin typeface="Calibri"/>
                <a:ea typeface="Calibri"/>
                <a:cs typeface="Calibri"/>
                <a:sym typeface="Calibri"/>
              </a:rPr>
              <a:t>Critical for Stateful containers</a:t>
            </a:r>
            <a:endParaRPr b="1" i="0" sz="3200" u="none" cap="none" strike="noStrike">
              <a:solidFill>
                <a:schemeClr val="dk1"/>
              </a:solidFill>
              <a:latin typeface="Calibri"/>
              <a:ea typeface="Calibri"/>
              <a:cs typeface="Calibri"/>
              <a:sym typeface="Calibri"/>
            </a:endParaRPr>
          </a:p>
        </p:txBody>
      </p:sp>
      <p:sp>
        <p:nvSpPr>
          <p:cNvPr id="936" name="Google Shape;936;p139"/>
          <p:cNvSpPr txBox="1"/>
          <p:nvPr/>
        </p:nvSpPr>
        <p:spPr>
          <a:xfrm>
            <a:off x="628650" y="1143000"/>
            <a:ext cx="7886700" cy="609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Calibri"/>
                <a:ea typeface="Calibri"/>
                <a:cs typeface="Calibri"/>
                <a:sym typeface="Calibri"/>
              </a:rPr>
              <a:t>Persistent storage in a cluster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TechTown Theme2">
  <a:themeElements>
    <a:clrScheme name="TechtownTraining">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ASPE_IT_PowerPoint 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